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ppt/media/image26.jpg" ContentType="image/png"/>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0" r:id="rId1"/>
    <p:sldMasterId id="2147483655" r:id="rId2"/>
    <p:sldMasterId id="2147483662" r:id="rId3"/>
    <p:sldMasterId id="2147483667" r:id="rId4"/>
    <p:sldMasterId id="2147483670" r:id="rId5"/>
  </p:sldMasterIdLst>
  <p:notesMasterIdLst>
    <p:notesMasterId r:id="rId27"/>
  </p:notesMasterIdLst>
  <p:handoutMasterIdLst>
    <p:handoutMasterId r:id="rId28"/>
  </p:handoutMasterIdLst>
  <p:sldIdLst>
    <p:sldId id="325" r:id="rId6"/>
    <p:sldId id="451" r:id="rId7"/>
    <p:sldId id="429" r:id="rId8"/>
    <p:sldId id="431" r:id="rId9"/>
    <p:sldId id="432" r:id="rId10"/>
    <p:sldId id="430" r:id="rId11"/>
    <p:sldId id="438" r:id="rId12"/>
    <p:sldId id="288" r:id="rId13"/>
    <p:sldId id="440" r:id="rId14"/>
    <p:sldId id="441" r:id="rId15"/>
    <p:sldId id="442" r:id="rId16"/>
    <p:sldId id="444" r:id="rId17"/>
    <p:sldId id="443" r:id="rId18"/>
    <p:sldId id="445" r:id="rId19"/>
    <p:sldId id="446" r:id="rId20"/>
    <p:sldId id="447" r:id="rId21"/>
    <p:sldId id="448" r:id="rId22"/>
    <p:sldId id="449" r:id="rId23"/>
    <p:sldId id="450" r:id="rId24"/>
    <p:sldId id="452" r:id="rId25"/>
    <p:sldId id="339" r:id="rId26"/>
  </p:sldIdLst>
  <p:sldSz cx="9144000" cy="6858000" type="screen4x3"/>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Unai Pascual" initials="UP" lastIdx="2" clrIdx="0">
    <p:extLst>
      <p:ext uri="{19B8F6BF-5375-455C-9EA6-DF929625EA0E}">
        <p15:presenceInfo xmlns:p15="http://schemas.microsoft.com/office/powerpoint/2012/main" userId="S-1-5-21-1308740662-429972972-96501386-116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9528"/>
    <a:srgbClr val="676C5F"/>
    <a:srgbClr val="C0D886"/>
    <a:srgbClr val="0080C0"/>
    <a:srgbClr val="41510D"/>
    <a:srgbClr val="002E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70" autoAdjust="0"/>
    <p:restoredTop sz="87939" autoAdjust="0"/>
  </p:normalViewPr>
  <p:slideViewPr>
    <p:cSldViewPr snapToObjects="1" showGuides="1">
      <p:cViewPr varScale="1">
        <p:scale>
          <a:sx n="97" d="100"/>
          <a:sy n="97" d="100"/>
        </p:scale>
        <p:origin x="1962" y="7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76" d="100"/>
        <a:sy n="76" d="100"/>
      </p:scale>
      <p:origin x="0" y="0"/>
    </p:cViewPr>
  </p:sorterViewPr>
  <p:notesViewPr>
    <p:cSldViewPr snapToObjects="1">
      <p:cViewPr varScale="1">
        <p:scale>
          <a:sx n="78" d="100"/>
          <a:sy n="78" d="100"/>
        </p:scale>
        <p:origin x="3978"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slideMaster" Target="slideMasters/slideMaster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handoutMaster" Target="handoutMasters/handout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7B7216C6-B373-ED49-AADC-1C7F379FD85C}" type="datetimeFigureOut">
              <a:rPr lang="en-US" smtClean="0"/>
              <a:pPr/>
              <a:t>05-Apr-17</a:t>
            </a:fld>
            <a:endParaRPr lang="en-US" dirty="0"/>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498D2086-AACB-C84A-8DC2-525CE6F4D84C}"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E894D622-718E-374D-AA29-5414E28CBE3B}" type="datetimeFigureOut">
              <a:rPr lang="en-US" smtClean="0"/>
              <a:pPr/>
              <a:t>05-Apr-17</a:t>
            </a:fld>
            <a:endParaRPr lang="en-US" dirty="0"/>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CA271FA1-3279-3F41-8EAD-F3423D1728D3}"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2.png"/><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3.png"/><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prstGeom prst="rect">
            <a:avLst/>
          </a:prstGeom>
        </p:spPr>
        <p:txBody>
          <a:bodyPr vert="horz"/>
          <a:lstStyle>
            <a:lvl1pPr algn="l">
              <a:defRPr sz="2800" b="1" i="0" baseline="0">
                <a:solidFill>
                  <a:srgbClr val="41510D"/>
                </a:solidFill>
                <a:latin typeface="Arial"/>
                <a:cs typeface="Calibri (Headings)"/>
              </a:defRPr>
            </a:lvl1pPr>
          </a:lstStyle>
          <a:p>
            <a:r>
              <a:rPr lang="en-US" dirty="0"/>
              <a:t>Click to edit Master title style</a:t>
            </a:r>
          </a:p>
        </p:txBody>
      </p:sp>
      <p:sp>
        <p:nvSpPr>
          <p:cNvPr id="6" name="Rectangle 5"/>
          <p:cNvSpPr/>
          <p:nvPr userDrawn="1"/>
        </p:nvSpPr>
        <p:spPr>
          <a:xfrm>
            <a:off x="0" y="0"/>
            <a:ext cx="9144000" cy="540000"/>
          </a:xfrm>
          <a:prstGeom prst="rect">
            <a:avLst/>
          </a:prstGeom>
          <a:solidFill>
            <a:srgbClr val="4151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2"/>
          </p:nvPr>
        </p:nvSpPr>
        <p:spPr>
          <a:xfrm>
            <a:off x="457200" y="2971800"/>
            <a:ext cx="7162800" cy="3384550"/>
          </a:xfrm>
          <a:prstGeom prst="rect">
            <a:avLst/>
          </a:prstGeom>
        </p:spPr>
        <p:txBody>
          <a:bodyPr vert="horz"/>
          <a:lstStyle>
            <a:lvl1pPr marL="0">
              <a:buFontTx/>
              <a:buNone/>
              <a:defRPr sz="1800" baseline="0">
                <a:solidFill>
                  <a:srgbClr val="676C5F"/>
                </a:solidFill>
                <a:latin typeface="Arial"/>
              </a:defRPr>
            </a:lvl1pPr>
            <a:lvl2pPr marL="0">
              <a:buFontTx/>
              <a:buNone/>
              <a:defRPr sz="1800" baseline="0">
                <a:solidFill>
                  <a:srgbClr val="676C5F"/>
                </a:solidFill>
                <a:latin typeface="Arial"/>
              </a:defRPr>
            </a:lvl2pPr>
            <a:lvl3pPr marL="0">
              <a:buFontTx/>
              <a:buNone/>
              <a:defRPr sz="1800" baseline="0">
                <a:solidFill>
                  <a:srgbClr val="676C5F"/>
                </a:solidFill>
                <a:latin typeface="Arial"/>
              </a:defRPr>
            </a:lvl3pPr>
            <a:lvl4pPr marL="0">
              <a:buFontTx/>
              <a:buNone/>
              <a:defRPr sz="1800" baseline="0">
                <a:solidFill>
                  <a:srgbClr val="676C5F"/>
                </a:solidFill>
                <a:latin typeface="Arial"/>
              </a:defRPr>
            </a:lvl4pPr>
            <a:lvl5pPr marL="0">
              <a:buFontTx/>
              <a:buNone/>
              <a:defRPr sz="1800" baseline="0">
                <a:solidFill>
                  <a:srgbClr val="676C5F"/>
                </a:solidFill>
                <a:latin typeface="Arial"/>
              </a:defRPr>
            </a:lvl5pPr>
          </a:lstStyle>
          <a:p>
            <a:pPr lvl="0"/>
            <a:r>
              <a:rPr lang="en-US" dirty="0"/>
              <a:t>Click to edit Master text styles</a:t>
            </a:r>
          </a:p>
        </p:txBody>
      </p:sp>
      <p:sp>
        <p:nvSpPr>
          <p:cNvPr id="10" name="Text Placeholder 9"/>
          <p:cNvSpPr>
            <a:spLocks noGrp="1"/>
          </p:cNvSpPr>
          <p:nvPr>
            <p:ph type="body" sz="quarter" idx="13"/>
          </p:nvPr>
        </p:nvSpPr>
        <p:spPr>
          <a:xfrm>
            <a:off x="457200" y="1989138"/>
            <a:ext cx="8229600" cy="677862"/>
          </a:xfrm>
          <a:prstGeom prst="rect">
            <a:avLst/>
          </a:prstGeom>
        </p:spPr>
        <p:txBody>
          <a:bodyPr vert="horz"/>
          <a:lstStyle>
            <a:lvl1pPr>
              <a:buFontTx/>
              <a:buNone/>
              <a:defRPr sz="2400" baseline="0">
                <a:solidFill>
                  <a:schemeClr val="bg1">
                    <a:lumMod val="65000"/>
                  </a:schemeClr>
                </a:solidFill>
                <a:latin typeface="Arial"/>
              </a:defRPr>
            </a:lvl1pPr>
            <a:lvl2pPr>
              <a:buFontTx/>
              <a:buNone/>
              <a:defRPr sz="2400" baseline="0">
                <a:solidFill>
                  <a:srgbClr val="6E9528"/>
                </a:solidFill>
                <a:latin typeface="Arial"/>
              </a:defRPr>
            </a:lvl2pPr>
            <a:lvl3pPr>
              <a:buFontTx/>
              <a:buNone/>
              <a:defRPr sz="2400" baseline="0">
                <a:solidFill>
                  <a:srgbClr val="6E9528"/>
                </a:solidFill>
                <a:latin typeface="Arial"/>
              </a:defRPr>
            </a:lvl3pPr>
            <a:lvl4pPr>
              <a:buFontTx/>
              <a:buNone/>
              <a:defRPr sz="2400" baseline="0">
                <a:solidFill>
                  <a:srgbClr val="6E9528"/>
                </a:solidFill>
                <a:latin typeface="Arial"/>
              </a:defRPr>
            </a:lvl4pPr>
            <a:lvl5pPr>
              <a:buFontTx/>
              <a:buNone/>
              <a:defRPr sz="2400" baseline="0">
                <a:solidFill>
                  <a:srgbClr val="6E9528"/>
                </a:solidFill>
                <a:latin typeface="Arial"/>
              </a:defRPr>
            </a:lvl5pPr>
          </a:lstStyle>
          <a:p>
            <a:pPr lvl="0"/>
            <a:r>
              <a:rPr lang="en-US" dirty="0"/>
              <a:t>Click to edit Master text styles</a:t>
            </a:r>
          </a:p>
        </p:txBody>
      </p:sp>
      <p:sp>
        <p:nvSpPr>
          <p:cNvPr id="11" name="Date Placeholder 3"/>
          <p:cNvSpPr>
            <a:spLocks noGrp="1"/>
          </p:cNvSpPr>
          <p:nvPr>
            <p:ph type="dt" sz="half" idx="2"/>
          </p:nvPr>
        </p:nvSpPr>
        <p:spPr>
          <a:xfrm>
            <a:off x="457200" y="6356350"/>
            <a:ext cx="5334000" cy="365125"/>
          </a:xfrm>
          <a:prstGeom prst="rect">
            <a:avLst/>
          </a:prstGeom>
        </p:spPr>
        <p:txBody>
          <a:bodyPr vert="horz" lIns="91440" tIns="45720" rIns="91440" bIns="45720" rtlCol="0" anchor="ctr"/>
          <a:lstStyle>
            <a:lvl1pPr algn="l">
              <a:defRPr sz="1100">
                <a:solidFill>
                  <a:srgbClr val="676C5F"/>
                </a:solidFill>
                <a:latin typeface="Arial"/>
                <a:cs typeface="Calibri (Body)"/>
              </a:defRPr>
            </a:lvl1pPr>
          </a:lstStyle>
          <a:p>
            <a:r>
              <a:rPr lang="en-US" dirty="0"/>
              <a:t>The Intergovernmental Platform on Biodiversity and Ecosystem Services </a:t>
            </a:r>
          </a:p>
        </p:txBody>
      </p:sp>
      <p:sp>
        <p:nvSpPr>
          <p:cNvPr id="12" name="Footer Placeholder 4"/>
          <p:cNvSpPr>
            <a:spLocks noGrp="1"/>
          </p:cNvSpPr>
          <p:nvPr>
            <p:ph type="ftr" sz="quarter" idx="3"/>
          </p:nvPr>
        </p:nvSpPr>
        <p:spPr>
          <a:xfrm>
            <a:off x="5791200" y="6356350"/>
            <a:ext cx="2895600" cy="365125"/>
          </a:xfrm>
          <a:prstGeom prst="rect">
            <a:avLst/>
          </a:prstGeom>
        </p:spPr>
        <p:txBody>
          <a:bodyPr vert="horz" lIns="91440" tIns="45720" rIns="91440" bIns="45720" rtlCol="0" anchor="ctr"/>
          <a:lstStyle>
            <a:lvl1pPr algn="r">
              <a:defRPr sz="1100" b="1" i="0">
                <a:solidFill>
                  <a:srgbClr val="676C5F"/>
                </a:solidFill>
                <a:latin typeface="Arial"/>
                <a:cs typeface="Calibri (Body)"/>
              </a:defRPr>
            </a:lvl1pPr>
          </a:lstStyle>
          <a:p>
            <a:r>
              <a:rPr lang="en-US" dirty="0"/>
              <a:t>www.ipbes.net</a:t>
            </a:r>
          </a:p>
        </p:txBody>
      </p:sp>
      <p:cxnSp>
        <p:nvCxnSpPr>
          <p:cNvPr id="16" name="Straight Connector 15"/>
          <p:cNvCxnSpPr/>
          <p:nvPr userDrawn="1"/>
        </p:nvCxnSpPr>
        <p:spPr>
          <a:xfrm>
            <a:off x="457200" y="6356350"/>
            <a:ext cx="8229600" cy="1588"/>
          </a:xfrm>
          <a:prstGeom prst="line">
            <a:avLst/>
          </a:prstGeom>
          <a:ln w="12700">
            <a:solidFill>
              <a:srgbClr val="6E9528"/>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IPBES Motif Bar DG.png"/>
          <p:cNvPicPr>
            <a:picLocks noChangeAspect="1"/>
          </p:cNvPicPr>
          <p:nvPr userDrawn="1"/>
        </p:nvPicPr>
        <p:blipFill>
          <a:blip r:embed="rId2"/>
          <a:stretch>
            <a:fillRect/>
          </a:stretch>
        </p:blipFill>
        <p:spPr>
          <a:xfrm>
            <a:off x="0" y="0"/>
            <a:ext cx="9144000" cy="540000"/>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prstGeom prst="rect">
            <a:avLst/>
          </a:prstGeom>
        </p:spPr>
        <p:txBody>
          <a:bodyPr vert="horz"/>
          <a:lstStyle>
            <a:lvl1pPr algn="l">
              <a:defRPr sz="2800" b="1" i="0" baseline="0">
                <a:solidFill>
                  <a:srgbClr val="41510D"/>
                </a:solidFill>
                <a:latin typeface="Arial"/>
                <a:cs typeface="Calibri (Headings)"/>
              </a:defRPr>
            </a:lvl1pPr>
          </a:lstStyle>
          <a:p>
            <a:r>
              <a:rPr lang="en-US" dirty="0"/>
              <a:t>Click to edit Master title style</a:t>
            </a:r>
          </a:p>
        </p:txBody>
      </p:sp>
      <p:sp>
        <p:nvSpPr>
          <p:cNvPr id="6" name="Rectangle 5"/>
          <p:cNvSpPr/>
          <p:nvPr userDrawn="1"/>
        </p:nvSpPr>
        <p:spPr>
          <a:xfrm>
            <a:off x="0" y="0"/>
            <a:ext cx="9144000" cy="540000"/>
          </a:xfrm>
          <a:prstGeom prst="rect">
            <a:avLst/>
          </a:prstGeom>
          <a:solidFill>
            <a:srgbClr val="4151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2"/>
          </p:nvPr>
        </p:nvSpPr>
        <p:spPr>
          <a:xfrm>
            <a:off x="457200" y="2971800"/>
            <a:ext cx="7162800" cy="3384550"/>
          </a:xfrm>
          <a:prstGeom prst="rect">
            <a:avLst/>
          </a:prstGeom>
        </p:spPr>
        <p:txBody>
          <a:bodyPr vert="horz"/>
          <a:lstStyle>
            <a:lvl1pPr marL="0">
              <a:buFontTx/>
              <a:buNone/>
              <a:defRPr sz="1800" baseline="0">
                <a:solidFill>
                  <a:srgbClr val="676C5F"/>
                </a:solidFill>
                <a:latin typeface="Arial"/>
              </a:defRPr>
            </a:lvl1pPr>
            <a:lvl2pPr marL="0">
              <a:buFontTx/>
              <a:buNone/>
              <a:defRPr sz="1800" baseline="0">
                <a:solidFill>
                  <a:srgbClr val="676C5F"/>
                </a:solidFill>
                <a:latin typeface="Arial"/>
              </a:defRPr>
            </a:lvl2pPr>
            <a:lvl3pPr marL="0">
              <a:buFontTx/>
              <a:buNone/>
              <a:defRPr sz="1800" baseline="0">
                <a:solidFill>
                  <a:srgbClr val="676C5F"/>
                </a:solidFill>
                <a:latin typeface="Arial"/>
              </a:defRPr>
            </a:lvl3pPr>
            <a:lvl4pPr marL="0">
              <a:buFontTx/>
              <a:buNone/>
              <a:defRPr sz="1800" baseline="0">
                <a:solidFill>
                  <a:srgbClr val="676C5F"/>
                </a:solidFill>
                <a:latin typeface="Arial"/>
              </a:defRPr>
            </a:lvl4pPr>
            <a:lvl5pPr marL="0">
              <a:buFontTx/>
              <a:buNone/>
              <a:defRPr sz="1800" baseline="0">
                <a:solidFill>
                  <a:srgbClr val="676C5F"/>
                </a:solidFill>
                <a:latin typeface="Arial"/>
              </a:defRPr>
            </a:lvl5pPr>
          </a:lstStyle>
          <a:p>
            <a:pPr lvl="0"/>
            <a:r>
              <a:rPr lang="en-US" dirty="0"/>
              <a:t>Click to edit Master text styles</a:t>
            </a:r>
          </a:p>
        </p:txBody>
      </p:sp>
      <p:sp>
        <p:nvSpPr>
          <p:cNvPr id="10" name="Text Placeholder 9"/>
          <p:cNvSpPr>
            <a:spLocks noGrp="1"/>
          </p:cNvSpPr>
          <p:nvPr>
            <p:ph type="body" sz="quarter" idx="13"/>
          </p:nvPr>
        </p:nvSpPr>
        <p:spPr>
          <a:xfrm>
            <a:off x="457200" y="1989138"/>
            <a:ext cx="8229600" cy="677862"/>
          </a:xfrm>
          <a:prstGeom prst="rect">
            <a:avLst/>
          </a:prstGeom>
        </p:spPr>
        <p:txBody>
          <a:bodyPr vert="horz"/>
          <a:lstStyle>
            <a:lvl1pPr>
              <a:buFontTx/>
              <a:buNone/>
              <a:defRPr sz="2400" baseline="0">
                <a:solidFill>
                  <a:schemeClr val="bg1">
                    <a:lumMod val="65000"/>
                  </a:schemeClr>
                </a:solidFill>
                <a:latin typeface="Arial"/>
              </a:defRPr>
            </a:lvl1pPr>
            <a:lvl2pPr>
              <a:buFontTx/>
              <a:buNone/>
              <a:defRPr sz="2400" baseline="0">
                <a:solidFill>
                  <a:srgbClr val="6E9528"/>
                </a:solidFill>
                <a:latin typeface="Arial"/>
              </a:defRPr>
            </a:lvl2pPr>
            <a:lvl3pPr>
              <a:buFontTx/>
              <a:buNone/>
              <a:defRPr sz="2400" baseline="0">
                <a:solidFill>
                  <a:srgbClr val="6E9528"/>
                </a:solidFill>
                <a:latin typeface="Arial"/>
              </a:defRPr>
            </a:lvl3pPr>
            <a:lvl4pPr>
              <a:buFontTx/>
              <a:buNone/>
              <a:defRPr sz="2400" baseline="0">
                <a:solidFill>
                  <a:srgbClr val="6E9528"/>
                </a:solidFill>
                <a:latin typeface="Arial"/>
              </a:defRPr>
            </a:lvl4pPr>
            <a:lvl5pPr>
              <a:buFontTx/>
              <a:buNone/>
              <a:defRPr sz="2400" baseline="0">
                <a:solidFill>
                  <a:srgbClr val="6E9528"/>
                </a:solidFill>
                <a:latin typeface="Arial"/>
              </a:defRPr>
            </a:lvl5pPr>
          </a:lstStyle>
          <a:p>
            <a:pPr lvl="0"/>
            <a:r>
              <a:rPr lang="en-US" dirty="0"/>
              <a:t>Click to edit Master text styles</a:t>
            </a:r>
          </a:p>
        </p:txBody>
      </p:sp>
      <p:sp>
        <p:nvSpPr>
          <p:cNvPr id="11" name="Date Placeholder 3"/>
          <p:cNvSpPr>
            <a:spLocks noGrp="1"/>
          </p:cNvSpPr>
          <p:nvPr>
            <p:ph type="dt" sz="half" idx="2"/>
          </p:nvPr>
        </p:nvSpPr>
        <p:spPr>
          <a:xfrm>
            <a:off x="457200" y="6356350"/>
            <a:ext cx="5334000" cy="365125"/>
          </a:xfrm>
          <a:prstGeom prst="rect">
            <a:avLst/>
          </a:prstGeom>
        </p:spPr>
        <p:txBody>
          <a:bodyPr vert="horz" lIns="91440" tIns="45720" rIns="91440" bIns="45720" rtlCol="0" anchor="ctr"/>
          <a:lstStyle>
            <a:lvl1pPr algn="l">
              <a:defRPr sz="1100">
                <a:solidFill>
                  <a:srgbClr val="676C5F"/>
                </a:solidFill>
                <a:latin typeface="Arial"/>
                <a:cs typeface="Calibri (Body)"/>
              </a:defRPr>
            </a:lvl1pPr>
          </a:lstStyle>
          <a:p>
            <a:r>
              <a:rPr lang="en-US" dirty="0"/>
              <a:t>The Intergovernmental Platform on Biodiversity and Ecosystem Services </a:t>
            </a:r>
          </a:p>
        </p:txBody>
      </p:sp>
      <p:sp>
        <p:nvSpPr>
          <p:cNvPr id="12" name="Footer Placeholder 4"/>
          <p:cNvSpPr>
            <a:spLocks noGrp="1"/>
          </p:cNvSpPr>
          <p:nvPr>
            <p:ph type="ftr" sz="quarter" idx="3"/>
          </p:nvPr>
        </p:nvSpPr>
        <p:spPr>
          <a:xfrm>
            <a:off x="5791200" y="6356350"/>
            <a:ext cx="2895600" cy="365125"/>
          </a:xfrm>
          <a:prstGeom prst="rect">
            <a:avLst/>
          </a:prstGeom>
        </p:spPr>
        <p:txBody>
          <a:bodyPr vert="horz" lIns="91440" tIns="45720" rIns="91440" bIns="45720" rtlCol="0" anchor="ctr"/>
          <a:lstStyle>
            <a:lvl1pPr algn="r">
              <a:defRPr sz="1100" b="1" i="0">
                <a:solidFill>
                  <a:srgbClr val="676C5F"/>
                </a:solidFill>
                <a:latin typeface="Arial"/>
                <a:cs typeface="Calibri (Body)"/>
              </a:defRPr>
            </a:lvl1pPr>
          </a:lstStyle>
          <a:p>
            <a:r>
              <a:rPr lang="en-US" dirty="0"/>
              <a:t>www.ipbes.net</a:t>
            </a:r>
          </a:p>
        </p:txBody>
      </p:sp>
      <p:cxnSp>
        <p:nvCxnSpPr>
          <p:cNvPr id="16" name="Straight Connector 15"/>
          <p:cNvCxnSpPr/>
          <p:nvPr userDrawn="1"/>
        </p:nvCxnSpPr>
        <p:spPr>
          <a:xfrm>
            <a:off x="457200" y="6356350"/>
            <a:ext cx="8229600" cy="1588"/>
          </a:xfrm>
          <a:prstGeom prst="line">
            <a:avLst/>
          </a:prstGeom>
          <a:ln w="12700">
            <a:solidFill>
              <a:srgbClr val="6E9528"/>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IPBES Motif Bar DG.png"/>
          <p:cNvPicPr>
            <a:picLocks noChangeAspect="1"/>
          </p:cNvPicPr>
          <p:nvPr userDrawn="1"/>
        </p:nvPicPr>
        <p:blipFill>
          <a:blip r:embed="rId2"/>
          <a:stretch>
            <a:fillRect/>
          </a:stretch>
        </p:blipFill>
        <p:spPr>
          <a:xfrm>
            <a:off x="0" y="0"/>
            <a:ext cx="9144000" cy="540000"/>
          </a:xfrm>
          <a:prstGeom prst="rect">
            <a:avLst/>
          </a:prstGeom>
        </p:spPr>
      </p:pic>
    </p:spTree>
    <p:extLst>
      <p:ext uri="{BB962C8B-B14F-4D97-AF65-F5344CB8AC3E}">
        <p14:creationId xmlns:p14="http://schemas.microsoft.com/office/powerpoint/2010/main" val="22384382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9" name="Rectangle 8"/>
          <p:cNvSpPr/>
          <p:nvPr userDrawn="1"/>
        </p:nvSpPr>
        <p:spPr>
          <a:xfrm>
            <a:off x="0" y="5257800"/>
            <a:ext cx="9144000" cy="1600200"/>
          </a:xfrm>
          <a:prstGeom prst="rect">
            <a:avLst/>
          </a:prstGeom>
          <a:solidFill>
            <a:srgbClr val="4151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2" name="Picture 11" descr="IPBES Chapter Motif DG.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13" name="Picture 12"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Tree>
    <p:extLst>
      <p:ext uri="{BB962C8B-B14F-4D97-AF65-F5344CB8AC3E}">
        <p14:creationId xmlns:p14="http://schemas.microsoft.com/office/powerpoint/2010/main" val="3176386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1_Picture with Caption">
    <p:spTree>
      <p:nvGrpSpPr>
        <p:cNvPr id="1" name=""/>
        <p:cNvGrpSpPr/>
        <p:nvPr/>
      </p:nvGrpSpPr>
      <p:grpSpPr>
        <a:xfrm>
          <a:off x="0" y="0"/>
          <a:ext cx="0" cy="0"/>
          <a:chOff x="0" y="0"/>
          <a:chExt cx="0" cy="0"/>
        </a:xfrm>
      </p:grpSpPr>
      <p:sp>
        <p:nvSpPr>
          <p:cNvPr id="6" name="Rectangle 5"/>
          <p:cNvSpPr/>
          <p:nvPr userDrawn="1"/>
        </p:nvSpPr>
        <p:spPr>
          <a:xfrm>
            <a:off x="0" y="5257800"/>
            <a:ext cx="9144000" cy="1600200"/>
          </a:xfrm>
          <a:prstGeom prst="rect">
            <a:avLst/>
          </a:prstGeom>
          <a:solidFill>
            <a:srgbClr val="6E95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IPBES Chapter Motif LG.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8" name="Picture 7"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Tree>
    <p:extLst>
      <p:ext uri="{BB962C8B-B14F-4D97-AF65-F5344CB8AC3E}">
        <p14:creationId xmlns:p14="http://schemas.microsoft.com/office/powerpoint/2010/main" val="39370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2_Picture with Caption">
    <p:spTree>
      <p:nvGrpSpPr>
        <p:cNvPr id="1" name=""/>
        <p:cNvGrpSpPr/>
        <p:nvPr/>
      </p:nvGrpSpPr>
      <p:grpSpPr>
        <a:xfrm>
          <a:off x="0" y="0"/>
          <a:ext cx="0" cy="0"/>
          <a:chOff x="0" y="0"/>
          <a:chExt cx="0" cy="0"/>
        </a:xfrm>
      </p:grpSpPr>
      <p:sp>
        <p:nvSpPr>
          <p:cNvPr id="6" name="Rectangle 5"/>
          <p:cNvSpPr/>
          <p:nvPr userDrawn="1"/>
        </p:nvSpPr>
        <p:spPr>
          <a:xfrm>
            <a:off x="0" y="5257800"/>
            <a:ext cx="9144000" cy="1600200"/>
          </a:xfrm>
          <a:prstGeom prst="rect">
            <a:avLst/>
          </a:prstGeom>
          <a:solidFill>
            <a:srgbClr val="008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IPBES Chapter Motif BL.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pic>
        <p:nvPicPr>
          <p:cNvPr id="8" name="Picture 7"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381328374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3_Picture with Caption">
    <p:spTree>
      <p:nvGrpSpPr>
        <p:cNvPr id="1" name=""/>
        <p:cNvGrpSpPr/>
        <p:nvPr/>
      </p:nvGrpSpPr>
      <p:grpSpPr>
        <a:xfrm>
          <a:off x="0" y="0"/>
          <a:ext cx="0" cy="0"/>
          <a:chOff x="0" y="0"/>
          <a:chExt cx="0" cy="0"/>
        </a:xfrm>
      </p:grpSpPr>
      <p:sp>
        <p:nvSpPr>
          <p:cNvPr id="6" name="Rectangle 5"/>
          <p:cNvSpPr/>
          <p:nvPr userDrawn="1"/>
        </p:nvSpPr>
        <p:spPr>
          <a:xfrm>
            <a:off x="0" y="5257800"/>
            <a:ext cx="9144000" cy="1600200"/>
          </a:xfrm>
          <a:prstGeom prst="rect">
            <a:avLst/>
          </a:prstGeom>
          <a:solidFill>
            <a:srgbClr val="676C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0" name="Picture 9" descr="IPBES Chapter Motif GR.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8" name="Picture 7"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Tree>
    <p:extLst>
      <p:ext uri="{BB962C8B-B14F-4D97-AF65-F5344CB8AC3E}">
        <p14:creationId xmlns:p14="http://schemas.microsoft.com/office/powerpoint/2010/main" val="27552010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prstGeom prst="rect">
            <a:avLst/>
          </a:prstGeom>
        </p:spPr>
        <p:txBody>
          <a:bodyPr vert="horz"/>
          <a:lstStyle>
            <a:lvl1pPr algn="l">
              <a:defRPr sz="2800" b="1" i="0" baseline="0">
                <a:solidFill>
                  <a:srgbClr val="6E9528"/>
                </a:solidFill>
                <a:latin typeface="Arial"/>
                <a:cs typeface="Calibri (Headings)"/>
              </a:defRPr>
            </a:lvl1pPr>
          </a:lstStyle>
          <a:p>
            <a:r>
              <a:rPr lang="en-US" dirty="0"/>
              <a:t>Click to edit Master title style</a:t>
            </a:r>
          </a:p>
        </p:txBody>
      </p:sp>
      <p:sp>
        <p:nvSpPr>
          <p:cNvPr id="6" name="Rectangle 5"/>
          <p:cNvSpPr/>
          <p:nvPr userDrawn="1"/>
        </p:nvSpPr>
        <p:spPr>
          <a:xfrm>
            <a:off x="0" y="0"/>
            <a:ext cx="9144000" cy="540000"/>
          </a:xfrm>
          <a:prstGeom prst="rect">
            <a:avLst/>
          </a:prstGeom>
          <a:solidFill>
            <a:srgbClr val="6E9528"/>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2"/>
          </p:nvPr>
        </p:nvSpPr>
        <p:spPr>
          <a:xfrm>
            <a:off x="457200" y="2971800"/>
            <a:ext cx="7162800" cy="3384550"/>
          </a:xfrm>
          <a:prstGeom prst="rect">
            <a:avLst/>
          </a:prstGeom>
        </p:spPr>
        <p:txBody>
          <a:bodyPr vert="horz"/>
          <a:lstStyle>
            <a:lvl1pPr marL="0">
              <a:buFontTx/>
              <a:buNone/>
              <a:defRPr sz="1800" baseline="0">
                <a:solidFill>
                  <a:srgbClr val="676C5F"/>
                </a:solidFill>
                <a:latin typeface="Arial"/>
              </a:defRPr>
            </a:lvl1pPr>
            <a:lvl2pPr marL="0">
              <a:buFontTx/>
              <a:buNone/>
              <a:defRPr sz="1800" baseline="0">
                <a:solidFill>
                  <a:srgbClr val="676C5F"/>
                </a:solidFill>
                <a:latin typeface="Arial"/>
              </a:defRPr>
            </a:lvl2pPr>
            <a:lvl3pPr marL="0">
              <a:buFontTx/>
              <a:buNone/>
              <a:defRPr sz="1800" baseline="0">
                <a:solidFill>
                  <a:srgbClr val="676C5F"/>
                </a:solidFill>
                <a:latin typeface="Arial"/>
              </a:defRPr>
            </a:lvl3pPr>
            <a:lvl4pPr marL="0">
              <a:buFontTx/>
              <a:buNone/>
              <a:defRPr sz="1800" baseline="0">
                <a:solidFill>
                  <a:srgbClr val="676C5F"/>
                </a:solidFill>
                <a:latin typeface="Arial"/>
              </a:defRPr>
            </a:lvl4pPr>
            <a:lvl5pPr marL="0">
              <a:buFontTx/>
              <a:buNone/>
              <a:defRPr sz="1800" baseline="0">
                <a:solidFill>
                  <a:srgbClr val="676C5F"/>
                </a:solidFill>
                <a:latin typeface="Arial"/>
              </a:defRPr>
            </a:lvl5pPr>
          </a:lstStyle>
          <a:p>
            <a:pPr lvl="0"/>
            <a:r>
              <a:rPr lang="en-US" dirty="0"/>
              <a:t>Click to edit Master text styles</a:t>
            </a:r>
          </a:p>
        </p:txBody>
      </p:sp>
      <p:sp>
        <p:nvSpPr>
          <p:cNvPr id="10" name="Text Placeholder 9"/>
          <p:cNvSpPr>
            <a:spLocks noGrp="1"/>
          </p:cNvSpPr>
          <p:nvPr>
            <p:ph type="body" sz="quarter" idx="13"/>
          </p:nvPr>
        </p:nvSpPr>
        <p:spPr>
          <a:xfrm>
            <a:off x="457200" y="1989138"/>
            <a:ext cx="8229600" cy="677862"/>
          </a:xfrm>
          <a:prstGeom prst="rect">
            <a:avLst/>
          </a:prstGeom>
        </p:spPr>
        <p:txBody>
          <a:bodyPr vert="horz"/>
          <a:lstStyle>
            <a:lvl1pPr>
              <a:buFontTx/>
              <a:buNone/>
              <a:defRPr sz="2400" baseline="0">
                <a:solidFill>
                  <a:schemeClr val="bg1">
                    <a:lumMod val="65000"/>
                  </a:schemeClr>
                </a:solidFill>
                <a:latin typeface="Arial"/>
              </a:defRPr>
            </a:lvl1pPr>
            <a:lvl2pPr>
              <a:buFontTx/>
              <a:buNone/>
              <a:defRPr sz="2400" baseline="0">
                <a:solidFill>
                  <a:srgbClr val="6E9528"/>
                </a:solidFill>
                <a:latin typeface="Arial"/>
              </a:defRPr>
            </a:lvl2pPr>
            <a:lvl3pPr>
              <a:buFontTx/>
              <a:buNone/>
              <a:defRPr sz="2400" baseline="0">
                <a:solidFill>
                  <a:srgbClr val="6E9528"/>
                </a:solidFill>
                <a:latin typeface="Arial"/>
              </a:defRPr>
            </a:lvl3pPr>
            <a:lvl4pPr>
              <a:buFontTx/>
              <a:buNone/>
              <a:defRPr sz="2400" baseline="0">
                <a:solidFill>
                  <a:srgbClr val="6E9528"/>
                </a:solidFill>
                <a:latin typeface="Arial"/>
              </a:defRPr>
            </a:lvl4pPr>
            <a:lvl5pPr>
              <a:buFontTx/>
              <a:buNone/>
              <a:defRPr sz="2400" baseline="0">
                <a:solidFill>
                  <a:srgbClr val="6E9528"/>
                </a:solidFill>
                <a:latin typeface="Arial"/>
              </a:defRPr>
            </a:lvl5pPr>
          </a:lstStyle>
          <a:p>
            <a:pPr lvl="0"/>
            <a:r>
              <a:rPr lang="en-US" dirty="0"/>
              <a:t>Click to edit Master text styles</a:t>
            </a:r>
          </a:p>
        </p:txBody>
      </p:sp>
      <p:sp>
        <p:nvSpPr>
          <p:cNvPr id="9" name="Date Placeholder 3"/>
          <p:cNvSpPr>
            <a:spLocks noGrp="1"/>
          </p:cNvSpPr>
          <p:nvPr>
            <p:ph type="dt" sz="half" idx="2"/>
          </p:nvPr>
        </p:nvSpPr>
        <p:spPr>
          <a:xfrm>
            <a:off x="457200" y="6356350"/>
            <a:ext cx="5334000" cy="365125"/>
          </a:xfrm>
          <a:prstGeom prst="rect">
            <a:avLst/>
          </a:prstGeom>
        </p:spPr>
        <p:txBody>
          <a:bodyPr vert="horz" lIns="91440" tIns="45720" rIns="91440" bIns="45720" rtlCol="0" anchor="ctr"/>
          <a:lstStyle>
            <a:lvl1pPr algn="l">
              <a:defRPr sz="1100">
                <a:solidFill>
                  <a:srgbClr val="676C5F"/>
                </a:solidFill>
                <a:latin typeface="Arial"/>
                <a:cs typeface="Calibri (Body)"/>
              </a:defRPr>
            </a:lvl1pPr>
          </a:lstStyle>
          <a:p>
            <a:r>
              <a:rPr lang="en-US" dirty="0"/>
              <a:t>The Intergovernmental Platform on Biodiversity and Ecosystem Services </a:t>
            </a:r>
          </a:p>
        </p:txBody>
      </p:sp>
      <p:sp>
        <p:nvSpPr>
          <p:cNvPr id="11" name="Footer Placeholder 4"/>
          <p:cNvSpPr>
            <a:spLocks noGrp="1"/>
          </p:cNvSpPr>
          <p:nvPr>
            <p:ph type="ftr" sz="quarter" idx="3"/>
          </p:nvPr>
        </p:nvSpPr>
        <p:spPr>
          <a:xfrm>
            <a:off x="5791200" y="6356350"/>
            <a:ext cx="2895600" cy="365125"/>
          </a:xfrm>
          <a:prstGeom prst="rect">
            <a:avLst/>
          </a:prstGeom>
        </p:spPr>
        <p:txBody>
          <a:bodyPr vert="horz" lIns="91440" tIns="45720" rIns="91440" bIns="45720" rtlCol="0" anchor="ctr"/>
          <a:lstStyle>
            <a:lvl1pPr algn="r">
              <a:defRPr sz="1100" b="1" i="0">
                <a:solidFill>
                  <a:srgbClr val="676C5F"/>
                </a:solidFill>
                <a:latin typeface="Arial"/>
                <a:cs typeface="Calibri (Body)"/>
              </a:defRPr>
            </a:lvl1pPr>
          </a:lstStyle>
          <a:p>
            <a:r>
              <a:rPr lang="en-US" dirty="0"/>
              <a:t>www.ipbes.net</a:t>
            </a:r>
          </a:p>
        </p:txBody>
      </p:sp>
      <p:cxnSp>
        <p:nvCxnSpPr>
          <p:cNvPr id="12" name="Straight Connector 11"/>
          <p:cNvCxnSpPr/>
          <p:nvPr userDrawn="1"/>
        </p:nvCxnSpPr>
        <p:spPr>
          <a:xfrm>
            <a:off x="457200" y="6356350"/>
            <a:ext cx="8229600" cy="1588"/>
          </a:xfrm>
          <a:prstGeom prst="line">
            <a:avLst/>
          </a:prstGeom>
          <a:ln w="12700">
            <a:solidFill>
              <a:srgbClr val="6E9528"/>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IPBES Motif Bar LG.png"/>
          <p:cNvPicPr>
            <a:picLocks noChangeAspect="1"/>
          </p:cNvPicPr>
          <p:nvPr userDrawn="1"/>
        </p:nvPicPr>
        <p:blipFill>
          <a:blip r:embed="rId2"/>
          <a:stretch>
            <a:fillRect/>
          </a:stretch>
        </p:blipFill>
        <p:spPr>
          <a:xfrm>
            <a:off x="0" y="0"/>
            <a:ext cx="9144000" cy="5400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prstGeom prst="rect">
            <a:avLst/>
          </a:prstGeom>
        </p:spPr>
        <p:txBody>
          <a:bodyPr vert="horz"/>
          <a:lstStyle>
            <a:lvl1pPr algn="l">
              <a:defRPr sz="2800" b="1" i="0" baseline="0">
                <a:solidFill>
                  <a:srgbClr val="0080C0"/>
                </a:solidFill>
                <a:latin typeface="Arial"/>
                <a:cs typeface="Calibri (Headings)"/>
              </a:defRPr>
            </a:lvl1pPr>
          </a:lstStyle>
          <a:p>
            <a:r>
              <a:rPr lang="en-US" dirty="0"/>
              <a:t>Click to edit Master title style</a:t>
            </a:r>
          </a:p>
        </p:txBody>
      </p:sp>
      <p:sp>
        <p:nvSpPr>
          <p:cNvPr id="6" name="Rectangle 5"/>
          <p:cNvSpPr/>
          <p:nvPr userDrawn="1"/>
        </p:nvSpPr>
        <p:spPr>
          <a:xfrm>
            <a:off x="0" y="0"/>
            <a:ext cx="9144000" cy="540000"/>
          </a:xfrm>
          <a:prstGeom prst="rect">
            <a:avLst/>
          </a:prstGeom>
          <a:solidFill>
            <a:srgbClr val="008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2"/>
          </p:nvPr>
        </p:nvSpPr>
        <p:spPr>
          <a:xfrm>
            <a:off x="457200" y="2971800"/>
            <a:ext cx="7162800" cy="3384550"/>
          </a:xfrm>
          <a:prstGeom prst="rect">
            <a:avLst/>
          </a:prstGeom>
        </p:spPr>
        <p:txBody>
          <a:bodyPr vert="horz"/>
          <a:lstStyle>
            <a:lvl1pPr marL="0">
              <a:buFontTx/>
              <a:buNone/>
              <a:defRPr sz="1800" baseline="0">
                <a:solidFill>
                  <a:srgbClr val="676C5F"/>
                </a:solidFill>
                <a:latin typeface="Arial"/>
              </a:defRPr>
            </a:lvl1pPr>
            <a:lvl2pPr marL="0">
              <a:buFontTx/>
              <a:buNone/>
              <a:defRPr sz="1800" baseline="0">
                <a:solidFill>
                  <a:srgbClr val="676C5F"/>
                </a:solidFill>
                <a:latin typeface="Arial"/>
              </a:defRPr>
            </a:lvl2pPr>
            <a:lvl3pPr marL="0">
              <a:buFontTx/>
              <a:buNone/>
              <a:defRPr sz="1800" baseline="0">
                <a:solidFill>
                  <a:srgbClr val="676C5F"/>
                </a:solidFill>
                <a:latin typeface="Arial"/>
              </a:defRPr>
            </a:lvl3pPr>
            <a:lvl4pPr marL="0">
              <a:buFontTx/>
              <a:buNone/>
              <a:defRPr sz="1800" baseline="0">
                <a:solidFill>
                  <a:srgbClr val="676C5F"/>
                </a:solidFill>
                <a:latin typeface="Arial"/>
              </a:defRPr>
            </a:lvl4pPr>
            <a:lvl5pPr marL="0">
              <a:buFontTx/>
              <a:buNone/>
              <a:defRPr sz="1800" baseline="0">
                <a:solidFill>
                  <a:srgbClr val="676C5F"/>
                </a:solidFill>
                <a:latin typeface="Arial"/>
              </a:defRPr>
            </a:lvl5pPr>
          </a:lstStyle>
          <a:p>
            <a:pPr lvl="0"/>
            <a:r>
              <a:rPr lang="en-US" dirty="0"/>
              <a:t>Click to edit Master text styles</a:t>
            </a:r>
          </a:p>
        </p:txBody>
      </p:sp>
      <p:sp>
        <p:nvSpPr>
          <p:cNvPr id="10" name="Text Placeholder 9"/>
          <p:cNvSpPr>
            <a:spLocks noGrp="1"/>
          </p:cNvSpPr>
          <p:nvPr>
            <p:ph type="body" sz="quarter" idx="13"/>
          </p:nvPr>
        </p:nvSpPr>
        <p:spPr>
          <a:xfrm>
            <a:off x="457200" y="1989138"/>
            <a:ext cx="8229600" cy="677862"/>
          </a:xfrm>
          <a:prstGeom prst="rect">
            <a:avLst/>
          </a:prstGeom>
        </p:spPr>
        <p:txBody>
          <a:bodyPr vert="horz"/>
          <a:lstStyle>
            <a:lvl1pPr>
              <a:buFontTx/>
              <a:buNone/>
              <a:defRPr sz="2400" baseline="0">
                <a:solidFill>
                  <a:schemeClr val="bg1">
                    <a:lumMod val="65000"/>
                  </a:schemeClr>
                </a:solidFill>
                <a:latin typeface="Arial"/>
              </a:defRPr>
            </a:lvl1pPr>
            <a:lvl2pPr>
              <a:buFontTx/>
              <a:buNone/>
              <a:defRPr sz="2400" baseline="0">
                <a:solidFill>
                  <a:srgbClr val="6E9528"/>
                </a:solidFill>
                <a:latin typeface="Arial"/>
              </a:defRPr>
            </a:lvl2pPr>
            <a:lvl3pPr>
              <a:buFontTx/>
              <a:buNone/>
              <a:defRPr sz="2400" baseline="0">
                <a:solidFill>
                  <a:srgbClr val="6E9528"/>
                </a:solidFill>
                <a:latin typeface="Arial"/>
              </a:defRPr>
            </a:lvl3pPr>
            <a:lvl4pPr>
              <a:buFontTx/>
              <a:buNone/>
              <a:defRPr sz="2400" baseline="0">
                <a:solidFill>
                  <a:srgbClr val="6E9528"/>
                </a:solidFill>
                <a:latin typeface="Arial"/>
              </a:defRPr>
            </a:lvl4pPr>
            <a:lvl5pPr>
              <a:buFontTx/>
              <a:buNone/>
              <a:defRPr sz="2400" baseline="0">
                <a:solidFill>
                  <a:srgbClr val="6E9528"/>
                </a:solidFill>
                <a:latin typeface="Arial"/>
              </a:defRPr>
            </a:lvl5pPr>
          </a:lstStyle>
          <a:p>
            <a:pPr lvl="0"/>
            <a:r>
              <a:rPr lang="en-US" dirty="0"/>
              <a:t>Click to edit Master text styles</a:t>
            </a:r>
          </a:p>
        </p:txBody>
      </p:sp>
      <p:sp>
        <p:nvSpPr>
          <p:cNvPr id="9" name="Date Placeholder 3"/>
          <p:cNvSpPr>
            <a:spLocks noGrp="1"/>
          </p:cNvSpPr>
          <p:nvPr>
            <p:ph type="dt" sz="half" idx="2"/>
          </p:nvPr>
        </p:nvSpPr>
        <p:spPr>
          <a:xfrm>
            <a:off x="457200" y="6356350"/>
            <a:ext cx="5334000" cy="365125"/>
          </a:xfrm>
          <a:prstGeom prst="rect">
            <a:avLst/>
          </a:prstGeom>
        </p:spPr>
        <p:txBody>
          <a:bodyPr vert="horz" lIns="91440" tIns="45720" rIns="91440" bIns="45720" rtlCol="0" anchor="ctr"/>
          <a:lstStyle>
            <a:lvl1pPr algn="l">
              <a:defRPr sz="1100">
                <a:solidFill>
                  <a:srgbClr val="676C5F"/>
                </a:solidFill>
                <a:latin typeface="Arial"/>
                <a:cs typeface="Calibri (Body)"/>
              </a:defRPr>
            </a:lvl1pPr>
          </a:lstStyle>
          <a:p>
            <a:r>
              <a:rPr lang="en-US" dirty="0"/>
              <a:t>The Intergovernmental Platform on Biodiversity and Ecosystem Services </a:t>
            </a:r>
          </a:p>
        </p:txBody>
      </p:sp>
      <p:sp>
        <p:nvSpPr>
          <p:cNvPr id="11" name="Footer Placeholder 4"/>
          <p:cNvSpPr>
            <a:spLocks noGrp="1"/>
          </p:cNvSpPr>
          <p:nvPr>
            <p:ph type="ftr" sz="quarter" idx="3"/>
          </p:nvPr>
        </p:nvSpPr>
        <p:spPr>
          <a:xfrm>
            <a:off x="5791200" y="6356350"/>
            <a:ext cx="2895600" cy="365125"/>
          </a:xfrm>
          <a:prstGeom prst="rect">
            <a:avLst/>
          </a:prstGeom>
        </p:spPr>
        <p:txBody>
          <a:bodyPr vert="horz" lIns="91440" tIns="45720" rIns="91440" bIns="45720" rtlCol="0" anchor="ctr"/>
          <a:lstStyle>
            <a:lvl1pPr algn="r">
              <a:defRPr sz="1100" b="1" i="0">
                <a:solidFill>
                  <a:srgbClr val="676C5F"/>
                </a:solidFill>
                <a:latin typeface="Arial"/>
                <a:cs typeface="Calibri (Body)"/>
              </a:defRPr>
            </a:lvl1pPr>
          </a:lstStyle>
          <a:p>
            <a:r>
              <a:rPr lang="en-US" dirty="0"/>
              <a:t>www.ipbes.net</a:t>
            </a:r>
          </a:p>
        </p:txBody>
      </p:sp>
      <p:cxnSp>
        <p:nvCxnSpPr>
          <p:cNvPr id="12" name="Straight Connector 11"/>
          <p:cNvCxnSpPr/>
          <p:nvPr userDrawn="1"/>
        </p:nvCxnSpPr>
        <p:spPr>
          <a:xfrm>
            <a:off x="457200" y="6356350"/>
            <a:ext cx="8229600" cy="1588"/>
          </a:xfrm>
          <a:prstGeom prst="line">
            <a:avLst/>
          </a:prstGeom>
          <a:ln w="12700">
            <a:solidFill>
              <a:srgbClr val="6E9528"/>
            </a:solidFill>
          </a:ln>
          <a:effectLst/>
        </p:spPr>
        <p:style>
          <a:lnRef idx="2">
            <a:schemeClr val="accent1"/>
          </a:lnRef>
          <a:fillRef idx="0">
            <a:schemeClr val="accent1"/>
          </a:fillRef>
          <a:effectRef idx="1">
            <a:schemeClr val="accent1"/>
          </a:effectRef>
          <a:fontRef idx="minor">
            <a:schemeClr val="tx1"/>
          </a:fontRef>
        </p:style>
      </p:cxnSp>
      <p:pic>
        <p:nvPicPr>
          <p:cNvPr id="13" name="Picture 12" descr="IPBES Motif Bar LG.png"/>
          <p:cNvPicPr>
            <a:picLocks noChangeAspect="1"/>
          </p:cNvPicPr>
          <p:nvPr userDrawn="1"/>
        </p:nvPicPr>
        <p:blipFill>
          <a:blip r:embed="rId2"/>
          <a:stretch>
            <a:fillRect/>
          </a:stretch>
        </p:blipFill>
        <p:spPr>
          <a:xfrm>
            <a:off x="0" y="-8640"/>
            <a:ext cx="9144000" cy="54864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1143000"/>
          </a:xfrm>
          <a:prstGeom prst="rect">
            <a:avLst/>
          </a:prstGeom>
        </p:spPr>
        <p:txBody>
          <a:bodyPr vert="horz"/>
          <a:lstStyle>
            <a:lvl1pPr algn="l">
              <a:defRPr sz="2800" b="1" i="0" baseline="0">
                <a:solidFill>
                  <a:srgbClr val="676C5F"/>
                </a:solidFill>
                <a:latin typeface="Arial"/>
                <a:cs typeface="Calibri (Headings)"/>
              </a:defRPr>
            </a:lvl1pPr>
          </a:lstStyle>
          <a:p>
            <a:r>
              <a:rPr lang="en-US" dirty="0"/>
              <a:t>Click to edit Master title style</a:t>
            </a:r>
          </a:p>
        </p:txBody>
      </p:sp>
      <p:sp>
        <p:nvSpPr>
          <p:cNvPr id="6" name="Rectangle 5"/>
          <p:cNvSpPr/>
          <p:nvPr userDrawn="1"/>
        </p:nvSpPr>
        <p:spPr>
          <a:xfrm>
            <a:off x="0" y="0"/>
            <a:ext cx="9144000" cy="540000"/>
          </a:xfrm>
          <a:prstGeom prst="rect">
            <a:avLst/>
          </a:prstGeom>
          <a:solidFill>
            <a:srgbClr val="676C5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Text Placeholder 7"/>
          <p:cNvSpPr>
            <a:spLocks noGrp="1"/>
          </p:cNvSpPr>
          <p:nvPr>
            <p:ph type="body" sz="quarter" idx="12"/>
          </p:nvPr>
        </p:nvSpPr>
        <p:spPr>
          <a:xfrm>
            <a:off x="457200" y="2971800"/>
            <a:ext cx="7162800" cy="3384550"/>
          </a:xfrm>
          <a:prstGeom prst="rect">
            <a:avLst/>
          </a:prstGeom>
        </p:spPr>
        <p:txBody>
          <a:bodyPr vert="horz"/>
          <a:lstStyle>
            <a:lvl1pPr marL="0">
              <a:buFontTx/>
              <a:buNone/>
              <a:defRPr sz="1800" baseline="0">
                <a:solidFill>
                  <a:srgbClr val="676C5F"/>
                </a:solidFill>
                <a:latin typeface="Arial"/>
              </a:defRPr>
            </a:lvl1pPr>
            <a:lvl2pPr marL="0">
              <a:buFontTx/>
              <a:buNone/>
              <a:defRPr sz="1800" baseline="0">
                <a:solidFill>
                  <a:srgbClr val="676C5F"/>
                </a:solidFill>
                <a:latin typeface="Arial"/>
              </a:defRPr>
            </a:lvl2pPr>
            <a:lvl3pPr marL="0">
              <a:buFontTx/>
              <a:buNone/>
              <a:defRPr sz="1800" baseline="0">
                <a:solidFill>
                  <a:srgbClr val="676C5F"/>
                </a:solidFill>
                <a:latin typeface="Arial"/>
              </a:defRPr>
            </a:lvl3pPr>
            <a:lvl4pPr marL="0">
              <a:buFontTx/>
              <a:buNone/>
              <a:defRPr sz="1800" baseline="0">
                <a:solidFill>
                  <a:srgbClr val="676C5F"/>
                </a:solidFill>
                <a:latin typeface="Arial"/>
              </a:defRPr>
            </a:lvl4pPr>
            <a:lvl5pPr marL="0">
              <a:buFontTx/>
              <a:buNone/>
              <a:defRPr sz="1800" baseline="0">
                <a:solidFill>
                  <a:srgbClr val="676C5F"/>
                </a:solidFill>
                <a:latin typeface="Arial"/>
              </a:defRPr>
            </a:lvl5pPr>
          </a:lstStyle>
          <a:p>
            <a:pPr lvl="0"/>
            <a:r>
              <a:rPr lang="en-US" dirty="0"/>
              <a:t>Click to edit Master text styles</a:t>
            </a:r>
          </a:p>
        </p:txBody>
      </p:sp>
      <p:sp>
        <p:nvSpPr>
          <p:cNvPr id="10" name="Text Placeholder 9"/>
          <p:cNvSpPr>
            <a:spLocks noGrp="1"/>
          </p:cNvSpPr>
          <p:nvPr>
            <p:ph type="body" sz="quarter" idx="13"/>
          </p:nvPr>
        </p:nvSpPr>
        <p:spPr>
          <a:xfrm>
            <a:off x="457200" y="1989138"/>
            <a:ext cx="8229600" cy="677862"/>
          </a:xfrm>
          <a:prstGeom prst="rect">
            <a:avLst/>
          </a:prstGeom>
        </p:spPr>
        <p:txBody>
          <a:bodyPr vert="horz"/>
          <a:lstStyle>
            <a:lvl1pPr>
              <a:buFontTx/>
              <a:buNone/>
              <a:defRPr sz="2400" baseline="0">
                <a:solidFill>
                  <a:schemeClr val="bg1">
                    <a:lumMod val="65000"/>
                  </a:schemeClr>
                </a:solidFill>
                <a:latin typeface="Arial"/>
              </a:defRPr>
            </a:lvl1pPr>
            <a:lvl2pPr>
              <a:buFontTx/>
              <a:buNone/>
              <a:defRPr sz="2400" baseline="0">
                <a:solidFill>
                  <a:srgbClr val="6E9528"/>
                </a:solidFill>
                <a:latin typeface="Arial"/>
              </a:defRPr>
            </a:lvl2pPr>
            <a:lvl3pPr>
              <a:buFontTx/>
              <a:buNone/>
              <a:defRPr sz="2400" baseline="0">
                <a:solidFill>
                  <a:srgbClr val="6E9528"/>
                </a:solidFill>
                <a:latin typeface="Arial"/>
              </a:defRPr>
            </a:lvl3pPr>
            <a:lvl4pPr>
              <a:buFontTx/>
              <a:buNone/>
              <a:defRPr sz="2400" baseline="0">
                <a:solidFill>
                  <a:srgbClr val="6E9528"/>
                </a:solidFill>
                <a:latin typeface="Arial"/>
              </a:defRPr>
            </a:lvl4pPr>
            <a:lvl5pPr>
              <a:buFontTx/>
              <a:buNone/>
              <a:defRPr sz="2400" baseline="0">
                <a:solidFill>
                  <a:srgbClr val="6E9528"/>
                </a:solidFill>
                <a:latin typeface="Arial"/>
              </a:defRPr>
            </a:lvl5pPr>
          </a:lstStyle>
          <a:p>
            <a:pPr lvl="0"/>
            <a:r>
              <a:rPr lang="en-US" dirty="0"/>
              <a:t>Click to edit Master text styles</a:t>
            </a:r>
          </a:p>
        </p:txBody>
      </p:sp>
      <p:sp>
        <p:nvSpPr>
          <p:cNvPr id="9" name="Date Placeholder 3"/>
          <p:cNvSpPr>
            <a:spLocks noGrp="1"/>
          </p:cNvSpPr>
          <p:nvPr>
            <p:ph type="dt" sz="half" idx="2"/>
          </p:nvPr>
        </p:nvSpPr>
        <p:spPr>
          <a:xfrm>
            <a:off x="457200" y="6356350"/>
            <a:ext cx="5334000" cy="365125"/>
          </a:xfrm>
          <a:prstGeom prst="rect">
            <a:avLst/>
          </a:prstGeom>
        </p:spPr>
        <p:txBody>
          <a:bodyPr vert="horz" lIns="91440" tIns="45720" rIns="91440" bIns="45720" rtlCol="0" anchor="ctr"/>
          <a:lstStyle>
            <a:lvl1pPr algn="l">
              <a:defRPr sz="1100">
                <a:solidFill>
                  <a:srgbClr val="676C5F"/>
                </a:solidFill>
                <a:latin typeface="Arial"/>
                <a:cs typeface="Calibri (Body)"/>
              </a:defRPr>
            </a:lvl1pPr>
          </a:lstStyle>
          <a:p>
            <a:r>
              <a:rPr lang="en-US" dirty="0"/>
              <a:t>The Intergovernmental Platform on Biodiversity and Ecosystem Services </a:t>
            </a:r>
          </a:p>
        </p:txBody>
      </p:sp>
      <p:sp>
        <p:nvSpPr>
          <p:cNvPr id="11" name="Footer Placeholder 4"/>
          <p:cNvSpPr>
            <a:spLocks noGrp="1"/>
          </p:cNvSpPr>
          <p:nvPr>
            <p:ph type="ftr" sz="quarter" idx="3"/>
          </p:nvPr>
        </p:nvSpPr>
        <p:spPr>
          <a:xfrm>
            <a:off x="5791200" y="6356350"/>
            <a:ext cx="2895600" cy="365125"/>
          </a:xfrm>
          <a:prstGeom prst="rect">
            <a:avLst/>
          </a:prstGeom>
        </p:spPr>
        <p:txBody>
          <a:bodyPr vert="horz" lIns="91440" tIns="45720" rIns="91440" bIns="45720" rtlCol="0" anchor="ctr"/>
          <a:lstStyle>
            <a:lvl1pPr algn="r">
              <a:defRPr sz="1100" b="1" i="0">
                <a:solidFill>
                  <a:srgbClr val="676C5F"/>
                </a:solidFill>
                <a:latin typeface="Arial"/>
                <a:cs typeface="Calibri (Body)"/>
              </a:defRPr>
            </a:lvl1pPr>
          </a:lstStyle>
          <a:p>
            <a:r>
              <a:rPr lang="en-US" dirty="0"/>
              <a:t>www.ipbes.net</a:t>
            </a:r>
          </a:p>
        </p:txBody>
      </p:sp>
      <p:cxnSp>
        <p:nvCxnSpPr>
          <p:cNvPr id="12" name="Straight Connector 11"/>
          <p:cNvCxnSpPr/>
          <p:nvPr userDrawn="1"/>
        </p:nvCxnSpPr>
        <p:spPr>
          <a:xfrm>
            <a:off x="457200" y="6356350"/>
            <a:ext cx="8229600" cy="1588"/>
          </a:xfrm>
          <a:prstGeom prst="line">
            <a:avLst/>
          </a:prstGeom>
          <a:ln w="12700">
            <a:solidFill>
              <a:srgbClr val="6E9528"/>
            </a:solidFill>
          </a:ln>
          <a:effectLst/>
        </p:spPr>
        <p:style>
          <a:lnRef idx="2">
            <a:schemeClr val="accent1"/>
          </a:lnRef>
          <a:fillRef idx="0">
            <a:schemeClr val="accent1"/>
          </a:fillRef>
          <a:effectRef idx="1">
            <a:schemeClr val="accent1"/>
          </a:effectRef>
          <a:fontRef idx="minor">
            <a:schemeClr val="tx1"/>
          </a:fontRef>
        </p:style>
      </p:cxnSp>
      <p:pic>
        <p:nvPicPr>
          <p:cNvPr id="14" name="Picture 13" descr="IPBES Motif Bar GR.png"/>
          <p:cNvPicPr>
            <a:picLocks noChangeAspect="1"/>
          </p:cNvPicPr>
          <p:nvPr userDrawn="1"/>
        </p:nvPicPr>
        <p:blipFill>
          <a:blip r:embed="rId2"/>
          <a:stretch>
            <a:fillRect/>
          </a:stretch>
        </p:blipFill>
        <p:spPr>
          <a:xfrm>
            <a:off x="0" y="-8640"/>
            <a:ext cx="9144000" cy="54864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picTx">
  <p:cSld name="2_Picture with Caption">
    <p:spTree>
      <p:nvGrpSpPr>
        <p:cNvPr id="1" name=""/>
        <p:cNvGrpSpPr/>
        <p:nvPr/>
      </p:nvGrpSpPr>
      <p:grpSpPr>
        <a:xfrm>
          <a:off x="0" y="0"/>
          <a:ext cx="0" cy="0"/>
          <a:chOff x="0" y="0"/>
          <a:chExt cx="0" cy="0"/>
        </a:xfrm>
      </p:grpSpPr>
      <p:sp>
        <p:nvSpPr>
          <p:cNvPr id="6" name="Rectangle 5"/>
          <p:cNvSpPr/>
          <p:nvPr userDrawn="1"/>
        </p:nvSpPr>
        <p:spPr>
          <a:xfrm>
            <a:off x="0" y="5257800"/>
            <a:ext cx="9144000" cy="1600200"/>
          </a:xfrm>
          <a:prstGeom prst="rect">
            <a:avLst/>
          </a:prstGeom>
          <a:solidFill>
            <a:srgbClr val="0080C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0" name="Picture 9" descr="IPBES Chapter Motif BL.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pic>
        <p:nvPicPr>
          <p:cNvPr id="8" name="Picture 7"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91581138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3" name="Picture Placeholder 2"/>
          <p:cNvSpPr>
            <a:spLocks noGrp="1"/>
          </p:cNvSpPr>
          <p:nvPr>
            <p:ph type="pic" idx="13"/>
          </p:nvPr>
        </p:nvSpPr>
        <p:spPr>
          <a:xfrm>
            <a:off x="0" y="0"/>
            <a:ext cx="29718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4" name="Picture Placeholder 2"/>
          <p:cNvSpPr>
            <a:spLocks noGrp="1"/>
          </p:cNvSpPr>
          <p:nvPr>
            <p:ph type="pic" idx="14"/>
          </p:nvPr>
        </p:nvSpPr>
        <p:spPr>
          <a:xfrm>
            <a:off x="2971800" y="0"/>
            <a:ext cx="32004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15" name="Picture Placeholder 2"/>
          <p:cNvSpPr>
            <a:spLocks noGrp="1"/>
          </p:cNvSpPr>
          <p:nvPr>
            <p:ph type="pic" idx="15"/>
          </p:nvPr>
        </p:nvSpPr>
        <p:spPr>
          <a:xfrm>
            <a:off x="6172200" y="0"/>
            <a:ext cx="29718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8" name="Picture Placeholder 2"/>
          <p:cNvSpPr>
            <a:spLocks noGrp="1"/>
          </p:cNvSpPr>
          <p:nvPr>
            <p:ph type="pic" idx="16"/>
          </p:nvPr>
        </p:nvSpPr>
        <p:spPr>
          <a:xfrm>
            <a:off x="0" y="1764000"/>
            <a:ext cx="2971800" cy="1729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9" name="Picture Placeholder 2"/>
          <p:cNvSpPr>
            <a:spLocks noGrp="1"/>
          </p:cNvSpPr>
          <p:nvPr>
            <p:ph type="pic" idx="17"/>
          </p:nvPr>
        </p:nvSpPr>
        <p:spPr>
          <a:xfrm>
            <a:off x="2971800" y="1764000"/>
            <a:ext cx="3200400" cy="1729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30" name="Picture Placeholder 2"/>
          <p:cNvSpPr>
            <a:spLocks noGrp="1"/>
          </p:cNvSpPr>
          <p:nvPr>
            <p:ph type="pic" idx="18"/>
          </p:nvPr>
        </p:nvSpPr>
        <p:spPr>
          <a:xfrm>
            <a:off x="6172200" y="1764000"/>
            <a:ext cx="2971800" cy="1729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0" name="Picture Placeholder 2"/>
          <p:cNvSpPr>
            <a:spLocks noGrp="1"/>
          </p:cNvSpPr>
          <p:nvPr>
            <p:ph type="pic" idx="19"/>
          </p:nvPr>
        </p:nvSpPr>
        <p:spPr>
          <a:xfrm>
            <a:off x="0" y="3493800"/>
            <a:ext cx="29718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1" name="Picture Placeholder 2"/>
          <p:cNvSpPr>
            <a:spLocks noGrp="1"/>
          </p:cNvSpPr>
          <p:nvPr>
            <p:ph type="pic" idx="20"/>
          </p:nvPr>
        </p:nvSpPr>
        <p:spPr>
          <a:xfrm>
            <a:off x="2971800" y="3493800"/>
            <a:ext cx="32004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2" name="Picture Placeholder 2"/>
          <p:cNvSpPr>
            <a:spLocks noGrp="1"/>
          </p:cNvSpPr>
          <p:nvPr>
            <p:ph type="pic" idx="21"/>
          </p:nvPr>
        </p:nvSpPr>
        <p:spPr>
          <a:xfrm>
            <a:off x="6172200" y="3493800"/>
            <a:ext cx="2971800" cy="17640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pic>
        <p:nvPicPr>
          <p:cNvPr id="17" name="Picture 16" descr="ORG 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5950992" y="5787948"/>
            <a:ext cx="2888208" cy="691152"/>
          </a:xfrm>
          <a:prstGeom prst="rect">
            <a:avLst/>
          </a:prstGeom>
        </p:spPr>
      </p:pic>
      <p:pic>
        <p:nvPicPr>
          <p:cNvPr id="16" name="Picture 15"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228600" y="5490950"/>
            <a:ext cx="1440000" cy="108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81ACAB1-C2BC-7F44-826B-D904A6D1BF50}" type="datetimeFigureOut">
              <a:rPr kumimoji="0" lang="fr-FR"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05/04/2017</a:t>
            </a:fld>
            <a:endParaRPr kumimoji="0" lang="fr-FR" sz="1800" b="0" i="0" u="none" strike="noStrike" kern="0" cap="none" spc="0" normalizeH="0" baseline="0" noProof="0" dirty="0">
              <a:ln>
                <a:noFill/>
              </a:ln>
              <a:solidFill>
                <a:sysClr val="windowText" lastClr="000000"/>
              </a:solidFill>
              <a:effectLst/>
              <a:uLnTx/>
              <a:uFillTx/>
            </a:endParaRPr>
          </a:p>
        </p:txBody>
      </p:sp>
      <p:sp>
        <p:nvSpPr>
          <p:cNvPr id="5" name="Espace réservé du pied de page 4"/>
          <p:cNvSpPr>
            <a:spLocks noGrp="1"/>
          </p:cNvSpPr>
          <p:nvPr>
            <p:ph type="ftr"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endParaRPr>
          </a:p>
        </p:txBody>
      </p:sp>
      <p:sp>
        <p:nvSpPr>
          <p:cNvPr id="6" name="Espace réservé du numéro de diapositive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BDA2827-1EB6-1540-8305-B788D8EFA61A}" type="slidenum">
              <a:rPr kumimoji="0" lang="fr-FR"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a:t>
            </a:fld>
            <a:endParaRPr kumimoji="0" lang="fr-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1220043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681ACAB1-C2BC-7F44-826B-D904A6D1BF50}" type="datetimeFigureOut">
              <a:rPr kumimoji="0" lang="fr-FR"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05/04/2017</a:t>
            </a:fld>
            <a:endParaRPr kumimoji="0" lang="fr-FR" sz="1800" b="0" i="0" u="none" strike="noStrike" kern="0" cap="none" spc="0" normalizeH="0" baseline="0" noProof="0" dirty="0">
              <a:ln>
                <a:noFill/>
              </a:ln>
              <a:solidFill>
                <a:sysClr val="windowText" lastClr="000000"/>
              </a:solidFill>
              <a:effectLst/>
              <a:uLnTx/>
              <a:uFillTx/>
            </a:endParaRPr>
          </a:p>
        </p:txBody>
      </p:sp>
      <p:sp>
        <p:nvSpPr>
          <p:cNvPr id="5" name="Espace réservé du pied de page 4"/>
          <p:cNvSpPr>
            <a:spLocks noGrp="1"/>
          </p:cNvSpPr>
          <p:nvPr>
            <p:ph type="ftr" sz="quarter" idx="11"/>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fr-FR" sz="1800" b="0" i="0" u="none" strike="noStrike" kern="0" cap="none" spc="0" normalizeH="0" baseline="0" noProof="0" dirty="0">
              <a:ln>
                <a:noFill/>
              </a:ln>
              <a:solidFill>
                <a:sysClr val="windowText" lastClr="000000"/>
              </a:solidFill>
              <a:effectLst/>
              <a:uLnTx/>
              <a:uFillTx/>
            </a:endParaRPr>
          </a:p>
        </p:txBody>
      </p:sp>
      <p:sp>
        <p:nvSpPr>
          <p:cNvPr id="6" name="Espace réservé du numéro de diapositive 5"/>
          <p:cNvSpPr>
            <a:spLocks noGrp="1"/>
          </p:cNvSpPr>
          <p:nvPr>
            <p:ph type="sldNum" sz="quarter" idx="12"/>
          </p:nvPr>
        </p:nvSpPr>
        <p:spPr/>
        <p:txBody>
          <a:bodyPr/>
          <a:lstStyle/>
          <a:p>
            <a:pPr marL="0" marR="0" lvl="0" indent="0" defTabSz="914400" eaLnBrk="1" fontAlgn="auto" latinLnBrk="0" hangingPunct="1">
              <a:lnSpc>
                <a:spcPct val="100000"/>
              </a:lnSpc>
              <a:spcBef>
                <a:spcPts val="0"/>
              </a:spcBef>
              <a:spcAft>
                <a:spcPts val="0"/>
              </a:spcAft>
              <a:buClrTx/>
              <a:buSzTx/>
              <a:buFontTx/>
              <a:buNone/>
              <a:tabLst/>
              <a:defRPr/>
            </a:pPr>
            <a:fld id="{7BDA2827-1EB6-1540-8305-B788D8EFA61A}" type="slidenum">
              <a:rPr kumimoji="0" lang="fr-FR" sz="1800" b="0" i="0" u="none" strike="noStrike" kern="0" cap="none" spc="0" normalizeH="0" baseline="0" noProof="0" smtClean="0">
                <a:ln>
                  <a:noFill/>
                </a:ln>
                <a:solidFill>
                  <a:sysClr val="windowText" lastClr="000000"/>
                </a:solidFill>
                <a:effectLst/>
                <a:uLnTx/>
                <a:uFillTx/>
              </a:rPr>
              <a:pPr marL="0" marR="0" lvl="0" indent="0" defTabSz="914400" eaLnBrk="1" fontAlgn="auto" latinLnBrk="0" hangingPunct="1">
                <a:lnSpc>
                  <a:spcPct val="100000"/>
                </a:lnSpc>
                <a:spcBef>
                  <a:spcPts val="0"/>
                </a:spcBef>
                <a:spcAft>
                  <a:spcPts val="0"/>
                </a:spcAft>
                <a:buClrTx/>
                <a:buSzTx/>
                <a:buFontTx/>
                <a:buNone/>
                <a:tabLst/>
                <a:defRPr/>
              </a:pPr>
              <a:t>‹#›</a:t>
            </a:fld>
            <a:endParaRPr kumimoji="0" lang="fr-FR"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33926029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
        <p:cNvGrpSpPr/>
        <p:nvPr/>
      </p:nvGrpSpPr>
      <p:grpSpPr>
        <a:xfrm>
          <a:off x="0" y="0"/>
          <a:ext cx="0" cy="0"/>
          <a:chOff x="0" y="0"/>
          <a:chExt cx="0" cy="0"/>
        </a:xfrm>
      </p:grpSpPr>
      <p:sp>
        <p:nvSpPr>
          <p:cNvPr id="9" name="Rectangle 8"/>
          <p:cNvSpPr/>
          <p:nvPr userDrawn="1"/>
        </p:nvSpPr>
        <p:spPr>
          <a:xfrm>
            <a:off x="0" y="5257800"/>
            <a:ext cx="9144000" cy="1600200"/>
          </a:xfrm>
          <a:prstGeom prst="rect">
            <a:avLst/>
          </a:prstGeom>
          <a:solidFill>
            <a:srgbClr val="4151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12" name="Picture 11" descr="IPBES Chapter Motif DG.png"/>
          <p:cNvPicPr>
            <a:picLocks noChangeAspect="1"/>
          </p:cNvPicPr>
          <p:nvPr userDrawn="1"/>
        </p:nvPicPr>
        <p:blipFill>
          <a:blip r:embed="rId2"/>
          <a:stretch>
            <a:fillRect/>
          </a:stretch>
        </p:blipFill>
        <p:spPr>
          <a:xfrm>
            <a:off x="0" y="5257800"/>
            <a:ext cx="9144000" cy="1600200"/>
          </a:xfrm>
          <a:prstGeom prst="rect">
            <a:avLst/>
          </a:prstGeom>
        </p:spPr>
      </p:pic>
      <p:sp>
        <p:nvSpPr>
          <p:cNvPr id="3" name="Picture Placeholder 2"/>
          <p:cNvSpPr>
            <a:spLocks noGrp="1"/>
          </p:cNvSpPr>
          <p:nvPr>
            <p:ph type="pic" idx="1"/>
          </p:nvPr>
        </p:nvSpPr>
        <p:spPr>
          <a:xfrm>
            <a:off x="0" y="0"/>
            <a:ext cx="9144000" cy="5257800"/>
          </a:xfrm>
          <a:prstGeom prst="rect">
            <a:avLst/>
          </a:prstGeom>
        </p:spPr>
        <p:txBody>
          <a:bodyPr/>
          <a:lstStyle>
            <a:lvl1pPr marL="0" indent="0">
              <a:buNone/>
              <a:defRPr sz="2400">
                <a:solidFill>
                  <a:schemeClr val="bg1"/>
                </a:solidFill>
                <a:latin typeface="Aria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2" name="Title 1"/>
          <p:cNvSpPr>
            <a:spLocks noGrp="1"/>
          </p:cNvSpPr>
          <p:nvPr>
            <p:ph type="title"/>
          </p:nvPr>
        </p:nvSpPr>
        <p:spPr>
          <a:xfrm>
            <a:off x="1792288" y="5605462"/>
            <a:ext cx="5218112" cy="566738"/>
          </a:xfrm>
          <a:prstGeom prst="rect">
            <a:avLst/>
          </a:prstGeom>
        </p:spPr>
        <p:txBody>
          <a:bodyPr anchor="b"/>
          <a:lstStyle>
            <a:lvl1pPr algn="l">
              <a:defRPr sz="2400" b="1">
                <a:solidFill>
                  <a:schemeClr val="bg1"/>
                </a:solidFill>
                <a:latin typeface="Arial"/>
              </a:defRPr>
            </a:lvl1pPr>
          </a:lstStyle>
          <a:p>
            <a:r>
              <a:rPr lang="en-US" dirty="0"/>
              <a:t>Click to edit Master title style</a:t>
            </a:r>
          </a:p>
        </p:txBody>
      </p:sp>
      <p:sp>
        <p:nvSpPr>
          <p:cNvPr id="4" name="Text Placeholder 3"/>
          <p:cNvSpPr>
            <a:spLocks noGrp="1"/>
          </p:cNvSpPr>
          <p:nvPr>
            <p:ph type="body" sz="half" idx="2"/>
          </p:nvPr>
        </p:nvSpPr>
        <p:spPr>
          <a:xfrm>
            <a:off x="1792288" y="6172200"/>
            <a:ext cx="5218112" cy="685800"/>
          </a:xfrm>
          <a:prstGeom prst="rect">
            <a:avLst/>
          </a:prstGeom>
        </p:spPr>
        <p:txBody>
          <a:bodyPr/>
          <a:lstStyle>
            <a:lvl1pPr marL="0" indent="0">
              <a:buNone/>
              <a:defRPr sz="1800">
                <a:solidFill>
                  <a:schemeClr val="bg1"/>
                </a:solidFill>
                <a:latin typeface="Aria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13" name="Picture 12" descr="IPBES logo Reverse.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010400" y="5367602"/>
            <a:ext cx="1682398" cy="1261798"/>
          </a:xfrm>
          <a:prstGeom prst="rect">
            <a:avLst/>
          </a:prstGeom>
        </p:spPr>
      </p:pic>
    </p:spTree>
    <p:extLst>
      <p:ext uri="{BB962C8B-B14F-4D97-AF65-F5344CB8AC3E}">
        <p14:creationId xmlns:p14="http://schemas.microsoft.com/office/powerpoint/2010/main" val="57088352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2.xml"/><Relationship Id="rId1"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5" Type="http://schemas.openxmlformats.org/officeDocument/2006/relationships/theme" Target="../theme/theme3.xml"/><Relationship Id="rId4" Type="http://schemas.openxmlformats.org/officeDocument/2006/relationships/slideLayout" Target="../slideLayouts/slideLayout10.xml"/></Relationships>
</file>

<file path=ppt/slideMasters/_rels/slideMaster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5" Type="http://schemas.openxmlformats.org/officeDocument/2006/relationships/theme" Target="../theme/theme5.xml"/><Relationship Id="rId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7"/>
          <a:stretch>
            <a:fillRect/>
          </a:stretch>
        </p:blipFill>
        <p:spPr>
          <a:xfrm>
            <a:off x="0" y="0"/>
            <a:ext cx="9144000" cy="6858000"/>
          </a:xfrm>
          <a:prstGeom prst="rect">
            <a:avLst/>
          </a:prstGeom>
        </p:spPr>
      </p:pic>
    </p:spTree>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75" r:id="rId5"/>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0" y="5257800"/>
            <a:ext cx="9144000" cy="1600200"/>
          </a:xfrm>
          <a:prstGeom prst="rect">
            <a:avLst/>
          </a:prstGeom>
          <a:solidFill>
            <a:srgbClr val="41510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4" name="Picture 3" descr="IPBES Chapter Motif DG.png"/>
          <p:cNvPicPr>
            <a:picLocks noChangeAspect="1"/>
          </p:cNvPicPr>
          <p:nvPr userDrawn="1"/>
        </p:nvPicPr>
        <p:blipFill>
          <a:blip r:embed="rId3"/>
          <a:stretch>
            <a:fillRect/>
          </a:stretch>
        </p:blipFill>
        <p:spPr>
          <a:xfrm>
            <a:off x="0" y="5257800"/>
            <a:ext cx="9144000" cy="1600200"/>
          </a:xfrm>
          <a:prstGeom prst="rect">
            <a:avLst/>
          </a:prstGeom>
        </p:spPr>
      </p:pic>
    </p:spTree>
  </p:cSld>
  <p:clrMap bg1="lt1" tx1="dk1" bg2="lt2" tx2="dk2" accent1="accent1" accent2="accent2" accent3="accent3" accent4="accent4" accent5="accent5" accent6="accent6" hlink="hlink" folHlink="folHlink"/>
  <p:sldLayoutIdLst>
    <p:sldLayoutId id="2147483656" r:id="rId1"/>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1ACAB1-C2BC-7F44-826B-D904A6D1BF50}" type="datetimeFigureOut">
              <a:rPr lang="fr-FR" smtClean="0"/>
              <a:t>05/04/2017</a:t>
            </a:fld>
            <a:endParaRPr lang="fr-FR" dirty="0"/>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BDA2827-1EB6-1540-8305-B788D8EFA61A}" type="slidenum">
              <a:rPr lang="fr-FR" smtClean="0"/>
              <a:t>‹#›</a:t>
            </a:fld>
            <a:endParaRPr lang="fr-FR" dirty="0"/>
          </a:p>
        </p:txBody>
      </p:sp>
    </p:spTree>
    <p:extLst>
      <p:ext uri="{BB962C8B-B14F-4D97-AF65-F5344CB8AC3E}">
        <p14:creationId xmlns:p14="http://schemas.microsoft.com/office/powerpoint/2010/main" val="2282467170"/>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8" r:id="rId3"/>
    <p:sldLayoutId id="2147483669"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0" name="Picture 9" descr="IPBES logo Watermark.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7010400" y="685800"/>
            <a:ext cx="1676400" cy="1295400"/>
          </a:xfrm>
          <a:prstGeom prst="rect">
            <a:avLst/>
          </a:prstGeom>
        </p:spPr>
      </p:pic>
    </p:spTree>
    <p:extLst>
      <p:ext uri="{BB962C8B-B14F-4D97-AF65-F5344CB8AC3E}">
        <p14:creationId xmlns:p14="http://schemas.microsoft.com/office/powerpoint/2010/main" val="2169141449"/>
      </p:ext>
    </p:extLst>
  </p:cSld>
  <p:clrMap bg1="lt1" tx1="dk1" bg2="lt2" tx2="dk2" accent1="accent1" accent2="accent2" accent3="accent3" accent4="accent4" accent5="accent5" accent6="accent6" hlink="hlink" folHlink="folHlink"/>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0" y="0"/>
            <a:ext cx="9144000" cy="5257800"/>
          </a:xfrm>
          <a:prstGeom prst="rect">
            <a:avLst/>
          </a:prstGeom>
          <a:solidFill>
            <a:schemeClr val="bg1">
              <a:lumMod val="9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54179311"/>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Lst>
  <p:hf sldNum="0"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www.ipbes.net/stakeholders" TargetMode="External"/><Relationship Id="rId2" Type="http://schemas.openxmlformats.org/officeDocument/2006/relationships/image" Target="../media/image26.jp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slide" Target="slide5.xml"/><Relationship Id="rId7" Type="http://schemas.openxmlformats.org/officeDocument/2006/relationships/slide" Target="slide16.xml"/><Relationship Id="rId2" Type="http://schemas.openxmlformats.org/officeDocument/2006/relationships/slide" Target="slide3.xml"/><Relationship Id="rId1" Type="http://schemas.openxmlformats.org/officeDocument/2006/relationships/slideLayout" Target="../slideLayouts/slideLayout10.xml"/><Relationship Id="rId6" Type="http://schemas.openxmlformats.org/officeDocument/2006/relationships/slide" Target="slide12.xml"/><Relationship Id="rId5" Type="http://schemas.openxmlformats.org/officeDocument/2006/relationships/slide" Target="slide9.xml"/><Relationship Id="rId4" Type="http://schemas.openxmlformats.org/officeDocument/2006/relationships/slide" Target="slide7.xml"/></Relationships>
</file>

<file path=ppt/slides/_rels/slide2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slideLayout" Target="../slideLayouts/slideLayout3.xml"/><Relationship Id="rId1" Type="http://schemas.openxmlformats.org/officeDocument/2006/relationships/video" Target="https://www.youtube.com/embed/zeZScdbBz-M" TargetMode="External"/></Relationships>
</file>

<file path=ppt/slides/_rels/slide21.xml.rels><?xml version="1.0" encoding="UTF-8" standalone="yes"?>
<Relationships xmlns="http://schemas.openxmlformats.org/package/2006/relationships"><Relationship Id="rId3" Type="http://schemas.openxmlformats.org/officeDocument/2006/relationships/image" Target="../media/image29.emf"/><Relationship Id="rId2" Type="http://schemas.openxmlformats.org/officeDocument/2006/relationships/image" Target="../media/image28.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file://localhost/Users/golf/Desktop/170208%20AW%20IPBES5%20PowerPoint%20Template/Images/iStock-580129668.jpg" TargetMode="External"/><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1547664" y="2328186"/>
            <a:ext cx="7032513" cy="1224136"/>
          </a:xfrm>
        </p:spPr>
        <p:txBody>
          <a:bodyPr>
            <a:noAutofit/>
          </a:bodyPr>
          <a:lstStyle/>
          <a:p>
            <a:pPr algn="r">
              <a:spcAft>
                <a:spcPts val="600"/>
              </a:spcAft>
            </a:pPr>
            <a:r>
              <a:rPr lang="en-US" sz="4000" b="1" dirty="0">
                <a:solidFill>
                  <a:schemeClr val="bg1"/>
                </a:solidFill>
                <a:latin typeface="Arial Black" charset="0"/>
                <a:ea typeface="Arial Black" charset="0"/>
                <a:cs typeface="Arial Black" charset="0"/>
              </a:rPr>
              <a:t>An Introduction to </a:t>
            </a:r>
            <a:r>
              <a:rPr lang="fr-FR" sz="4000" b="1" dirty="0">
                <a:solidFill>
                  <a:schemeClr val="bg1"/>
                </a:solidFill>
                <a:latin typeface="Arial Black" charset="0"/>
                <a:ea typeface="Arial Black" charset="0"/>
                <a:cs typeface="Arial Black" charset="0"/>
              </a:rPr>
              <a:t>IPBES</a:t>
            </a:r>
            <a:endParaRPr lang="fr-FR" sz="2000" dirty="0">
              <a:solidFill>
                <a:schemeClr val="bg1"/>
              </a:solidFill>
              <a:latin typeface="Arial Black" charset="0"/>
              <a:ea typeface="Arial Black" charset="0"/>
              <a:cs typeface="Arial Black" charset="0"/>
            </a:endParaRPr>
          </a:p>
        </p:txBody>
      </p:sp>
      <p:sp>
        <p:nvSpPr>
          <p:cNvPr id="4" name="Sous-titre 2"/>
          <p:cNvSpPr txBox="1">
            <a:spLocks/>
          </p:cNvSpPr>
          <p:nvPr/>
        </p:nvSpPr>
        <p:spPr>
          <a:xfrm>
            <a:off x="638826" y="6225436"/>
            <a:ext cx="3131507" cy="425886"/>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GB" sz="1500" b="0" i="0" u="none" strike="noStrike" kern="1200" cap="none" spc="0" normalizeH="0" baseline="0" dirty="0">
                <a:ln>
                  <a:noFill/>
                </a:ln>
                <a:solidFill>
                  <a:schemeClr val="bg1"/>
                </a:solidFill>
                <a:effectLst/>
                <a:uLnTx/>
                <a:uFillTx/>
                <a:latin typeface="Arial" charset="0"/>
                <a:ea typeface="Arial" charset="0"/>
                <a:cs typeface="Arial" charset="0"/>
              </a:rPr>
              <a:t>www.ipbes.net</a:t>
            </a:r>
          </a:p>
        </p:txBody>
      </p:sp>
    </p:spTree>
    <p:extLst>
      <p:ext uri="{BB962C8B-B14F-4D97-AF65-F5344CB8AC3E}">
        <p14:creationId xmlns:p14="http://schemas.microsoft.com/office/powerpoint/2010/main" val="23378191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281467" y="2724169"/>
            <a:ext cx="3529584" cy="2231136"/>
          </a:xfrm>
          <a:prstGeom prst="rect">
            <a:avLst/>
          </a:prstGeom>
        </p:spPr>
      </p:pic>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7" name="Title 1"/>
          <p:cNvSpPr>
            <a:spLocks noGrp="1"/>
          </p:cNvSpPr>
          <p:nvPr>
            <p:ph type="title"/>
          </p:nvPr>
        </p:nvSpPr>
        <p:spPr>
          <a:xfrm>
            <a:off x="457200" y="846138"/>
            <a:ext cx="8229600" cy="494630"/>
          </a:xfrm>
        </p:spPr>
        <p:txBody>
          <a:bodyPr/>
          <a:lstStyle/>
          <a:p>
            <a:r>
              <a:rPr lang="en-US" dirty="0"/>
              <a:t>How is IPBES Structured?</a:t>
            </a:r>
          </a:p>
        </p:txBody>
      </p:sp>
      <p:sp>
        <p:nvSpPr>
          <p:cNvPr id="10" name="Rectangle 9"/>
          <p:cNvSpPr/>
          <p:nvPr/>
        </p:nvSpPr>
        <p:spPr>
          <a:xfrm>
            <a:off x="323528" y="1615323"/>
            <a:ext cx="5179640" cy="4142673"/>
          </a:xfrm>
          <a:prstGeom prst="rect">
            <a:avLst/>
          </a:prstGeom>
        </p:spPr>
        <p:txBody>
          <a:bodyPr wrap="square">
            <a:spAutoFit/>
          </a:bodyPr>
          <a:lstStyle/>
          <a:p>
            <a:pPr lvl="0" indent="-342900">
              <a:spcBef>
                <a:spcPct val="20000"/>
              </a:spcBef>
              <a:buFont typeface="Wingdings" panose="05000000000000000000" pitchFamily="2" charset="2"/>
              <a:buChar char="§"/>
            </a:pPr>
            <a:r>
              <a:rPr lang="en-GB" dirty="0">
                <a:solidFill>
                  <a:srgbClr val="6E9528"/>
                </a:solidFill>
                <a:latin typeface="Arial"/>
              </a:rPr>
              <a:t>The Plenary</a:t>
            </a:r>
          </a:p>
          <a:p>
            <a:pPr marL="688975" lvl="1" indent="-285750">
              <a:spcBef>
                <a:spcPct val="20000"/>
              </a:spcBef>
              <a:buFontTx/>
              <a:buChar char="-"/>
            </a:pPr>
            <a:r>
              <a:rPr lang="en-GB" sz="1600" dirty="0">
                <a:solidFill>
                  <a:srgbClr val="676C5F"/>
                </a:solidFill>
                <a:latin typeface="Arial"/>
              </a:rPr>
              <a:t>Governing body of IPBES </a:t>
            </a:r>
          </a:p>
          <a:p>
            <a:pPr marL="688975" lvl="1" indent="-285750">
              <a:spcBef>
                <a:spcPct val="20000"/>
              </a:spcBef>
              <a:buFontTx/>
              <a:buChar char="-"/>
            </a:pPr>
            <a:r>
              <a:rPr lang="en-GB" sz="1600" dirty="0">
                <a:solidFill>
                  <a:srgbClr val="676C5F"/>
                </a:solidFill>
                <a:latin typeface="Arial"/>
              </a:rPr>
              <a:t>Made up of member States</a:t>
            </a:r>
          </a:p>
          <a:p>
            <a:pPr marL="688975" lvl="1" indent="-285750">
              <a:spcBef>
                <a:spcPct val="20000"/>
              </a:spcBef>
              <a:buFontTx/>
              <a:buChar char="-"/>
            </a:pPr>
            <a:r>
              <a:rPr lang="en-GB" sz="1600" dirty="0">
                <a:solidFill>
                  <a:srgbClr val="676C5F"/>
                </a:solidFill>
                <a:latin typeface="Arial"/>
              </a:rPr>
              <a:t>Usually meets once per year</a:t>
            </a:r>
          </a:p>
          <a:p>
            <a:pPr marL="688975" lvl="1" indent="-285750">
              <a:spcBef>
                <a:spcPct val="20000"/>
              </a:spcBef>
              <a:buFontTx/>
              <a:buChar char="-"/>
            </a:pPr>
            <a:endParaRPr lang="en-GB" sz="900" dirty="0">
              <a:solidFill>
                <a:srgbClr val="676C5F"/>
              </a:solidFill>
              <a:latin typeface="Arial"/>
            </a:endParaRPr>
          </a:p>
          <a:p>
            <a:pPr lvl="0" indent="-342900">
              <a:spcBef>
                <a:spcPct val="20000"/>
              </a:spcBef>
              <a:buFont typeface="Wingdings" panose="05000000000000000000" pitchFamily="2" charset="2"/>
              <a:buChar char="§"/>
            </a:pPr>
            <a:r>
              <a:rPr lang="en-GB" dirty="0">
                <a:solidFill>
                  <a:srgbClr val="6E9528"/>
                </a:solidFill>
                <a:latin typeface="Arial"/>
              </a:rPr>
              <a:t>Observers to the Plenary</a:t>
            </a:r>
          </a:p>
          <a:p>
            <a:pPr marL="688975" lvl="1" indent="-285750">
              <a:spcBef>
                <a:spcPct val="20000"/>
              </a:spcBef>
              <a:buFontTx/>
              <a:buChar char="-"/>
            </a:pPr>
            <a:r>
              <a:rPr lang="en-GB" sz="1600" dirty="0">
                <a:solidFill>
                  <a:srgbClr val="676C5F"/>
                </a:solidFill>
                <a:latin typeface="Arial"/>
              </a:rPr>
              <a:t>States not yet Members</a:t>
            </a:r>
          </a:p>
          <a:p>
            <a:pPr marL="688975" lvl="1" indent="-285750">
              <a:spcBef>
                <a:spcPct val="20000"/>
              </a:spcBef>
              <a:buFontTx/>
              <a:buChar char="-"/>
            </a:pPr>
            <a:r>
              <a:rPr lang="en-GB" sz="1600" dirty="0">
                <a:solidFill>
                  <a:srgbClr val="676C5F"/>
                </a:solidFill>
                <a:latin typeface="Arial"/>
              </a:rPr>
              <a:t>Biodiversity-related conventions (e.g. CBD)</a:t>
            </a:r>
          </a:p>
          <a:p>
            <a:pPr marL="688975" lvl="1" indent="-285750">
              <a:spcBef>
                <a:spcPct val="20000"/>
              </a:spcBef>
              <a:buFontTx/>
              <a:buChar char="-"/>
            </a:pPr>
            <a:r>
              <a:rPr lang="en-GB" sz="1600" dirty="0">
                <a:solidFill>
                  <a:srgbClr val="676C5F"/>
                </a:solidFill>
                <a:latin typeface="Arial"/>
              </a:rPr>
              <a:t>Related UN bodies</a:t>
            </a:r>
          </a:p>
          <a:p>
            <a:pPr marL="688975" lvl="1" indent="-285750">
              <a:spcBef>
                <a:spcPct val="20000"/>
              </a:spcBef>
              <a:buFontTx/>
              <a:buChar char="-"/>
            </a:pPr>
            <a:r>
              <a:rPr lang="en-GB" sz="1600" dirty="0">
                <a:solidFill>
                  <a:srgbClr val="676C5F"/>
                </a:solidFill>
                <a:latin typeface="Arial"/>
              </a:rPr>
              <a:t>Other accredited organizations &amp; agencies</a:t>
            </a:r>
          </a:p>
          <a:p>
            <a:pPr marL="688975" lvl="1" indent="-285750">
              <a:spcBef>
                <a:spcPct val="20000"/>
              </a:spcBef>
              <a:buFontTx/>
              <a:buChar char="-"/>
            </a:pPr>
            <a:endParaRPr lang="en-GB" sz="900" dirty="0">
              <a:solidFill>
                <a:srgbClr val="676C5F"/>
              </a:solidFill>
              <a:latin typeface="Arial"/>
            </a:endParaRPr>
          </a:p>
          <a:p>
            <a:pPr lvl="0" indent="-342900">
              <a:spcBef>
                <a:spcPct val="20000"/>
              </a:spcBef>
              <a:buFont typeface="Wingdings" panose="05000000000000000000" pitchFamily="2" charset="2"/>
              <a:buChar char="§"/>
            </a:pPr>
            <a:r>
              <a:rPr lang="en-GB" dirty="0">
                <a:solidFill>
                  <a:srgbClr val="6E9528"/>
                </a:solidFill>
                <a:latin typeface="Arial"/>
              </a:rPr>
              <a:t>Stakeholders</a:t>
            </a:r>
          </a:p>
          <a:p>
            <a:pPr marL="688975" lvl="1" indent="-285750">
              <a:spcBef>
                <a:spcPct val="20000"/>
              </a:spcBef>
              <a:buFontTx/>
              <a:buChar char="-"/>
            </a:pPr>
            <a:r>
              <a:rPr lang="en-GB" sz="1600" dirty="0">
                <a:solidFill>
                  <a:srgbClr val="676C5F"/>
                </a:solidFill>
                <a:latin typeface="Arial"/>
              </a:rPr>
              <a:t>All contributors to &amp; end-users of IPBES outputs.</a:t>
            </a:r>
          </a:p>
          <a:p>
            <a:pPr marL="403225" lvl="1">
              <a:spcBef>
                <a:spcPct val="20000"/>
              </a:spcBef>
            </a:pPr>
            <a:endParaRPr lang="en-GB" sz="900" dirty="0">
              <a:solidFill>
                <a:srgbClr val="676C5F"/>
              </a:solidFill>
              <a:latin typeface="Arial"/>
            </a:endParaRPr>
          </a:p>
        </p:txBody>
      </p:sp>
      <p:sp>
        <p:nvSpPr>
          <p:cNvPr id="3" name="Arrow: Down 2"/>
          <p:cNvSpPr/>
          <p:nvPr/>
        </p:nvSpPr>
        <p:spPr>
          <a:xfrm>
            <a:off x="6914463" y="1796199"/>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Arrow: Down 7"/>
          <p:cNvSpPr/>
          <p:nvPr/>
        </p:nvSpPr>
        <p:spPr>
          <a:xfrm rot="931148">
            <a:off x="8290342" y="2345768"/>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Arrow: Down 8"/>
          <p:cNvSpPr/>
          <p:nvPr/>
        </p:nvSpPr>
        <p:spPr>
          <a:xfrm rot="11487289">
            <a:off x="5200585" y="3983039"/>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213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2" presetClass="entr" presetSubtype="1"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anim calcmode="lin" valueType="num">
                                      <p:cBhvr additive="base">
                                        <p:cTn id="9" dur="500" fill="hold"/>
                                        <p:tgtEl>
                                          <p:spTgt spid="3"/>
                                        </p:tgtEl>
                                        <p:attrNameLst>
                                          <p:attrName>ppt_x</p:attrName>
                                        </p:attrNameLst>
                                      </p:cBhvr>
                                      <p:tavLst>
                                        <p:tav tm="0">
                                          <p:val>
                                            <p:strVal val="#ppt_x"/>
                                          </p:val>
                                        </p:tav>
                                        <p:tav tm="100000">
                                          <p:val>
                                            <p:strVal val="#ppt_x"/>
                                          </p:val>
                                        </p:tav>
                                      </p:tavLst>
                                    </p:anim>
                                    <p:anim calcmode="lin" valueType="num">
                                      <p:cBhvr additive="base">
                                        <p:cTn id="10" dur="500" fill="hold"/>
                                        <p:tgtEl>
                                          <p:spTgt spid="3"/>
                                        </p:tgtEl>
                                        <p:attrNameLst>
                                          <p:attrName>ppt_y</p:attrName>
                                        </p:attrNameLst>
                                      </p:cBhvr>
                                      <p:tavLst>
                                        <p:tav tm="0">
                                          <p:val>
                                            <p:strVal val="0-#ppt_h/2"/>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xEl>
                                              <p:pRg st="5" end="5"/>
                                            </p:txEl>
                                          </p:spTgt>
                                        </p:tgtEl>
                                        <p:attrNameLst>
                                          <p:attrName>style.visibility</p:attrName>
                                        </p:attrNameLst>
                                      </p:cBhvr>
                                      <p:to>
                                        <p:strVal val="visible"/>
                                      </p:to>
                                    </p:set>
                                  </p:childTnLst>
                                </p:cTn>
                              </p:par>
                              <p:par>
                                <p:cTn id="21" presetID="2" presetClass="entr" presetSubtype="1" fill="hold" grpId="0" nodeType="withEffect">
                                  <p:stCondLst>
                                    <p:cond delay="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subTnLst>
                                    <p:set>
                                      <p:cBhvr override="childStyle">
                                        <p:cTn dur="1" fill="hold" display="0" masterRel="nextClick" afterEffect="1"/>
                                        <p:tgtEl>
                                          <p:spTgt spid="8"/>
                                        </p:tgtEl>
                                        <p:attrNameLst>
                                          <p:attrName>style.visibility</p:attrName>
                                        </p:attrNameLst>
                                      </p:cBhvr>
                                      <p:to>
                                        <p:strVal val="hidden"/>
                                      </p:to>
                                    </p:set>
                                  </p:subTnLst>
                                </p:cTn>
                              </p:par>
                              <p:par>
                                <p:cTn id="25" presetID="1" presetClass="entr" presetSubtype="0" fill="hold" nodeType="withEffect">
                                  <p:stCondLst>
                                    <p:cond delay="0"/>
                                  </p:stCondLst>
                                  <p:childTnLst>
                                    <p:set>
                                      <p:cBhvr>
                                        <p:cTn id="26" dur="1" fill="hold">
                                          <p:stCondLst>
                                            <p:cond delay="0"/>
                                          </p:stCondLst>
                                        </p:cTn>
                                        <p:tgtEl>
                                          <p:spTgt spid="10">
                                            <p:txEl>
                                              <p:pRg st="6" end="6"/>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0">
                                            <p:txEl>
                                              <p:pRg st="7" end="7"/>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0">
                                            <p:txEl>
                                              <p:pRg st="9" end="9"/>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0">
                                            <p:txEl>
                                              <p:pRg st="11" end="11"/>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12" end="12"/>
                                            </p:txEl>
                                          </p:spTgt>
                                        </p:tgtEl>
                                        <p:attrNameLst>
                                          <p:attrName>style.visibility</p:attrName>
                                        </p:attrNameLst>
                                      </p:cBhvr>
                                      <p:to>
                                        <p:strVal val="visible"/>
                                      </p:to>
                                    </p:set>
                                  </p:childTnLst>
                                </p:cTn>
                              </p:par>
                              <p:par>
                                <p:cTn id="39" presetID="2" presetClass="entr" presetSubtype="4" fill="hold" grpId="0" nodeType="withEffect">
                                  <p:stCondLst>
                                    <p:cond delay="0"/>
                                  </p:stCondLst>
                                  <p:childTnLst>
                                    <p:set>
                                      <p:cBhvr>
                                        <p:cTn id="40" dur="1" fill="hold">
                                          <p:stCondLst>
                                            <p:cond delay="0"/>
                                          </p:stCondLst>
                                        </p:cTn>
                                        <p:tgtEl>
                                          <p:spTgt spid="9"/>
                                        </p:tgtEl>
                                        <p:attrNameLst>
                                          <p:attrName>style.visibility</p:attrName>
                                        </p:attrNameLst>
                                      </p:cBhvr>
                                      <p:to>
                                        <p:strVal val="visible"/>
                                      </p:to>
                                    </p:set>
                                    <p:anim calcmode="lin" valueType="num">
                                      <p:cBhvr additive="base">
                                        <p:cTn id="41" dur="500" fill="hold"/>
                                        <p:tgtEl>
                                          <p:spTgt spid="9"/>
                                        </p:tgtEl>
                                        <p:attrNameLst>
                                          <p:attrName>ppt_x</p:attrName>
                                        </p:attrNameLst>
                                      </p:cBhvr>
                                      <p:tavLst>
                                        <p:tav tm="0">
                                          <p:val>
                                            <p:strVal val="#ppt_x"/>
                                          </p:val>
                                        </p:tav>
                                        <p:tav tm="100000">
                                          <p:val>
                                            <p:strVal val="#ppt_x"/>
                                          </p:val>
                                        </p:tav>
                                      </p:tavLst>
                                    </p:anim>
                                    <p:anim calcmode="lin" valueType="num">
                                      <p:cBhvr additive="base">
                                        <p:cTn id="42" dur="500" fill="hold"/>
                                        <p:tgtEl>
                                          <p:spTgt spid="9"/>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198556" y="2761862"/>
            <a:ext cx="3781156" cy="2390161"/>
          </a:xfrm>
          <a:prstGeom prst="rect">
            <a:avLst/>
          </a:prstGeom>
        </p:spPr>
      </p:pic>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7" name="Title 1"/>
          <p:cNvSpPr>
            <a:spLocks noGrp="1"/>
          </p:cNvSpPr>
          <p:nvPr>
            <p:ph type="title"/>
          </p:nvPr>
        </p:nvSpPr>
        <p:spPr>
          <a:xfrm>
            <a:off x="457200" y="846138"/>
            <a:ext cx="8229600" cy="494630"/>
          </a:xfrm>
        </p:spPr>
        <p:txBody>
          <a:bodyPr/>
          <a:lstStyle/>
          <a:p>
            <a:r>
              <a:rPr lang="en-US" dirty="0"/>
              <a:t>How is IPBES Structured?</a:t>
            </a:r>
          </a:p>
        </p:txBody>
      </p:sp>
      <p:sp>
        <p:nvSpPr>
          <p:cNvPr id="10" name="Rectangle 9"/>
          <p:cNvSpPr/>
          <p:nvPr/>
        </p:nvSpPr>
        <p:spPr>
          <a:xfrm>
            <a:off x="323528" y="1484784"/>
            <a:ext cx="5179640" cy="4764381"/>
          </a:xfrm>
          <a:prstGeom prst="rect">
            <a:avLst/>
          </a:prstGeom>
        </p:spPr>
        <p:txBody>
          <a:bodyPr wrap="square">
            <a:spAutoFit/>
          </a:bodyPr>
          <a:lstStyle/>
          <a:p>
            <a:pPr lvl="0" indent="-342900">
              <a:spcBef>
                <a:spcPct val="20000"/>
              </a:spcBef>
              <a:buFont typeface="Wingdings" panose="05000000000000000000" pitchFamily="2" charset="2"/>
              <a:buChar char="§"/>
            </a:pPr>
            <a:r>
              <a:rPr lang="en-GB" sz="1600" dirty="0">
                <a:solidFill>
                  <a:srgbClr val="6E9528"/>
                </a:solidFill>
                <a:latin typeface="Arial"/>
              </a:rPr>
              <a:t>The Bureau</a:t>
            </a:r>
          </a:p>
          <a:p>
            <a:pPr marL="688975" lvl="1" indent="-285750">
              <a:spcBef>
                <a:spcPct val="20000"/>
              </a:spcBef>
              <a:buFontTx/>
              <a:buChar char="-"/>
            </a:pPr>
            <a:r>
              <a:rPr lang="en-GB" sz="1400" dirty="0">
                <a:solidFill>
                  <a:srgbClr val="676C5F"/>
                </a:solidFill>
                <a:latin typeface="Arial"/>
              </a:rPr>
              <a:t>Oversees all administrative functions</a:t>
            </a:r>
          </a:p>
          <a:p>
            <a:pPr marL="688975" lvl="1" indent="-285750">
              <a:spcBef>
                <a:spcPct val="20000"/>
              </a:spcBef>
              <a:buFontTx/>
              <a:buChar char="-"/>
            </a:pPr>
            <a:r>
              <a:rPr lang="en-GB" sz="1400" dirty="0">
                <a:solidFill>
                  <a:srgbClr val="676C5F"/>
                </a:solidFill>
                <a:latin typeface="Arial"/>
              </a:rPr>
              <a:t>Comprises Chair, four Vice-Chairs &amp; five additional officers.</a:t>
            </a:r>
          </a:p>
          <a:p>
            <a:pPr marL="688975" lvl="1" indent="-285750">
              <a:spcBef>
                <a:spcPct val="20000"/>
              </a:spcBef>
              <a:buFontTx/>
              <a:buChar char="-"/>
            </a:pPr>
            <a:endParaRPr lang="en-GB" sz="800" dirty="0">
              <a:solidFill>
                <a:srgbClr val="676C5F"/>
              </a:solidFill>
              <a:latin typeface="Arial"/>
            </a:endParaRPr>
          </a:p>
          <a:p>
            <a:pPr lvl="0" indent="-342900">
              <a:spcBef>
                <a:spcPct val="20000"/>
              </a:spcBef>
              <a:buFont typeface="Wingdings" panose="05000000000000000000" pitchFamily="2" charset="2"/>
              <a:buChar char="§"/>
            </a:pPr>
            <a:r>
              <a:rPr lang="en-GB" sz="1600" dirty="0">
                <a:solidFill>
                  <a:srgbClr val="6E9528"/>
                </a:solidFill>
                <a:latin typeface="Arial"/>
              </a:rPr>
              <a:t>Multidisciplinary Expert Panel (MEP)</a:t>
            </a:r>
          </a:p>
          <a:p>
            <a:pPr marL="688975" lvl="1" indent="-285750">
              <a:spcBef>
                <a:spcPct val="20000"/>
              </a:spcBef>
              <a:buFontTx/>
              <a:buChar char="-"/>
            </a:pPr>
            <a:r>
              <a:rPr lang="en-GB" sz="1400" dirty="0">
                <a:solidFill>
                  <a:srgbClr val="676C5F"/>
                </a:solidFill>
                <a:latin typeface="Arial"/>
              </a:rPr>
              <a:t>Oversees all scientific &amp; technical functions</a:t>
            </a:r>
          </a:p>
          <a:p>
            <a:pPr marL="688975" lvl="1" indent="-285750">
              <a:spcBef>
                <a:spcPct val="20000"/>
              </a:spcBef>
              <a:buFontTx/>
              <a:buChar char="-"/>
            </a:pPr>
            <a:r>
              <a:rPr lang="en-GB" sz="1400" dirty="0">
                <a:solidFill>
                  <a:srgbClr val="676C5F"/>
                </a:solidFill>
                <a:latin typeface="Arial"/>
              </a:rPr>
              <a:t>5 Experts from each of the 5 UN regions</a:t>
            </a:r>
          </a:p>
          <a:p>
            <a:pPr marL="403225" lvl="1">
              <a:spcBef>
                <a:spcPct val="20000"/>
              </a:spcBef>
            </a:pPr>
            <a:endParaRPr lang="en-GB" sz="800" dirty="0">
              <a:solidFill>
                <a:srgbClr val="676C5F"/>
              </a:solidFill>
              <a:latin typeface="Arial"/>
            </a:endParaRPr>
          </a:p>
          <a:p>
            <a:pPr lvl="0" indent="-342900">
              <a:spcBef>
                <a:spcPct val="20000"/>
              </a:spcBef>
              <a:buFont typeface="Wingdings" panose="05000000000000000000" pitchFamily="2" charset="2"/>
              <a:buChar char="§"/>
            </a:pPr>
            <a:r>
              <a:rPr lang="en-GB" sz="1600" dirty="0">
                <a:solidFill>
                  <a:srgbClr val="6E9528"/>
                </a:solidFill>
                <a:latin typeface="Arial"/>
              </a:rPr>
              <a:t>Expert Groups &amp; Taskforces</a:t>
            </a:r>
          </a:p>
          <a:p>
            <a:pPr marL="688975" lvl="1" indent="-285750">
              <a:spcBef>
                <a:spcPct val="20000"/>
              </a:spcBef>
              <a:buFontTx/>
              <a:buChar char="-"/>
            </a:pPr>
            <a:r>
              <a:rPr lang="en-GB" sz="1400" dirty="0">
                <a:solidFill>
                  <a:srgbClr val="676C5F"/>
                </a:solidFill>
                <a:latin typeface="Arial"/>
              </a:rPr>
              <a:t>Selected scientists &amp; knowledge-holders</a:t>
            </a:r>
          </a:p>
          <a:p>
            <a:pPr marL="688975" lvl="1" indent="-285750">
              <a:spcBef>
                <a:spcPct val="20000"/>
              </a:spcBef>
              <a:buFontTx/>
              <a:buChar char="-"/>
            </a:pPr>
            <a:r>
              <a:rPr lang="en-GB" sz="1400" dirty="0">
                <a:solidFill>
                  <a:srgbClr val="676C5F"/>
                </a:solidFill>
                <a:latin typeface="Arial"/>
              </a:rPr>
              <a:t>Carrying out assessments &amp; other deliverables</a:t>
            </a:r>
          </a:p>
          <a:p>
            <a:pPr marL="688975" lvl="1" indent="-285750">
              <a:spcBef>
                <a:spcPct val="20000"/>
              </a:spcBef>
              <a:buFontTx/>
              <a:buChar char="-"/>
            </a:pPr>
            <a:endParaRPr lang="en-GB" sz="800" dirty="0">
              <a:solidFill>
                <a:srgbClr val="676C5F"/>
              </a:solidFill>
              <a:latin typeface="Arial"/>
            </a:endParaRPr>
          </a:p>
          <a:p>
            <a:pPr lvl="0" indent="-342900">
              <a:spcBef>
                <a:spcPct val="20000"/>
              </a:spcBef>
              <a:buFont typeface="Wingdings" panose="05000000000000000000" pitchFamily="2" charset="2"/>
              <a:buChar char="§"/>
            </a:pPr>
            <a:r>
              <a:rPr lang="en-GB" sz="1600" dirty="0">
                <a:solidFill>
                  <a:srgbClr val="6E9528"/>
                </a:solidFill>
                <a:latin typeface="Arial"/>
              </a:rPr>
              <a:t>Secretariat (incl. Technical Support Units)</a:t>
            </a:r>
          </a:p>
          <a:p>
            <a:pPr marL="688975" lvl="1" indent="-285750">
              <a:spcBef>
                <a:spcPct val="20000"/>
              </a:spcBef>
              <a:buFontTx/>
              <a:buChar char="-"/>
            </a:pPr>
            <a:r>
              <a:rPr lang="en-GB" sz="1400" dirty="0">
                <a:solidFill>
                  <a:srgbClr val="676C5F"/>
                </a:solidFill>
                <a:latin typeface="Arial"/>
              </a:rPr>
              <a:t>Implements IPBES work &amp; administration</a:t>
            </a:r>
          </a:p>
          <a:p>
            <a:pPr marL="688975" lvl="1" indent="-285750">
              <a:spcBef>
                <a:spcPct val="20000"/>
              </a:spcBef>
              <a:buFontTx/>
              <a:buChar char="-"/>
            </a:pPr>
            <a:r>
              <a:rPr lang="en-GB" sz="1400" dirty="0">
                <a:solidFill>
                  <a:srgbClr val="676C5F"/>
                </a:solidFill>
                <a:latin typeface="Arial"/>
              </a:rPr>
              <a:t>Supports Plenary, Bureau &amp; MEP</a:t>
            </a:r>
          </a:p>
          <a:p>
            <a:pPr marL="688975" lvl="1" indent="-285750">
              <a:spcBef>
                <a:spcPct val="20000"/>
              </a:spcBef>
              <a:buFontTx/>
              <a:buChar char="-"/>
            </a:pPr>
            <a:r>
              <a:rPr lang="en-GB" sz="1400" dirty="0">
                <a:solidFill>
                  <a:srgbClr val="676C5F"/>
                </a:solidFill>
                <a:latin typeface="Arial"/>
              </a:rPr>
              <a:t>Led by Executive Secretary</a:t>
            </a:r>
          </a:p>
          <a:p>
            <a:pPr marL="688975" lvl="1" indent="-285750">
              <a:spcBef>
                <a:spcPct val="20000"/>
              </a:spcBef>
              <a:buFontTx/>
              <a:buChar char="-"/>
            </a:pPr>
            <a:r>
              <a:rPr lang="en-GB" sz="1400" dirty="0">
                <a:solidFill>
                  <a:srgbClr val="676C5F"/>
                </a:solidFill>
                <a:latin typeface="Arial"/>
              </a:rPr>
              <a:t>Hosted in Bonn, Germany</a:t>
            </a:r>
          </a:p>
          <a:p>
            <a:pPr marL="688975" lvl="1" indent="-285750">
              <a:spcBef>
                <a:spcPct val="20000"/>
              </a:spcBef>
              <a:buFontTx/>
              <a:buChar char="-"/>
            </a:pPr>
            <a:endParaRPr lang="en-GB" sz="1600" dirty="0">
              <a:solidFill>
                <a:srgbClr val="676C5F"/>
              </a:solidFill>
              <a:latin typeface="Arial"/>
            </a:endParaRPr>
          </a:p>
        </p:txBody>
      </p:sp>
      <p:sp>
        <p:nvSpPr>
          <p:cNvPr id="3" name="Arrow: Down 2"/>
          <p:cNvSpPr/>
          <p:nvPr/>
        </p:nvSpPr>
        <p:spPr>
          <a:xfrm rot="9638805">
            <a:off x="8447236" y="4422396"/>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Arrow: Down 7"/>
          <p:cNvSpPr/>
          <p:nvPr/>
        </p:nvSpPr>
        <p:spPr>
          <a:xfrm rot="13528682">
            <a:off x="5219436" y="4304428"/>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9" name="Arrow: Down 8"/>
          <p:cNvSpPr/>
          <p:nvPr/>
        </p:nvSpPr>
        <p:spPr>
          <a:xfrm rot="12076675">
            <a:off x="5721874" y="4789420"/>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Arrow: Down 10"/>
          <p:cNvSpPr/>
          <p:nvPr/>
        </p:nvSpPr>
        <p:spPr>
          <a:xfrm rot="10800000">
            <a:off x="6955735" y="5205663"/>
            <a:ext cx="161764" cy="792088"/>
          </a:xfrm>
          <a:prstGeom prst="down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17502129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par>
                                <p:cTn id="7" presetID="2" presetClass="entr" presetSubtype="4"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anim calcmode="lin" valueType="num">
                                      <p:cBhvr additive="base">
                                        <p:cTn id="9" dur="500" fill="hold"/>
                                        <p:tgtEl>
                                          <p:spTgt spid="8"/>
                                        </p:tgtEl>
                                        <p:attrNameLst>
                                          <p:attrName>ppt_x</p:attrName>
                                        </p:attrNameLst>
                                      </p:cBhvr>
                                      <p:tavLst>
                                        <p:tav tm="0">
                                          <p:val>
                                            <p:strVal val="#ppt_x"/>
                                          </p:val>
                                        </p:tav>
                                        <p:tav tm="100000">
                                          <p:val>
                                            <p:strVal val="#ppt_x"/>
                                          </p:val>
                                        </p:tav>
                                      </p:tavLst>
                                    </p:anim>
                                    <p:anim calcmode="lin" valueType="num">
                                      <p:cBhvr additive="base">
                                        <p:cTn id="10" dur="500" fill="hold"/>
                                        <p:tgtEl>
                                          <p:spTgt spid="8"/>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8"/>
                                        </p:tgtEl>
                                        <p:attrNameLst>
                                          <p:attrName>style.visibility</p:attrName>
                                        </p:attrNameLst>
                                      </p:cBhvr>
                                      <p:to>
                                        <p:strVal val="hidden"/>
                                      </p:to>
                                    </p:set>
                                  </p:subTnLst>
                                </p:cTn>
                              </p:par>
                              <p:par>
                                <p:cTn id="11" presetID="1" presetClass="entr" presetSubtype="0" fill="hold" nodeType="withEffect">
                                  <p:stCondLst>
                                    <p:cond delay="0"/>
                                  </p:stCondLst>
                                  <p:childTnLst>
                                    <p:set>
                                      <p:cBhvr>
                                        <p:cTn id="12" dur="1" fill="hold">
                                          <p:stCondLst>
                                            <p:cond delay="0"/>
                                          </p:stCondLst>
                                        </p:cTn>
                                        <p:tgtEl>
                                          <p:spTgt spid="10">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4" end="4"/>
                                            </p:txEl>
                                          </p:spTgt>
                                        </p:tgtEl>
                                        <p:attrNameLst>
                                          <p:attrName>style.visibility</p:attrName>
                                        </p:attrNameLst>
                                      </p:cBhvr>
                                      <p:to>
                                        <p:strVal val="visible"/>
                                      </p:to>
                                    </p:set>
                                  </p:childTnLst>
                                </p:cTn>
                              </p:par>
                              <p:par>
                                <p:cTn id="19" presetID="2" presetClass="entr" presetSubtype="4" fill="hold" grpId="0" nodeType="withEffect">
                                  <p:stCondLst>
                                    <p:cond delay="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fill="hold"/>
                                        <p:tgtEl>
                                          <p:spTgt spid="3"/>
                                        </p:tgtEl>
                                        <p:attrNameLst>
                                          <p:attrName>ppt_x</p:attrName>
                                        </p:attrNameLst>
                                      </p:cBhvr>
                                      <p:tavLst>
                                        <p:tav tm="0">
                                          <p:val>
                                            <p:strVal val="#ppt_x"/>
                                          </p:val>
                                        </p:tav>
                                        <p:tav tm="100000">
                                          <p:val>
                                            <p:strVal val="#ppt_x"/>
                                          </p:val>
                                        </p:tav>
                                      </p:tavLst>
                                    </p:anim>
                                    <p:anim calcmode="lin" valueType="num">
                                      <p:cBhvr additive="base">
                                        <p:cTn id="22" dur="500" fill="hold"/>
                                        <p:tgtEl>
                                          <p:spTgt spid="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par>
                                <p:cTn id="23" presetID="1" presetClass="entr" presetSubtype="0" fill="hold" nodeType="withEffect">
                                  <p:stCondLst>
                                    <p:cond delay="0"/>
                                  </p:stCondLst>
                                  <p:childTnLst>
                                    <p:set>
                                      <p:cBhvr>
                                        <p:cTn id="24" dur="1" fill="hold">
                                          <p:stCondLst>
                                            <p:cond delay="0"/>
                                          </p:stCondLst>
                                        </p:cTn>
                                        <p:tgtEl>
                                          <p:spTgt spid="10">
                                            <p:txEl>
                                              <p:pRg st="6" end="6"/>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
                                            <p:txEl>
                                              <p:pRg st="8" end="8"/>
                                            </p:txEl>
                                          </p:spTgt>
                                        </p:tgtEl>
                                        <p:attrNameLst>
                                          <p:attrName>style.visibility</p:attrName>
                                        </p:attrNameLst>
                                      </p:cBhvr>
                                      <p:to>
                                        <p:strVal val="visible"/>
                                      </p:to>
                                    </p:set>
                                  </p:childTnLst>
                                </p:cTn>
                              </p:par>
                              <p:par>
                                <p:cTn id="31" presetID="2" presetClass="entr" presetSubtype="4" fill="hold" grpId="0"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9"/>
                                        </p:tgtEl>
                                        <p:attrNameLst>
                                          <p:attrName>style.visibility</p:attrName>
                                        </p:attrNameLst>
                                      </p:cBhvr>
                                      <p:to>
                                        <p:strVal val="hidden"/>
                                      </p:to>
                                    </p:set>
                                  </p:subTnLst>
                                </p:cTn>
                              </p:par>
                              <p:par>
                                <p:cTn id="35" presetID="1" presetClass="entr" presetSubtype="0" fill="hold" nodeType="withEffect">
                                  <p:stCondLst>
                                    <p:cond delay="0"/>
                                  </p:stCondLst>
                                  <p:childTnLst>
                                    <p:set>
                                      <p:cBhvr>
                                        <p:cTn id="36" dur="1" fill="hold">
                                          <p:stCondLst>
                                            <p:cond delay="0"/>
                                          </p:stCondLst>
                                        </p:cTn>
                                        <p:tgtEl>
                                          <p:spTgt spid="10">
                                            <p:txEl>
                                              <p:pRg st="9" end="9"/>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
                                            <p:txEl>
                                              <p:pRg st="10" end="10"/>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10">
                                            <p:txEl>
                                              <p:pRg st="12" end="12"/>
                                            </p:txEl>
                                          </p:spTgt>
                                        </p:tgtEl>
                                        <p:attrNameLst>
                                          <p:attrName>style.visibility</p:attrName>
                                        </p:attrNameLst>
                                      </p:cBhvr>
                                      <p:to>
                                        <p:strVal val="visible"/>
                                      </p:to>
                                    </p:set>
                                  </p:childTnLst>
                                </p:cTn>
                              </p:par>
                              <p:par>
                                <p:cTn id="43" presetID="2" presetClass="entr" presetSubtype="4" fill="hold" grpId="0" nodeType="withEffect">
                                  <p:stCondLst>
                                    <p:cond delay="0"/>
                                  </p:stCondLst>
                                  <p:childTnLst>
                                    <p:set>
                                      <p:cBhvr>
                                        <p:cTn id="44" dur="1" fill="hold">
                                          <p:stCondLst>
                                            <p:cond delay="0"/>
                                          </p:stCondLst>
                                        </p:cTn>
                                        <p:tgtEl>
                                          <p:spTgt spid="11"/>
                                        </p:tgtEl>
                                        <p:attrNameLst>
                                          <p:attrName>style.visibility</p:attrName>
                                        </p:attrNameLst>
                                      </p:cBhvr>
                                      <p:to>
                                        <p:strVal val="visible"/>
                                      </p:to>
                                    </p:set>
                                    <p:anim calcmode="lin" valueType="num">
                                      <p:cBhvr additive="base">
                                        <p:cTn id="45" dur="500" fill="hold"/>
                                        <p:tgtEl>
                                          <p:spTgt spid="11"/>
                                        </p:tgtEl>
                                        <p:attrNameLst>
                                          <p:attrName>ppt_x</p:attrName>
                                        </p:attrNameLst>
                                      </p:cBhvr>
                                      <p:tavLst>
                                        <p:tav tm="0">
                                          <p:val>
                                            <p:strVal val="#ppt_x"/>
                                          </p:val>
                                        </p:tav>
                                        <p:tav tm="100000">
                                          <p:val>
                                            <p:strVal val="#ppt_x"/>
                                          </p:val>
                                        </p:tav>
                                      </p:tavLst>
                                    </p:anim>
                                    <p:anim calcmode="lin" valueType="num">
                                      <p:cBhvr additive="base">
                                        <p:cTn id="46" dur="500" fill="hold"/>
                                        <p:tgtEl>
                                          <p:spTgt spid="11"/>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11"/>
                                        </p:tgtEl>
                                        <p:attrNameLst>
                                          <p:attrName>style.visibility</p:attrName>
                                        </p:attrNameLst>
                                      </p:cBhvr>
                                      <p:to>
                                        <p:strVal val="hidden"/>
                                      </p:to>
                                    </p:set>
                                  </p:subTnLst>
                                </p:cTn>
                              </p:par>
                              <p:par>
                                <p:cTn id="47" presetID="1" presetClass="entr" presetSubtype="0" fill="hold" nodeType="withEffect">
                                  <p:stCondLst>
                                    <p:cond delay="0"/>
                                  </p:stCondLst>
                                  <p:childTnLst>
                                    <p:set>
                                      <p:cBhvr>
                                        <p:cTn id="48" dur="1" fill="hold">
                                          <p:stCondLst>
                                            <p:cond delay="0"/>
                                          </p:stCondLst>
                                        </p:cTn>
                                        <p:tgtEl>
                                          <p:spTgt spid="10">
                                            <p:txEl>
                                              <p:pRg st="13" end="13"/>
                                            </p:txEl>
                                          </p:spTgt>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0">
                                            <p:txEl>
                                              <p:pRg st="14" end="14"/>
                                            </p:txEl>
                                          </p:spTgt>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0">
                                            <p:txEl>
                                              <p:pRg st="15" end="15"/>
                                            </p:txEl>
                                          </p:spTgt>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0">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animBg="1"/>
      <p:bldP spid="9" grpId="0" animBg="1"/>
      <p:bldP spid="1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lang="en-US" sz="9600" noProof="0" dirty="0">
                <a:solidFill>
                  <a:srgbClr val="C0D886"/>
                </a:solidFill>
                <a:ea typeface="+mj-ea"/>
                <a:cs typeface="+mj-cs"/>
              </a:rPr>
              <a:t>5</a:t>
            </a:r>
            <a:r>
              <a:rPr kumimoji="0" lang="en-US" sz="9600" b="1" i="0" u="none" strike="noStrike" kern="1200" cap="none" spc="0" normalizeH="0" baseline="0" noProof="0" dirty="0">
                <a:ln>
                  <a:noFill/>
                </a:ln>
                <a:solidFill>
                  <a:srgbClr val="C0D886"/>
                </a:solidFill>
                <a:effectLst/>
                <a:uLnTx/>
                <a:uFillTx/>
                <a:latin typeface="Arial"/>
                <a:ea typeface="+mj-ea"/>
                <a:cs typeface="+mj-cs"/>
              </a:rPr>
              <a:t>.</a:t>
            </a:r>
          </a:p>
        </p:txBody>
      </p:sp>
      <p:sp>
        <p:nvSpPr>
          <p:cNvPr id="6" name="Title 1"/>
          <p:cNvSpPr>
            <a:spLocks noGrp="1"/>
          </p:cNvSpPr>
          <p:nvPr>
            <p:ph type="title"/>
          </p:nvPr>
        </p:nvSpPr>
        <p:spPr>
          <a:xfrm>
            <a:off x="1792288" y="5445224"/>
            <a:ext cx="5218112" cy="1140554"/>
          </a:xfrm>
        </p:spPr>
        <p:txBody>
          <a:bodyPr>
            <a:noAutofit/>
          </a:bodyPr>
          <a:lstStyle/>
          <a:p>
            <a:pPr algn="ctr"/>
            <a:r>
              <a:rPr lang="en-US" sz="3200" dirty="0"/>
              <a:t>What Does an IPBES Output Look Like?</a:t>
            </a:r>
          </a:p>
        </p:txBody>
      </p:sp>
      <p:pic>
        <p:nvPicPr>
          <p:cNvPr id="4" name="Picture Placeholder 3"/>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a:xfrm flipH="1">
            <a:off x="0" y="0"/>
            <a:ext cx="9144000" cy="5257800"/>
          </a:xfrm>
        </p:spPr>
      </p:pic>
    </p:spTree>
    <p:extLst>
      <p:ext uri="{BB962C8B-B14F-4D97-AF65-F5344CB8AC3E}">
        <p14:creationId xmlns:p14="http://schemas.microsoft.com/office/powerpoint/2010/main" val="15526230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8" name="Title 1"/>
          <p:cNvSpPr>
            <a:spLocks noGrp="1"/>
          </p:cNvSpPr>
          <p:nvPr>
            <p:ph type="title"/>
          </p:nvPr>
        </p:nvSpPr>
        <p:spPr>
          <a:xfrm>
            <a:off x="457200" y="846138"/>
            <a:ext cx="8229600" cy="494630"/>
          </a:xfrm>
        </p:spPr>
        <p:txBody>
          <a:bodyPr/>
          <a:lstStyle/>
          <a:p>
            <a:r>
              <a:rPr lang="en-US" dirty="0"/>
              <a:t>What Does an IPBES Output Look Like?</a:t>
            </a:r>
          </a:p>
        </p:txBody>
      </p:sp>
      <p:pic>
        <p:nvPicPr>
          <p:cNvPr id="1026" name="Picture 2" descr="Image result for ipbes pollination assessmen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84168" y="1876884"/>
            <a:ext cx="2800350" cy="39433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0" name="Text Placeholder 3"/>
          <p:cNvSpPr>
            <a:spLocks noGrp="1"/>
          </p:cNvSpPr>
          <p:nvPr>
            <p:ph type="body" sz="quarter" idx="12"/>
          </p:nvPr>
        </p:nvSpPr>
        <p:spPr>
          <a:xfrm>
            <a:off x="494928" y="2332818"/>
            <a:ext cx="5258544" cy="3024336"/>
          </a:xfrm>
        </p:spPr>
        <p:txBody>
          <a:bodyPr/>
          <a:lstStyle/>
          <a:p>
            <a:pPr marL="285750" indent="-285750">
              <a:buFont typeface="Wingdings" panose="05000000000000000000" pitchFamily="2" charset="2"/>
              <a:buChar char="§"/>
            </a:pPr>
            <a:r>
              <a:rPr lang="en-GB" dirty="0">
                <a:solidFill>
                  <a:srgbClr val="6E9528"/>
                </a:solidFill>
              </a:rPr>
              <a:t>1</a:t>
            </a:r>
            <a:r>
              <a:rPr lang="en-GB" baseline="30000" dirty="0">
                <a:solidFill>
                  <a:srgbClr val="6E9528"/>
                </a:solidFill>
              </a:rPr>
              <a:t>st</a:t>
            </a:r>
            <a:r>
              <a:rPr lang="en-GB" dirty="0">
                <a:solidFill>
                  <a:srgbClr val="6E9528"/>
                </a:solidFill>
              </a:rPr>
              <a:t> IPBES Thematic Assessment on Pollinators, Pollination &amp; Food Production</a:t>
            </a:r>
          </a:p>
          <a:p>
            <a:pPr marL="688975" lvl="1">
              <a:buFontTx/>
              <a:buChar char="-"/>
            </a:pPr>
            <a:r>
              <a:rPr lang="en-GB" sz="1600" dirty="0"/>
              <a:t>Completed in 2016</a:t>
            </a:r>
          </a:p>
          <a:p>
            <a:pPr marL="688975" lvl="1">
              <a:buFontTx/>
              <a:buChar char="-"/>
            </a:pPr>
            <a:r>
              <a:rPr lang="en-GB" sz="1600" dirty="0"/>
              <a:t>Result of 2 years work by 77 experts from around the world</a:t>
            </a:r>
          </a:p>
          <a:p>
            <a:pPr marL="688975" lvl="1">
              <a:buFontTx/>
              <a:buChar char="-"/>
            </a:pPr>
            <a:r>
              <a:rPr lang="en-GB" sz="1600" dirty="0"/>
              <a:t>Cites about 3,000 scientific papers</a:t>
            </a:r>
          </a:p>
          <a:p>
            <a:pPr marL="688975" lvl="1">
              <a:buFontTx/>
              <a:buChar char="-"/>
            </a:pPr>
            <a:r>
              <a:rPr lang="en-GB" sz="1600" dirty="0"/>
              <a:t>Includes info about indigenous &amp; local knowledge from more than 60 locations</a:t>
            </a:r>
          </a:p>
          <a:p>
            <a:pPr marL="688975" lvl="1">
              <a:buFontTx/>
              <a:buChar char="-"/>
            </a:pPr>
            <a:r>
              <a:rPr lang="en-GB" sz="1600" dirty="0"/>
              <a:t>Summary for Policymakers (SPM) approved word-by-word by the IPBES Plenary</a:t>
            </a:r>
          </a:p>
          <a:p>
            <a:pPr marL="688975" lvl="1">
              <a:buFontTx/>
              <a:buChar char="-"/>
            </a:pPr>
            <a:endParaRPr lang="en-GB" sz="900" dirty="0"/>
          </a:p>
          <a:p>
            <a:pPr marL="688975" lvl="1">
              <a:buFontTx/>
              <a:buChar char="-"/>
            </a:pPr>
            <a:endParaRPr lang="en-GB" sz="900" dirty="0"/>
          </a:p>
          <a:p>
            <a:pPr lvl="0">
              <a:buFont typeface="Wingdings" panose="05000000000000000000" pitchFamily="2" charset="2"/>
              <a:buChar char="§"/>
            </a:pPr>
            <a:endParaRPr lang="en-GB" sz="1600" dirty="0"/>
          </a:p>
          <a:p>
            <a:pPr marL="688975" lvl="1">
              <a:buFontTx/>
              <a:buChar char="-"/>
            </a:pPr>
            <a:endParaRPr lang="en-GB" sz="1600" dirty="0"/>
          </a:p>
          <a:p>
            <a:pPr marL="285750" indent="-285750">
              <a:buFontTx/>
              <a:buChar char="-"/>
            </a:pPr>
            <a:endParaRPr lang="en-GB" dirty="0"/>
          </a:p>
          <a:p>
            <a:pPr lvl="2">
              <a:buFont typeface="Wingdings" panose="05000000000000000000" pitchFamily="2" charset="2"/>
              <a:buChar char="§"/>
            </a:pPr>
            <a:endParaRPr lang="en-GB" dirty="0"/>
          </a:p>
        </p:txBody>
      </p:sp>
    </p:spTree>
    <p:extLst>
      <p:ext uri="{BB962C8B-B14F-4D97-AF65-F5344CB8AC3E}">
        <p14:creationId xmlns:p14="http://schemas.microsoft.com/office/powerpoint/2010/main" val="42052424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8" name="Title 1"/>
          <p:cNvSpPr>
            <a:spLocks noGrp="1"/>
          </p:cNvSpPr>
          <p:nvPr>
            <p:ph type="title"/>
          </p:nvPr>
        </p:nvSpPr>
        <p:spPr>
          <a:xfrm>
            <a:off x="457200" y="846138"/>
            <a:ext cx="8229600" cy="494630"/>
          </a:xfrm>
        </p:spPr>
        <p:txBody>
          <a:bodyPr/>
          <a:lstStyle/>
          <a:p>
            <a:r>
              <a:rPr lang="en-US" dirty="0"/>
              <a:t>What Does an IPBES Output Look Like?</a:t>
            </a:r>
          </a:p>
        </p:txBody>
      </p:sp>
      <p:sp>
        <p:nvSpPr>
          <p:cNvPr id="10" name="Text Placeholder 3"/>
          <p:cNvSpPr>
            <a:spLocks noGrp="1"/>
          </p:cNvSpPr>
          <p:nvPr>
            <p:ph type="body" sz="quarter" idx="12"/>
          </p:nvPr>
        </p:nvSpPr>
        <p:spPr>
          <a:xfrm>
            <a:off x="609600" y="1484784"/>
            <a:ext cx="5258544" cy="5112568"/>
          </a:xfrm>
        </p:spPr>
        <p:txBody>
          <a:bodyPr/>
          <a:lstStyle/>
          <a:p>
            <a:pPr marL="285750" indent="-285750">
              <a:buFont typeface="Wingdings" panose="05000000000000000000" pitchFamily="2" charset="2"/>
              <a:buChar char="§"/>
            </a:pPr>
            <a:r>
              <a:rPr lang="en-GB" dirty="0">
                <a:solidFill>
                  <a:srgbClr val="6E9528"/>
                </a:solidFill>
              </a:rPr>
              <a:t>Examples of Findings &amp; Key Messages:</a:t>
            </a:r>
          </a:p>
          <a:p>
            <a:pPr marL="688975" lvl="1">
              <a:buFontTx/>
              <a:buChar char="-"/>
            </a:pPr>
            <a:r>
              <a:rPr lang="en-GB" sz="1600" dirty="0"/>
              <a:t>Up to $577 billion in annual global food production relies on pollinators.</a:t>
            </a:r>
          </a:p>
          <a:p>
            <a:pPr marL="688975" lvl="1">
              <a:buFontTx/>
              <a:buChar char="-"/>
            </a:pPr>
            <a:r>
              <a:rPr lang="en-GB" sz="1600" dirty="0"/>
              <a:t>Agricultural production dependent on anima pollinators increased 300% over past 50 years.</a:t>
            </a:r>
          </a:p>
          <a:p>
            <a:pPr marL="688975" lvl="1">
              <a:buFontTx/>
              <a:buChar char="-"/>
            </a:pPr>
            <a:r>
              <a:rPr lang="en-GB" sz="1600" dirty="0"/>
              <a:t>Nearly 90% of wild flowering plants depend on animal pollination.</a:t>
            </a:r>
          </a:p>
          <a:p>
            <a:pPr marL="688975" lvl="1">
              <a:buFontTx/>
              <a:buChar char="-"/>
            </a:pPr>
            <a:r>
              <a:rPr lang="en-GB" sz="1600" dirty="0"/>
              <a:t>16% of vertebrate pollinators are threatened with global extinction.</a:t>
            </a:r>
          </a:p>
          <a:p>
            <a:pPr marL="688975" lvl="1">
              <a:buFontTx/>
              <a:buChar char="-"/>
            </a:pPr>
            <a:r>
              <a:rPr lang="en-GB" sz="1600" dirty="0"/>
              <a:t>Pesticides threaten pollinators worldwide, although long-term effects still unknown.</a:t>
            </a:r>
          </a:p>
          <a:p>
            <a:pPr marL="688975" lvl="1">
              <a:buFontTx/>
              <a:buChar char="-"/>
            </a:pPr>
            <a:r>
              <a:rPr lang="en-GB" sz="1600" dirty="0"/>
              <a:t>Range of actions can be taken to safeguard pollinators such as:</a:t>
            </a:r>
          </a:p>
          <a:p>
            <a:pPr marL="914400" lvl="4" indent="-225425">
              <a:buFont typeface="Courier New" panose="02070309020205020404" pitchFamily="49" charset="0"/>
              <a:buChar char="o"/>
            </a:pPr>
            <a:r>
              <a:rPr lang="en-GB" sz="1400" dirty="0"/>
              <a:t>Ensure greater habitat diversity</a:t>
            </a:r>
          </a:p>
          <a:p>
            <a:pPr marL="914400" lvl="4" indent="-225425">
              <a:buFont typeface="Courier New" panose="02070309020205020404" pitchFamily="49" charset="0"/>
              <a:buChar char="o"/>
            </a:pPr>
            <a:r>
              <a:rPr lang="en-GB" sz="1400" dirty="0"/>
              <a:t>Promote sustainable agriculture</a:t>
            </a:r>
          </a:p>
          <a:p>
            <a:pPr marL="914400" lvl="4" indent="-225425">
              <a:buFont typeface="Courier New" panose="02070309020205020404" pitchFamily="49" charset="0"/>
              <a:buChar char="o"/>
            </a:pPr>
            <a:r>
              <a:rPr lang="en-GB" sz="1400" dirty="0"/>
              <a:t>Support traditional practices such as crop rotation</a:t>
            </a:r>
          </a:p>
          <a:p>
            <a:pPr marL="914400" lvl="4" indent="-225425">
              <a:buFont typeface="Courier New" panose="02070309020205020404" pitchFamily="49" charset="0"/>
              <a:buChar char="o"/>
            </a:pPr>
            <a:r>
              <a:rPr lang="en-GB" sz="1400" dirty="0"/>
              <a:t>Improve managed bee husbandry</a:t>
            </a:r>
          </a:p>
          <a:p>
            <a:pPr marL="688975" lvl="1">
              <a:buFontTx/>
              <a:buChar char="-"/>
            </a:pPr>
            <a:endParaRPr lang="en-GB" sz="900" dirty="0"/>
          </a:p>
          <a:p>
            <a:pPr lvl="0">
              <a:buFont typeface="Wingdings" panose="05000000000000000000" pitchFamily="2" charset="2"/>
              <a:buChar char="§"/>
            </a:pPr>
            <a:endParaRPr lang="en-GB" sz="1600" dirty="0"/>
          </a:p>
          <a:p>
            <a:pPr marL="688975" lvl="1">
              <a:buFontTx/>
              <a:buChar char="-"/>
            </a:pPr>
            <a:endParaRPr lang="en-GB" sz="1600" dirty="0"/>
          </a:p>
          <a:p>
            <a:pPr marL="285750" indent="-285750">
              <a:buFontTx/>
              <a:buChar char="-"/>
            </a:pPr>
            <a:endParaRPr lang="en-GB" dirty="0"/>
          </a:p>
          <a:p>
            <a:pPr lvl="2">
              <a:buFont typeface="Wingdings" panose="05000000000000000000" pitchFamily="2" charset="2"/>
              <a:buChar char="§"/>
            </a:pPr>
            <a:endParaRPr lang="en-GB" dirty="0"/>
          </a:p>
        </p:txBody>
      </p:sp>
      <p:pic>
        <p:nvPicPr>
          <p:cNvPr id="7" name="Picture 2" descr="Image result for ipbes pollination assessmen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84168" y="1876884"/>
            <a:ext cx="2800350" cy="39433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318365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8" name="Title 1"/>
          <p:cNvSpPr>
            <a:spLocks noGrp="1"/>
          </p:cNvSpPr>
          <p:nvPr>
            <p:ph type="title"/>
          </p:nvPr>
        </p:nvSpPr>
        <p:spPr>
          <a:xfrm>
            <a:off x="457200" y="846138"/>
            <a:ext cx="8229600" cy="494630"/>
          </a:xfrm>
        </p:spPr>
        <p:txBody>
          <a:bodyPr/>
          <a:lstStyle/>
          <a:p>
            <a:r>
              <a:rPr lang="en-US" dirty="0"/>
              <a:t>What Does an IPBES Output Look Like?</a:t>
            </a:r>
          </a:p>
        </p:txBody>
      </p:sp>
      <p:sp>
        <p:nvSpPr>
          <p:cNvPr id="10" name="Text Placeholder 3"/>
          <p:cNvSpPr>
            <a:spLocks noGrp="1"/>
          </p:cNvSpPr>
          <p:nvPr>
            <p:ph type="body" sz="quarter" idx="12"/>
          </p:nvPr>
        </p:nvSpPr>
        <p:spPr>
          <a:xfrm>
            <a:off x="609600" y="2088307"/>
            <a:ext cx="5258544" cy="3168352"/>
          </a:xfrm>
        </p:spPr>
        <p:txBody>
          <a:bodyPr/>
          <a:lstStyle/>
          <a:p>
            <a:pPr marL="285750" indent="-285750">
              <a:buFont typeface="Wingdings" panose="05000000000000000000" pitchFamily="2" charset="2"/>
              <a:buChar char="§"/>
            </a:pPr>
            <a:r>
              <a:rPr lang="en-GB" dirty="0">
                <a:solidFill>
                  <a:srgbClr val="6E9528"/>
                </a:solidFill>
              </a:rPr>
              <a:t>Policy Impact?</a:t>
            </a:r>
          </a:p>
          <a:p>
            <a:pPr marL="285750" indent="-285750">
              <a:buFont typeface="Wingdings" panose="05000000000000000000" pitchFamily="2" charset="2"/>
              <a:buChar char="§"/>
            </a:pPr>
            <a:endParaRPr lang="en-GB" sz="900" dirty="0">
              <a:solidFill>
                <a:srgbClr val="6E9528"/>
              </a:solidFill>
            </a:endParaRPr>
          </a:p>
          <a:p>
            <a:pPr marL="285750" indent="-285750">
              <a:buFontTx/>
              <a:buChar char="-"/>
            </a:pPr>
            <a:r>
              <a:rPr lang="en-US" sz="1400" dirty="0"/>
              <a:t>Formal endorsement of key messages by the Parties to the CBD COP13 in Mexico. </a:t>
            </a:r>
          </a:p>
          <a:p>
            <a:pPr marL="285750" indent="-285750">
              <a:buFontTx/>
              <a:buChar char="-"/>
            </a:pPr>
            <a:r>
              <a:rPr lang="en-US" sz="1400" dirty="0"/>
              <a:t>The formation of a “Coalition of the Willing” by a growing number of Governments around the world, to protect pollinators and to promote pollination. </a:t>
            </a:r>
          </a:p>
          <a:p>
            <a:pPr marL="285750" indent="-285750">
              <a:buFontTx/>
              <a:buChar char="-"/>
            </a:pPr>
            <a:r>
              <a:rPr lang="en-US" sz="1400" dirty="0"/>
              <a:t>The publication, in both the Nature and Science journals, of major articles building on and reviewing the assessment. </a:t>
            </a:r>
          </a:p>
          <a:p>
            <a:pPr marL="285750" indent="-285750">
              <a:buFontTx/>
              <a:buChar char="-"/>
            </a:pPr>
            <a:r>
              <a:rPr lang="en-US" sz="1400" dirty="0"/>
              <a:t>An ever-expanding list of national strategies and action plans on pollination, premised on the outcomes of the assessment, in countries including, among others: France, the Netherlands, Brazil, South Africa and the Republic of Korea. </a:t>
            </a:r>
            <a:endParaRPr lang="en-GB" sz="1400" dirty="0"/>
          </a:p>
          <a:p>
            <a:pPr marL="285750" lvl="1">
              <a:buFont typeface="Wingdings" panose="05000000000000000000" pitchFamily="2" charset="2"/>
              <a:buChar char="§"/>
            </a:pPr>
            <a:endParaRPr lang="en-GB" sz="1600" dirty="0"/>
          </a:p>
          <a:p>
            <a:pPr marL="285750" lvl="0" indent="-285750">
              <a:buFont typeface="Wingdings" panose="05000000000000000000" pitchFamily="2" charset="2"/>
              <a:buChar char="§"/>
            </a:pPr>
            <a:endParaRPr lang="en-GB" sz="1600" dirty="0"/>
          </a:p>
          <a:p>
            <a:pPr marL="285750" lvl="1">
              <a:buFont typeface="Wingdings" panose="05000000000000000000" pitchFamily="2" charset="2"/>
              <a:buChar char="§"/>
            </a:pPr>
            <a:endParaRPr lang="en-GB" sz="1600" dirty="0"/>
          </a:p>
          <a:p>
            <a:pPr marL="285750" indent="-285750">
              <a:buFont typeface="Wingdings" panose="05000000000000000000" pitchFamily="2" charset="2"/>
              <a:buChar char="§"/>
            </a:pPr>
            <a:endParaRPr lang="en-GB" sz="1600" dirty="0"/>
          </a:p>
          <a:p>
            <a:pPr lvl="2">
              <a:buFont typeface="Wingdings" panose="05000000000000000000" pitchFamily="2" charset="2"/>
              <a:buChar char="§"/>
            </a:pPr>
            <a:endParaRPr lang="en-GB" dirty="0"/>
          </a:p>
        </p:txBody>
      </p:sp>
      <p:pic>
        <p:nvPicPr>
          <p:cNvPr id="7" name="Picture 2" descr="Image result for ipbes pollination assessment"/>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84168" y="1876884"/>
            <a:ext cx="2800350" cy="39433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48887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lang="en-US" sz="9600" noProof="0" dirty="0">
                <a:solidFill>
                  <a:srgbClr val="C0D886"/>
                </a:solidFill>
                <a:ea typeface="+mj-ea"/>
                <a:cs typeface="+mj-cs"/>
              </a:rPr>
              <a:t>6</a:t>
            </a:r>
            <a:r>
              <a:rPr kumimoji="0" lang="en-US" sz="9600" b="1" i="0" u="none" strike="noStrike" kern="1200" cap="none" spc="0" normalizeH="0" baseline="0" noProof="0" dirty="0">
                <a:ln>
                  <a:noFill/>
                </a:ln>
                <a:solidFill>
                  <a:srgbClr val="C0D886"/>
                </a:solidFill>
                <a:effectLst/>
                <a:uLnTx/>
                <a:uFillTx/>
                <a:latin typeface="Arial"/>
                <a:ea typeface="+mj-ea"/>
                <a:cs typeface="+mj-cs"/>
              </a:rPr>
              <a:t>.</a:t>
            </a:r>
          </a:p>
        </p:txBody>
      </p:sp>
      <p:sp>
        <p:nvSpPr>
          <p:cNvPr id="6" name="Title 1"/>
          <p:cNvSpPr>
            <a:spLocks noGrp="1"/>
          </p:cNvSpPr>
          <p:nvPr>
            <p:ph type="title"/>
          </p:nvPr>
        </p:nvSpPr>
        <p:spPr>
          <a:xfrm>
            <a:off x="1687641" y="5453062"/>
            <a:ext cx="5218112" cy="1140554"/>
          </a:xfrm>
        </p:spPr>
        <p:txBody>
          <a:bodyPr>
            <a:noAutofit/>
          </a:bodyPr>
          <a:lstStyle/>
          <a:p>
            <a:pPr algn="ctr"/>
            <a:r>
              <a:rPr lang="en-US" sz="3200" dirty="0"/>
              <a:t>How Can You Get Involved?</a:t>
            </a:r>
          </a:p>
        </p:txBody>
      </p:sp>
      <p:pic>
        <p:nvPicPr>
          <p:cNvPr id="3" name="Picture Placeholder 2"/>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1461271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7"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11" name="Title 1"/>
          <p:cNvSpPr>
            <a:spLocks noGrp="1"/>
          </p:cNvSpPr>
          <p:nvPr>
            <p:ph type="title"/>
          </p:nvPr>
        </p:nvSpPr>
        <p:spPr>
          <a:xfrm>
            <a:off x="457200" y="846138"/>
            <a:ext cx="8229600" cy="494630"/>
          </a:xfrm>
        </p:spPr>
        <p:txBody>
          <a:bodyPr/>
          <a:lstStyle/>
          <a:p>
            <a:r>
              <a:rPr lang="en-US" dirty="0"/>
              <a:t>How Can You Get Involved?</a:t>
            </a:r>
          </a:p>
        </p:txBody>
      </p:sp>
      <p:sp>
        <p:nvSpPr>
          <p:cNvPr id="13" name="Text Placeholder 3"/>
          <p:cNvSpPr>
            <a:spLocks noGrp="1"/>
          </p:cNvSpPr>
          <p:nvPr>
            <p:ph type="body" sz="quarter" idx="12"/>
          </p:nvPr>
        </p:nvSpPr>
        <p:spPr>
          <a:xfrm>
            <a:off x="539552" y="1628800"/>
            <a:ext cx="7922840" cy="1728192"/>
          </a:xfrm>
        </p:spPr>
        <p:txBody>
          <a:bodyPr/>
          <a:lstStyle/>
          <a:p>
            <a:pPr indent="0" algn="just"/>
            <a:r>
              <a:rPr lang="en-GB" dirty="0">
                <a:solidFill>
                  <a:srgbClr val="6E9528"/>
                </a:solidFill>
              </a:rPr>
              <a:t>IPBES currently has 126 Members. A large number of NGOs, organizations, conventions and civil society groups also participate in the formal IPBES process as observers, with several thousand stakeholders, ranging from scientific experts to representatives of academic and research institutions, local communities and the private sector, contributing to and benefitting from our work.</a:t>
            </a:r>
            <a:endParaRPr lang="en-GB" sz="1600" dirty="0"/>
          </a:p>
          <a:p>
            <a:pPr marL="285750" indent="-285750">
              <a:buFontTx/>
              <a:buChar char="-"/>
            </a:pPr>
            <a:endParaRPr lang="en-GB" dirty="0"/>
          </a:p>
          <a:p>
            <a:pPr lvl="2" indent="0"/>
            <a:endParaRPr lang="en-GB" dirty="0"/>
          </a:p>
        </p:txBody>
      </p:sp>
      <p:pic>
        <p:nvPicPr>
          <p:cNvPr id="2" name="Picture 1"/>
          <p:cNvPicPr>
            <a:picLocks noChangeAspect="1"/>
          </p:cNvPicPr>
          <p:nvPr/>
        </p:nvPicPr>
        <p:blipFill>
          <a:blip r:embed="rId2"/>
          <a:stretch>
            <a:fillRect/>
          </a:stretch>
        </p:blipFill>
        <p:spPr>
          <a:xfrm>
            <a:off x="1581559" y="3588303"/>
            <a:ext cx="5838825" cy="2590800"/>
          </a:xfrm>
          <a:prstGeom prst="rect">
            <a:avLst/>
          </a:prstGeom>
        </p:spPr>
      </p:pic>
    </p:spTree>
    <p:extLst>
      <p:ext uri="{BB962C8B-B14F-4D97-AF65-F5344CB8AC3E}">
        <p14:creationId xmlns:p14="http://schemas.microsoft.com/office/powerpoint/2010/main" val="13056322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7"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11" name="Title 1"/>
          <p:cNvSpPr>
            <a:spLocks noGrp="1"/>
          </p:cNvSpPr>
          <p:nvPr>
            <p:ph type="title"/>
          </p:nvPr>
        </p:nvSpPr>
        <p:spPr>
          <a:xfrm>
            <a:off x="457200" y="846138"/>
            <a:ext cx="8229600" cy="494630"/>
          </a:xfrm>
        </p:spPr>
        <p:txBody>
          <a:bodyPr/>
          <a:lstStyle/>
          <a:p>
            <a:r>
              <a:rPr lang="en-US" dirty="0"/>
              <a:t>How Can You Get Involved?</a:t>
            </a:r>
          </a:p>
        </p:txBody>
      </p:sp>
      <p:sp>
        <p:nvSpPr>
          <p:cNvPr id="8" name="Text Placeholder 3"/>
          <p:cNvSpPr>
            <a:spLocks noGrp="1"/>
          </p:cNvSpPr>
          <p:nvPr>
            <p:ph type="body" sz="quarter" idx="12"/>
          </p:nvPr>
        </p:nvSpPr>
        <p:spPr>
          <a:xfrm>
            <a:off x="609600" y="1484784"/>
            <a:ext cx="7922840" cy="4727550"/>
          </a:xfrm>
        </p:spPr>
        <p:txBody>
          <a:bodyPr/>
          <a:lstStyle/>
          <a:p>
            <a:pPr indent="0"/>
            <a:r>
              <a:rPr lang="en-GB" dirty="0">
                <a:solidFill>
                  <a:srgbClr val="6E9528"/>
                </a:solidFill>
              </a:rPr>
              <a:t>There are a wide range of opportunities to engage with IPBES, some of which include:</a:t>
            </a:r>
          </a:p>
          <a:p>
            <a:pPr indent="0"/>
            <a:endParaRPr lang="en-GB" sz="900" dirty="0">
              <a:solidFill>
                <a:srgbClr val="6E9528"/>
              </a:solidFill>
            </a:endParaRPr>
          </a:p>
          <a:p>
            <a:pPr marL="285750" indent="-285750">
              <a:buFont typeface="Wingdings" panose="05000000000000000000" pitchFamily="2" charset="2"/>
              <a:buChar char="§"/>
            </a:pPr>
            <a:r>
              <a:rPr lang="en-GB" sz="1600" dirty="0">
                <a:solidFill>
                  <a:srgbClr val="6E9528"/>
                </a:solidFill>
              </a:rPr>
              <a:t>Joining as a Member (Governments only)</a:t>
            </a:r>
          </a:p>
          <a:p>
            <a:pPr marL="285750" indent="-285750">
              <a:buFont typeface="Wingdings" panose="05000000000000000000" pitchFamily="2" charset="2"/>
              <a:buChar char="§"/>
            </a:pPr>
            <a:endParaRPr lang="en-GB" sz="900" dirty="0">
              <a:solidFill>
                <a:srgbClr val="6E9528"/>
              </a:solidFill>
            </a:endParaRPr>
          </a:p>
          <a:p>
            <a:pPr marL="285750" indent="-285750">
              <a:buFont typeface="Wingdings" panose="05000000000000000000" pitchFamily="2" charset="2"/>
              <a:buChar char="§"/>
            </a:pPr>
            <a:r>
              <a:rPr lang="en-GB" sz="1600" dirty="0">
                <a:solidFill>
                  <a:srgbClr val="6E9528"/>
                </a:solidFill>
              </a:rPr>
              <a:t>Contributing as a nominated expert to ongoing IPBES assessments – as an:</a:t>
            </a:r>
          </a:p>
          <a:p>
            <a:pPr marL="688975" lvl="1">
              <a:buFontTx/>
              <a:buChar char="-"/>
            </a:pPr>
            <a:r>
              <a:rPr lang="en-GB" sz="1400" dirty="0"/>
              <a:t>Author</a:t>
            </a:r>
          </a:p>
          <a:p>
            <a:pPr marL="688975" lvl="1">
              <a:buFontTx/>
              <a:buChar char="-"/>
            </a:pPr>
            <a:r>
              <a:rPr lang="en-GB" sz="1400" dirty="0"/>
              <a:t>Editor</a:t>
            </a:r>
          </a:p>
          <a:p>
            <a:pPr marL="688975" lvl="1">
              <a:buFontTx/>
              <a:buChar char="-"/>
            </a:pPr>
            <a:r>
              <a:rPr lang="en-GB" sz="1400" dirty="0"/>
              <a:t>Reviewer</a:t>
            </a:r>
          </a:p>
          <a:p>
            <a:pPr marL="688975" lvl="1">
              <a:buFontTx/>
              <a:buChar char="-"/>
            </a:pPr>
            <a:endParaRPr lang="en-GB" sz="800" dirty="0"/>
          </a:p>
          <a:p>
            <a:pPr marL="285750" indent="-285750">
              <a:buFont typeface="Wingdings" panose="05000000000000000000" pitchFamily="2" charset="2"/>
              <a:buChar char="§"/>
            </a:pPr>
            <a:r>
              <a:rPr lang="en-GB" sz="1600" dirty="0">
                <a:solidFill>
                  <a:srgbClr val="6E9528"/>
                </a:solidFill>
              </a:rPr>
              <a:t>Supporting capacity &amp; knowledge-building work by contributing expertise, data or other resources.</a:t>
            </a:r>
          </a:p>
          <a:p>
            <a:pPr marL="403225" lvl="1" indent="0"/>
            <a:endParaRPr lang="en-GB" sz="800" dirty="0"/>
          </a:p>
          <a:p>
            <a:pPr marL="342900">
              <a:buFont typeface="Wingdings" panose="05000000000000000000" pitchFamily="2" charset="2"/>
              <a:buChar char="§"/>
            </a:pPr>
            <a:r>
              <a:rPr lang="en-GB" sz="1600" dirty="0">
                <a:solidFill>
                  <a:srgbClr val="6E9528"/>
                </a:solidFill>
              </a:rPr>
              <a:t>Serving as a regional or subregional communication and outreach partner</a:t>
            </a:r>
          </a:p>
          <a:p>
            <a:pPr marL="342900">
              <a:buFont typeface="Wingdings" panose="05000000000000000000" pitchFamily="2" charset="2"/>
              <a:buChar char="§"/>
            </a:pPr>
            <a:endParaRPr lang="en-GB" sz="800" dirty="0">
              <a:solidFill>
                <a:srgbClr val="6E9528"/>
              </a:solidFill>
            </a:endParaRPr>
          </a:p>
          <a:p>
            <a:pPr marL="342900">
              <a:buFont typeface="Wingdings" panose="05000000000000000000" pitchFamily="2" charset="2"/>
              <a:buChar char="§"/>
            </a:pPr>
            <a:r>
              <a:rPr lang="en-GB" sz="1600" dirty="0">
                <a:solidFill>
                  <a:srgbClr val="6E9528"/>
                </a:solidFill>
              </a:rPr>
              <a:t>Coordinating a sectoral or industry-specific network of stakeholder engaging with IPBES</a:t>
            </a:r>
          </a:p>
          <a:p>
            <a:pPr marL="342900">
              <a:buFont typeface="Wingdings" panose="05000000000000000000" pitchFamily="2" charset="2"/>
              <a:buChar char="§"/>
            </a:pPr>
            <a:endParaRPr lang="en-GB" sz="900" dirty="0">
              <a:solidFill>
                <a:srgbClr val="6E9528"/>
              </a:solidFill>
            </a:endParaRPr>
          </a:p>
          <a:p>
            <a:pPr marL="342900">
              <a:buFont typeface="Wingdings" panose="05000000000000000000" pitchFamily="2" charset="2"/>
              <a:buChar char="§"/>
            </a:pPr>
            <a:r>
              <a:rPr lang="en-GB" sz="1600" dirty="0">
                <a:solidFill>
                  <a:srgbClr val="6E9528"/>
                </a:solidFill>
              </a:rPr>
              <a:t>Participating in the IPBES Fellows Programme</a:t>
            </a:r>
            <a:endParaRPr lang="en-GB" sz="1600" dirty="0"/>
          </a:p>
        </p:txBody>
      </p:sp>
    </p:spTree>
    <p:extLst>
      <p:ext uri="{BB962C8B-B14F-4D97-AF65-F5344CB8AC3E}">
        <p14:creationId xmlns:p14="http://schemas.microsoft.com/office/powerpoint/2010/main" val="33017851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xEl>
                                              <p:pRg st="11" end="11"/>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8">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8">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5292080" y="3467247"/>
            <a:ext cx="2880320" cy="2880320"/>
          </a:xfrm>
          <a:prstGeom prst="rect">
            <a:avLst/>
          </a:prstGeom>
        </p:spPr>
      </p:pic>
      <p:sp>
        <p:nvSpPr>
          <p:cNvPr id="6"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7"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11" name="Title 1"/>
          <p:cNvSpPr>
            <a:spLocks noGrp="1"/>
          </p:cNvSpPr>
          <p:nvPr>
            <p:ph type="title"/>
          </p:nvPr>
        </p:nvSpPr>
        <p:spPr>
          <a:xfrm>
            <a:off x="457200" y="846138"/>
            <a:ext cx="8229600" cy="494630"/>
          </a:xfrm>
        </p:spPr>
        <p:txBody>
          <a:bodyPr/>
          <a:lstStyle/>
          <a:p>
            <a:r>
              <a:rPr lang="en-US" dirty="0"/>
              <a:t>How Can You Get Involved?</a:t>
            </a:r>
          </a:p>
        </p:txBody>
      </p:sp>
      <p:sp>
        <p:nvSpPr>
          <p:cNvPr id="13" name="Text Placeholder 3"/>
          <p:cNvSpPr>
            <a:spLocks noGrp="1"/>
          </p:cNvSpPr>
          <p:nvPr>
            <p:ph type="body" sz="quarter" idx="12"/>
          </p:nvPr>
        </p:nvSpPr>
        <p:spPr>
          <a:xfrm>
            <a:off x="539552" y="1628800"/>
            <a:ext cx="7922840" cy="1728192"/>
          </a:xfrm>
        </p:spPr>
        <p:txBody>
          <a:bodyPr/>
          <a:lstStyle/>
          <a:p>
            <a:pPr indent="0" algn="just"/>
            <a:r>
              <a:rPr lang="en-GB" dirty="0">
                <a:solidFill>
                  <a:srgbClr val="6E9528"/>
                </a:solidFill>
              </a:rPr>
              <a:t>The first step is to register as an IPBES Stakeholder. It’s free and will ensure you receive regular information about the work of IPBES as well as opportunities to get involved.</a:t>
            </a:r>
          </a:p>
          <a:p>
            <a:pPr indent="0" algn="just"/>
            <a:endParaRPr lang="en-GB" sz="1600" dirty="0">
              <a:solidFill>
                <a:srgbClr val="6E9528"/>
              </a:solidFill>
            </a:endParaRPr>
          </a:p>
          <a:p>
            <a:pPr indent="0" algn="just"/>
            <a:r>
              <a:rPr lang="en-GB" sz="1600" dirty="0">
                <a:solidFill>
                  <a:srgbClr val="6E9528"/>
                </a:solidFill>
              </a:rPr>
              <a:t>To register go to: </a:t>
            </a:r>
            <a:r>
              <a:rPr lang="en-GB" sz="1600" dirty="0">
                <a:solidFill>
                  <a:srgbClr val="6E9528"/>
                </a:solidFill>
                <a:hlinkClick r:id="rId3"/>
              </a:rPr>
              <a:t>www.ipbes.net/stakeholders</a:t>
            </a:r>
            <a:endParaRPr lang="en-GB" sz="1600" dirty="0">
              <a:solidFill>
                <a:srgbClr val="6E9528"/>
              </a:solidFill>
            </a:endParaRPr>
          </a:p>
          <a:p>
            <a:pPr indent="0" algn="just"/>
            <a:endParaRPr lang="en-GB" sz="1600" dirty="0">
              <a:solidFill>
                <a:srgbClr val="6E9528"/>
              </a:solidFill>
            </a:endParaRPr>
          </a:p>
          <a:p>
            <a:pPr indent="0" algn="just"/>
            <a:r>
              <a:rPr lang="en-GB" sz="1600" dirty="0">
                <a:solidFill>
                  <a:srgbClr val="6E9528"/>
                </a:solidFill>
              </a:rPr>
              <a:t>Or use any smartphone or mobile device to scan this QR Code:</a:t>
            </a:r>
            <a:endParaRPr lang="en-GB" sz="1600" dirty="0"/>
          </a:p>
          <a:p>
            <a:pPr marL="285750" indent="-285750">
              <a:buFontTx/>
              <a:buChar char="-"/>
            </a:pPr>
            <a:endParaRPr lang="en-GB" dirty="0"/>
          </a:p>
          <a:p>
            <a:pPr lvl="2" indent="0"/>
            <a:endParaRPr lang="en-GB" dirty="0"/>
          </a:p>
        </p:txBody>
      </p:sp>
      <p:sp>
        <p:nvSpPr>
          <p:cNvPr id="12" name="TextBox 11"/>
          <p:cNvSpPr txBox="1"/>
          <p:nvPr/>
        </p:nvSpPr>
        <p:spPr>
          <a:xfrm>
            <a:off x="1403648" y="4256944"/>
            <a:ext cx="2890014" cy="1200329"/>
          </a:xfrm>
          <a:prstGeom prst="rect">
            <a:avLst/>
          </a:prstGeom>
          <a:noFill/>
        </p:spPr>
        <p:txBody>
          <a:bodyPr wrap="square" rtlCol="0">
            <a:spAutoFit/>
          </a:bodyPr>
          <a:lstStyle/>
          <a:p>
            <a:pPr algn="ctr"/>
            <a:r>
              <a:rPr lang="en-GB" dirty="0"/>
              <a:t>Follow us on</a:t>
            </a:r>
          </a:p>
          <a:p>
            <a:pPr algn="ctr"/>
            <a:r>
              <a:rPr lang="en-GB" dirty="0"/>
              <a:t> Twitter: @IPBES</a:t>
            </a:r>
          </a:p>
          <a:p>
            <a:pPr algn="ctr"/>
            <a:r>
              <a:rPr lang="en-GB" dirty="0"/>
              <a:t>Youtube.com/ipbeschannel</a:t>
            </a:r>
          </a:p>
          <a:p>
            <a:pPr algn="ctr"/>
            <a:r>
              <a:rPr lang="en-GB" dirty="0"/>
              <a:t>www.facebook.com/ipbes</a:t>
            </a:r>
          </a:p>
        </p:txBody>
      </p:sp>
    </p:spTree>
    <p:extLst>
      <p:ext uri="{BB962C8B-B14F-4D97-AF65-F5344CB8AC3E}">
        <p14:creationId xmlns:p14="http://schemas.microsoft.com/office/powerpoint/2010/main" val="98612673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9" name="Text Placeholder 3"/>
          <p:cNvSpPr>
            <a:spLocks noGrp="1"/>
          </p:cNvSpPr>
          <p:nvPr>
            <p:ph type="body" sz="quarter" idx="12"/>
          </p:nvPr>
        </p:nvSpPr>
        <p:spPr>
          <a:xfrm>
            <a:off x="457200" y="1628800"/>
            <a:ext cx="7162800" cy="4727550"/>
          </a:xfrm>
        </p:spPr>
        <p:txBody>
          <a:bodyPr/>
          <a:lstStyle/>
          <a:p>
            <a:pPr lvl="0">
              <a:buFont typeface="+mj-lt"/>
              <a:buAutoNum type="arabicPeriod"/>
            </a:pPr>
            <a:r>
              <a:rPr lang="en-GB" dirty="0">
                <a:solidFill>
                  <a:srgbClr val="6E9528"/>
                </a:solidFill>
                <a:hlinkClick r:id="rId2" action="ppaction://hlinksldjump"/>
              </a:rPr>
              <a:t>What is IPBES?</a:t>
            </a:r>
            <a:endParaRPr lang="en-GB" dirty="0">
              <a:solidFill>
                <a:srgbClr val="6E9528"/>
              </a:solidFill>
            </a:endParaRPr>
          </a:p>
          <a:p>
            <a:pPr marL="688975" lvl="1">
              <a:buFont typeface="+mj-lt"/>
              <a:buAutoNum type="arabicPeriod"/>
            </a:pPr>
            <a:endParaRPr lang="en-GB" sz="900" dirty="0">
              <a:solidFill>
                <a:srgbClr val="6E9528"/>
              </a:solidFill>
            </a:endParaRPr>
          </a:p>
          <a:p>
            <a:pPr lvl="0">
              <a:buFont typeface="+mj-lt"/>
              <a:buAutoNum type="arabicPeriod"/>
            </a:pPr>
            <a:r>
              <a:rPr lang="en-GB" dirty="0">
                <a:solidFill>
                  <a:srgbClr val="6E9528"/>
                </a:solidFill>
                <a:hlinkClick r:id="rId3" action="ppaction://hlinksldjump"/>
              </a:rPr>
              <a:t>Why does IPBES matter?</a:t>
            </a:r>
            <a:endParaRPr lang="en-GB" dirty="0">
              <a:solidFill>
                <a:srgbClr val="6E9528"/>
              </a:solidFill>
            </a:endParaRPr>
          </a:p>
          <a:p>
            <a:pPr marL="688975" lvl="1">
              <a:buFontTx/>
              <a:buChar char="-"/>
            </a:pPr>
            <a:endParaRPr lang="en-GB" sz="900" dirty="0"/>
          </a:p>
          <a:p>
            <a:pPr lvl="0">
              <a:buFont typeface="+mj-lt"/>
              <a:buAutoNum type="arabicPeriod"/>
            </a:pPr>
            <a:r>
              <a:rPr lang="en-GB" dirty="0">
                <a:solidFill>
                  <a:srgbClr val="6E9528"/>
                </a:solidFill>
                <a:hlinkClick r:id="rId4" action="ppaction://hlinksldjump"/>
              </a:rPr>
              <a:t>What does IPBES do?</a:t>
            </a:r>
            <a:endParaRPr lang="en-GB" dirty="0">
              <a:solidFill>
                <a:srgbClr val="6E9528"/>
              </a:solidFill>
            </a:endParaRPr>
          </a:p>
          <a:p>
            <a:pPr marL="688975" lvl="1">
              <a:buFontTx/>
              <a:buChar char="-"/>
            </a:pPr>
            <a:endParaRPr lang="en-GB" sz="900" dirty="0"/>
          </a:p>
          <a:p>
            <a:pPr lvl="0">
              <a:buFont typeface="+mj-lt"/>
              <a:buAutoNum type="arabicPeriod"/>
            </a:pPr>
            <a:r>
              <a:rPr lang="en-GB" dirty="0">
                <a:solidFill>
                  <a:srgbClr val="6E9528"/>
                </a:solidFill>
                <a:hlinkClick r:id="rId5" action="ppaction://hlinksldjump"/>
              </a:rPr>
              <a:t>How is IPBES structured?</a:t>
            </a:r>
            <a:endParaRPr lang="en-GB" dirty="0">
              <a:solidFill>
                <a:srgbClr val="6E9528"/>
              </a:solidFill>
            </a:endParaRPr>
          </a:p>
          <a:p>
            <a:pPr marL="688975" lvl="1">
              <a:buFontTx/>
              <a:buChar char="-"/>
            </a:pPr>
            <a:endParaRPr lang="en-GB" sz="900" dirty="0"/>
          </a:p>
          <a:p>
            <a:pPr lvl="0">
              <a:buFont typeface="+mj-lt"/>
              <a:buAutoNum type="arabicPeriod"/>
            </a:pPr>
            <a:r>
              <a:rPr lang="en-GB" dirty="0">
                <a:solidFill>
                  <a:srgbClr val="6E9528"/>
                </a:solidFill>
                <a:hlinkClick r:id="rId6" action="ppaction://hlinksldjump"/>
              </a:rPr>
              <a:t>What does an IPBES output look like?</a:t>
            </a:r>
            <a:endParaRPr lang="en-GB" dirty="0">
              <a:solidFill>
                <a:srgbClr val="6E9528"/>
              </a:solidFill>
            </a:endParaRPr>
          </a:p>
          <a:p>
            <a:pPr marL="688975" lvl="1">
              <a:buFontTx/>
              <a:buChar char="-"/>
            </a:pPr>
            <a:endParaRPr lang="en-GB" sz="900" dirty="0"/>
          </a:p>
          <a:p>
            <a:pPr lvl="0">
              <a:buFont typeface="+mj-lt"/>
              <a:buAutoNum type="arabicPeriod"/>
            </a:pPr>
            <a:r>
              <a:rPr lang="en-GB" dirty="0">
                <a:solidFill>
                  <a:srgbClr val="6E9528"/>
                </a:solidFill>
                <a:hlinkClick r:id="rId7" action="ppaction://hlinksldjump"/>
              </a:rPr>
              <a:t>How can you get involved?</a:t>
            </a:r>
            <a:endParaRPr lang="en-GB" dirty="0">
              <a:solidFill>
                <a:srgbClr val="6E9528"/>
              </a:solidFill>
            </a:endParaRPr>
          </a:p>
          <a:p>
            <a:pPr lvl="0">
              <a:buFont typeface="+mj-lt"/>
              <a:buAutoNum type="arabicPeriod"/>
            </a:pPr>
            <a:endParaRPr lang="en-GB" dirty="0">
              <a:solidFill>
                <a:srgbClr val="6E9528"/>
              </a:solidFill>
            </a:endParaRPr>
          </a:p>
          <a:p>
            <a:pPr lvl="0">
              <a:buFont typeface="+mj-lt"/>
              <a:buAutoNum type="arabicPeriod"/>
            </a:pPr>
            <a:endParaRPr lang="en-GB" dirty="0">
              <a:solidFill>
                <a:srgbClr val="6E9528"/>
              </a:solidFill>
            </a:endParaRPr>
          </a:p>
          <a:p>
            <a:pPr lvl="0">
              <a:buFont typeface="Wingdings" panose="05000000000000000000" pitchFamily="2" charset="2"/>
              <a:buChar char="§"/>
            </a:pPr>
            <a:endParaRPr lang="en-GB" dirty="0">
              <a:solidFill>
                <a:srgbClr val="6E9528"/>
              </a:solidFill>
            </a:endParaRPr>
          </a:p>
          <a:p>
            <a:pPr marL="688975" lvl="1">
              <a:buFontTx/>
              <a:buChar char="-"/>
            </a:pPr>
            <a:endParaRPr lang="en-GB" sz="1600" dirty="0"/>
          </a:p>
          <a:p>
            <a:pPr marL="688975" lvl="1">
              <a:buFontTx/>
              <a:buChar char="-"/>
            </a:pPr>
            <a:endParaRPr lang="en-GB" sz="1600" dirty="0"/>
          </a:p>
          <a:p>
            <a:pPr lvl="0">
              <a:buFont typeface="Wingdings" panose="05000000000000000000" pitchFamily="2" charset="2"/>
              <a:buChar char="§"/>
            </a:pPr>
            <a:endParaRPr lang="en-GB" dirty="0"/>
          </a:p>
          <a:p>
            <a:pPr lvl="0">
              <a:buFont typeface="Wingdings" panose="05000000000000000000" pitchFamily="2" charset="2"/>
              <a:buChar char="§"/>
            </a:pPr>
            <a:endParaRPr lang="en-GB" sz="1600" dirty="0"/>
          </a:p>
          <a:p>
            <a:pPr marL="688975" lvl="1">
              <a:buFontTx/>
              <a:buChar char="-"/>
            </a:pPr>
            <a:endParaRPr lang="en-GB" sz="1600" dirty="0"/>
          </a:p>
          <a:p>
            <a:pPr marL="285750" indent="-285750">
              <a:buFontTx/>
              <a:buChar char="-"/>
            </a:pPr>
            <a:endParaRPr lang="en-GB" dirty="0"/>
          </a:p>
          <a:p>
            <a:pPr lvl="2">
              <a:buFont typeface="Wingdings" panose="05000000000000000000" pitchFamily="2" charset="2"/>
              <a:buChar char="§"/>
            </a:pPr>
            <a:endParaRPr lang="en-GB" dirty="0"/>
          </a:p>
        </p:txBody>
      </p:sp>
      <p:sp>
        <p:nvSpPr>
          <p:cNvPr id="11" name="Title 1"/>
          <p:cNvSpPr txBox="1">
            <a:spLocks/>
          </p:cNvSpPr>
          <p:nvPr/>
        </p:nvSpPr>
        <p:spPr>
          <a:xfrm>
            <a:off x="457200" y="846138"/>
            <a:ext cx="8229600" cy="494630"/>
          </a:xfrm>
          <a:prstGeom prst="rect">
            <a:avLst/>
          </a:prstGeom>
        </p:spPr>
        <p:txBody>
          <a:bodyPr vert="horz" lIns="91440" tIns="45720" rIns="91440" bIns="45720" rtlCol="0" anchor="ctr">
            <a:normAutofit lnSpcReduction="10000"/>
          </a:bodyPr>
          <a:lstStyle>
            <a:lvl1pPr algn="l" defTabSz="457200" rtl="0" eaLnBrk="1" latinLnBrk="0" hangingPunct="1">
              <a:spcBef>
                <a:spcPct val="0"/>
              </a:spcBef>
              <a:buNone/>
              <a:defRPr sz="2800" b="1" i="0" kern="1200" baseline="0">
                <a:solidFill>
                  <a:srgbClr val="41510D"/>
                </a:solidFill>
                <a:latin typeface="Arial"/>
                <a:ea typeface="+mj-ea"/>
                <a:cs typeface="Calibri (Headings)"/>
              </a:defRPr>
            </a:lvl1pPr>
          </a:lstStyle>
          <a:p>
            <a:r>
              <a:rPr lang="en-US" dirty="0"/>
              <a:t>Outline</a:t>
            </a:r>
          </a:p>
        </p:txBody>
      </p:sp>
    </p:spTree>
    <p:extLst>
      <p:ext uri="{BB962C8B-B14F-4D97-AF65-F5344CB8AC3E}">
        <p14:creationId xmlns:p14="http://schemas.microsoft.com/office/powerpoint/2010/main" val="34467971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7"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11" name="Title 1"/>
          <p:cNvSpPr>
            <a:spLocks noGrp="1"/>
          </p:cNvSpPr>
          <p:nvPr>
            <p:ph type="title"/>
          </p:nvPr>
        </p:nvSpPr>
        <p:spPr>
          <a:xfrm>
            <a:off x="457200" y="846138"/>
            <a:ext cx="8229600" cy="494630"/>
          </a:xfrm>
        </p:spPr>
        <p:txBody>
          <a:bodyPr/>
          <a:lstStyle/>
          <a:p>
            <a:r>
              <a:rPr lang="en-US" sz="2400" dirty="0"/>
              <a:t>Want to Know More? Watch the 5 Minute Video Below</a:t>
            </a:r>
          </a:p>
        </p:txBody>
      </p:sp>
      <p:pic>
        <p:nvPicPr>
          <p:cNvPr id="9" name="zeZScdbBz-M"/>
          <p:cNvPicPr>
            <a:picLocks noRot="1" noChangeAspect="1"/>
          </p:cNvPicPr>
          <p:nvPr>
            <a:videoFile r:link="rId1"/>
          </p:nvPr>
        </p:nvPicPr>
        <p:blipFill>
          <a:blip r:embed="rId3"/>
          <a:stretch>
            <a:fillRect/>
          </a:stretch>
        </p:blipFill>
        <p:spPr>
          <a:xfrm>
            <a:off x="1103311" y="1902125"/>
            <a:ext cx="6920650" cy="3892868"/>
          </a:xfrm>
          <a:prstGeom prst="rect">
            <a:avLst/>
          </a:prstGeom>
        </p:spPr>
      </p:pic>
    </p:spTree>
    <p:extLst>
      <p:ext uri="{BB962C8B-B14F-4D97-AF65-F5344CB8AC3E}">
        <p14:creationId xmlns:p14="http://schemas.microsoft.com/office/powerpoint/2010/main" val="5157443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itre 1"/>
          <p:cNvSpPr txBox="1">
            <a:spLocks/>
          </p:cNvSpPr>
          <p:nvPr/>
        </p:nvSpPr>
        <p:spPr>
          <a:xfrm>
            <a:off x="1563765" y="4244336"/>
            <a:ext cx="6513536" cy="1603330"/>
          </a:xfrm>
          <a:prstGeom prst="rect">
            <a:avLst/>
          </a:prstGeom>
        </p:spPr>
        <p:txBody>
          <a:bodyPr vert="horz" lIns="91440" tIns="45720" rIns="91440" bIns="45720" rtlCol="0" anchor="ctr">
            <a:no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pPr marL="0" marR="0" lvl="0" indent="0" algn="l" defTabSz="457200" rtl="0" eaLnBrk="1" fontAlgn="auto" latinLnBrk="0" hangingPunct="1">
              <a:lnSpc>
                <a:spcPct val="100000"/>
              </a:lnSpc>
              <a:spcBef>
                <a:spcPct val="0"/>
              </a:spcBef>
              <a:spcAft>
                <a:spcPts val="600"/>
              </a:spcAft>
              <a:buClrTx/>
              <a:buSzTx/>
              <a:buFontTx/>
              <a:buNone/>
              <a:tabLst/>
              <a:defRPr/>
            </a:pPr>
            <a:r>
              <a:rPr kumimoji="0" lang="fr-FR" sz="8000" b="1" i="0" u="none" strike="noStrike" kern="1200" cap="none" spc="0" normalizeH="0" baseline="0" noProof="0" dirty="0">
                <a:ln>
                  <a:noFill/>
                </a:ln>
                <a:solidFill>
                  <a:schemeClr val="bg1"/>
                </a:solidFill>
                <a:effectLst/>
                <a:uLnTx/>
                <a:uFillTx/>
                <a:latin typeface="Arial Black" charset="0"/>
                <a:ea typeface="Arial Black" charset="0"/>
                <a:cs typeface="Arial Black" charset="0"/>
              </a:rPr>
              <a:t>Thank you!</a:t>
            </a:r>
          </a:p>
        </p:txBody>
      </p:sp>
      <p:sp>
        <p:nvSpPr>
          <p:cNvPr id="5" name="Sous-titre 2"/>
          <p:cNvSpPr txBox="1">
            <a:spLocks/>
          </p:cNvSpPr>
          <p:nvPr/>
        </p:nvSpPr>
        <p:spPr>
          <a:xfrm>
            <a:off x="1778694" y="5749446"/>
            <a:ext cx="5098095" cy="776615"/>
          </a:xfrm>
          <a:prstGeom prst="rect">
            <a:avLst/>
          </a:prstGeom>
        </p:spPr>
        <p:txBody>
          <a:bodyPr vert="horz" lIns="91440" tIns="45720" rIns="91440" bIns="45720"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GB" sz="1500" b="0" i="0" u="none" strike="noStrike" kern="1200" cap="none" spc="0" normalizeH="0" baseline="0" dirty="0">
                <a:ln>
                  <a:noFill/>
                </a:ln>
                <a:solidFill>
                  <a:schemeClr val="bg1"/>
                </a:solidFill>
                <a:effectLst/>
                <a:uLnTx/>
                <a:uFillTx/>
                <a:latin typeface="Arial" charset="0"/>
                <a:ea typeface="Arial" charset="0"/>
                <a:cs typeface="Arial" charset="0"/>
              </a:rPr>
              <a:t>IPBES Secretariat, UN Campus</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GB" sz="1500" b="0" i="0" u="none" strike="noStrike" kern="1200" cap="none" spc="0" normalizeH="0" baseline="0" dirty="0">
                <a:ln>
                  <a:noFill/>
                </a:ln>
                <a:solidFill>
                  <a:schemeClr val="bg1"/>
                </a:solidFill>
                <a:effectLst/>
                <a:uLnTx/>
                <a:uFillTx/>
                <a:latin typeface="Arial" charset="0"/>
                <a:ea typeface="Arial" charset="0"/>
                <a:cs typeface="Arial" charset="0"/>
              </a:rPr>
              <a:t>Platz der Vereinten Nationen 1, D-­53113 Bonn, Germany</a:t>
            </a:r>
          </a:p>
          <a:p>
            <a:pPr marL="0" marR="0" lvl="0" indent="0" algn="l" defTabSz="457200" rtl="0" eaLnBrk="1" fontAlgn="auto" latinLnBrk="0" hangingPunct="1">
              <a:lnSpc>
                <a:spcPct val="100000"/>
              </a:lnSpc>
              <a:spcBef>
                <a:spcPct val="20000"/>
              </a:spcBef>
              <a:spcAft>
                <a:spcPts val="0"/>
              </a:spcAft>
              <a:buClrTx/>
              <a:buSzTx/>
              <a:buFont typeface="Arial"/>
              <a:buNone/>
              <a:tabLst/>
              <a:defRPr/>
            </a:pPr>
            <a:r>
              <a:rPr kumimoji="0" lang="en-GB" sz="1500" b="0" i="0" u="none" strike="noStrike" kern="1200" cap="none" spc="0" normalizeH="0" baseline="0" dirty="0">
                <a:ln>
                  <a:noFill/>
                </a:ln>
                <a:solidFill>
                  <a:schemeClr val="bg1"/>
                </a:solidFill>
                <a:effectLst/>
                <a:uLnTx/>
                <a:uFillTx/>
                <a:latin typeface="Arial" charset="0"/>
                <a:ea typeface="Arial" charset="0"/>
                <a:cs typeface="Arial" charset="0"/>
              </a:rPr>
              <a:t>secretariat@ipbes.net</a:t>
            </a:r>
          </a:p>
        </p:txBody>
      </p:sp>
      <p:sp>
        <p:nvSpPr>
          <p:cNvPr id="6" name="Sous-titre 2"/>
          <p:cNvSpPr txBox="1">
            <a:spLocks/>
          </p:cNvSpPr>
          <p:nvPr/>
        </p:nvSpPr>
        <p:spPr>
          <a:xfrm>
            <a:off x="7164890" y="6313118"/>
            <a:ext cx="1553225" cy="425886"/>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marL="0" marR="0" lvl="0" indent="0" algn="r" defTabSz="457200" rtl="0" eaLnBrk="1" fontAlgn="auto" latinLnBrk="0" hangingPunct="1">
              <a:lnSpc>
                <a:spcPct val="100000"/>
              </a:lnSpc>
              <a:spcBef>
                <a:spcPct val="20000"/>
              </a:spcBef>
              <a:spcAft>
                <a:spcPts val="0"/>
              </a:spcAft>
              <a:buClrTx/>
              <a:buSzTx/>
              <a:buFont typeface="Arial"/>
              <a:buNone/>
              <a:tabLst/>
              <a:defRPr/>
            </a:pPr>
            <a:r>
              <a:rPr kumimoji="0" lang="fr-FR" sz="1500" b="0" i="0" u="none" strike="noStrike" kern="1200" cap="none" spc="0" normalizeH="0" baseline="0" noProof="0" dirty="0">
                <a:ln>
                  <a:noFill/>
                </a:ln>
                <a:solidFill>
                  <a:schemeClr val="bg1"/>
                </a:solidFill>
                <a:effectLst/>
                <a:uLnTx/>
                <a:uFillTx/>
                <a:latin typeface="Arial" charset="0"/>
                <a:ea typeface="Arial" charset="0"/>
                <a:cs typeface="Arial" charset="0"/>
              </a:rPr>
              <a:t>www.ipbes.net</a:t>
            </a:r>
          </a:p>
        </p:txBody>
      </p:sp>
      <p:grpSp>
        <p:nvGrpSpPr>
          <p:cNvPr id="9" name="Grouper 8"/>
          <p:cNvGrpSpPr/>
          <p:nvPr/>
        </p:nvGrpSpPr>
        <p:grpSpPr>
          <a:xfrm>
            <a:off x="7398252" y="6037709"/>
            <a:ext cx="1160209" cy="323165"/>
            <a:chOff x="7456308" y="6008681"/>
            <a:chExt cx="1160209" cy="323165"/>
          </a:xfrm>
        </p:grpSpPr>
        <p:pic>
          <p:nvPicPr>
            <p:cNvPr id="7" name="Image 6"/>
            <p:cNvPicPr>
              <a:picLocks noChangeAspect="1"/>
            </p:cNvPicPr>
            <p:nvPr/>
          </p:nvPicPr>
          <p:blipFill>
            <a:blip r:embed="rId3"/>
            <a:stretch>
              <a:fillRect/>
            </a:stretch>
          </p:blipFill>
          <p:spPr>
            <a:xfrm>
              <a:off x="7456308" y="6116692"/>
              <a:ext cx="190246" cy="154575"/>
            </a:xfrm>
            <a:prstGeom prst="rect">
              <a:avLst/>
            </a:prstGeom>
          </p:spPr>
        </p:pic>
        <p:sp>
          <p:nvSpPr>
            <p:cNvPr id="8" name="Rectangle 7"/>
            <p:cNvSpPr/>
            <p:nvPr/>
          </p:nvSpPr>
          <p:spPr>
            <a:xfrm>
              <a:off x="7617526" y="6008681"/>
              <a:ext cx="998991" cy="323165"/>
            </a:xfrm>
            <a:prstGeom prst="rect">
              <a:avLst/>
            </a:prstGeom>
          </p:spPr>
          <p:txBody>
            <a:bodyPr wrap="none">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fr-FR" sz="1500" b="0" i="0" u="none" strike="noStrike" kern="0" cap="none" spc="0" normalizeH="0" baseline="0" noProof="0" dirty="0">
                  <a:ln>
                    <a:noFill/>
                  </a:ln>
                  <a:solidFill>
                    <a:schemeClr val="bg1"/>
                  </a:solidFill>
                  <a:effectLst/>
                  <a:uLnTx/>
                  <a:uFillTx/>
                  <a:latin typeface="Arial" charset="0"/>
                  <a:ea typeface="Arial" charset="0"/>
                  <a:cs typeface="Arial" charset="0"/>
                </a:rPr>
                <a:t>@IPBES </a:t>
              </a:r>
            </a:p>
          </p:txBody>
        </p:sp>
      </p:grpSp>
    </p:spTree>
    <p:extLst>
      <p:ext uri="{BB962C8B-B14F-4D97-AF65-F5344CB8AC3E}">
        <p14:creationId xmlns:p14="http://schemas.microsoft.com/office/powerpoint/2010/main" val="2287930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2288" y="5760307"/>
            <a:ext cx="5218112" cy="638047"/>
          </a:xfrm>
        </p:spPr>
        <p:txBody>
          <a:bodyPr>
            <a:noAutofit/>
          </a:bodyPr>
          <a:lstStyle/>
          <a:p>
            <a:pPr algn="ctr"/>
            <a:r>
              <a:rPr lang="en-US" sz="3600" dirty="0"/>
              <a:t>What is IPBES?</a:t>
            </a:r>
          </a:p>
        </p:txBody>
      </p:sp>
      <p:sp>
        <p:nvSpPr>
          <p:cNvPr id="5" name="Title 1"/>
          <p:cNvSpPr txBox="1">
            <a:spLocks/>
          </p:cNvSpPr>
          <p:nvPr/>
        </p:nvSpPr>
        <p:spPr>
          <a:xfrm>
            <a:off x="228600"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9600" b="1" i="0" u="none" strike="noStrike" kern="1200" cap="none" spc="0" normalizeH="0" baseline="0" noProof="0" dirty="0">
                <a:ln>
                  <a:noFill/>
                </a:ln>
                <a:solidFill>
                  <a:srgbClr val="C0D886"/>
                </a:solidFill>
                <a:effectLst/>
                <a:uLnTx/>
                <a:uFillTx/>
                <a:latin typeface="Arial"/>
                <a:ea typeface="+mj-ea"/>
                <a:cs typeface="+mj-cs"/>
              </a:rPr>
              <a:t>1.</a:t>
            </a:r>
          </a:p>
        </p:txBody>
      </p:sp>
      <p:pic>
        <p:nvPicPr>
          <p:cNvPr id="4" name="Picture Placeholder 3"/>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8104500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2"/>
          </p:nvPr>
        </p:nvSpPr>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p:txBody>
          <a:bodyPr/>
          <a:lstStyle/>
          <a:p>
            <a:r>
              <a:rPr lang="en-US" dirty="0"/>
              <a:t>www.ipbes.net</a:t>
            </a:r>
          </a:p>
        </p:txBody>
      </p:sp>
      <p:sp>
        <p:nvSpPr>
          <p:cNvPr id="9" name="Text Placeholder 3"/>
          <p:cNvSpPr>
            <a:spLocks noGrp="1"/>
          </p:cNvSpPr>
          <p:nvPr>
            <p:ph type="body" sz="quarter" idx="12"/>
          </p:nvPr>
        </p:nvSpPr>
        <p:spPr>
          <a:xfrm>
            <a:off x="457200" y="1700808"/>
            <a:ext cx="8229600" cy="4032448"/>
          </a:xfrm>
        </p:spPr>
        <p:txBody>
          <a:bodyPr>
            <a:normAutofit fontScale="92500" lnSpcReduction="10000"/>
          </a:bodyPr>
          <a:lstStyle/>
          <a:p>
            <a:pPr marL="285750" indent="-285750">
              <a:buFont typeface="Wingdings" panose="05000000000000000000" pitchFamily="2" charset="2"/>
              <a:buChar char="§"/>
              <a:tabLst>
                <a:tab pos="344488" algn="l"/>
              </a:tabLst>
            </a:pPr>
            <a:r>
              <a:rPr lang="en-GB" dirty="0">
                <a:solidFill>
                  <a:srgbClr val="6E9528"/>
                </a:solidFill>
              </a:rPr>
              <a:t>An </a:t>
            </a:r>
            <a:r>
              <a:rPr lang="en-GB" u="sng" dirty="0">
                <a:solidFill>
                  <a:srgbClr val="6E9528"/>
                </a:solidFill>
              </a:rPr>
              <a:t>independent</a:t>
            </a:r>
            <a:r>
              <a:rPr lang="en-GB" dirty="0">
                <a:solidFill>
                  <a:srgbClr val="6E9528"/>
                </a:solidFill>
              </a:rPr>
              <a:t> intergovernmental body, established by Governments in 2012 – currently 126 Members.</a:t>
            </a:r>
          </a:p>
          <a:p>
            <a:pPr indent="0">
              <a:tabLst>
                <a:tab pos="344488" algn="l"/>
              </a:tabLst>
            </a:pPr>
            <a:endParaRPr lang="en-GB" sz="1000" dirty="0">
              <a:solidFill>
                <a:srgbClr val="6E9528"/>
              </a:solidFill>
            </a:endParaRPr>
          </a:p>
          <a:p>
            <a:pPr marL="285750" lvl="0" indent="-285750">
              <a:buFont typeface="Wingdings" panose="05000000000000000000" pitchFamily="2" charset="2"/>
              <a:buChar char="§"/>
            </a:pPr>
            <a:r>
              <a:rPr lang="en-GB" dirty="0">
                <a:solidFill>
                  <a:srgbClr val="6E9528"/>
                </a:solidFill>
              </a:rPr>
              <a:t>In response to requests from Governments, IPBES provides policymakers with </a:t>
            </a:r>
            <a:r>
              <a:rPr lang="en-GB" u="sng" dirty="0">
                <a:solidFill>
                  <a:srgbClr val="6E9528"/>
                </a:solidFill>
              </a:rPr>
              <a:t>objective scientific assessments </a:t>
            </a:r>
            <a:r>
              <a:rPr lang="en-GB" dirty="0">
                <a:solidFill>
                  <a:srgbClr val="6E9528"/>
                </a:solidFill>
              </a:rPr>
              <a:t>about the state of knowledge regarding:</a:t>
            </a:r>
          </a:p>
          <a:p>
            <a:pPr marL="688975" lvl="1">
              <a:buFontTx/>
              <a:buChar char="-"/>
            </a:pPr>
            <a:r>
              <a:rPr lang="en-GB" sz="1600" dirty="0"/>
              <a:t>The planet’s biodiversity, ecosystems and their contributions to people</a:t>
            </a:r>
          </a:p>
          <a:p>
            <a:pPr marL="688975" lvl="1">
              <a:buFontTx/>
              <a:buChar char="-"/>
            </a:pPr>
            <a:r>
              <a:rPr lang="en-GB" sz="1600" dirty="0"/>
              <a:t>Tools &amp; methods to protect and sustainably use these vital natural assets</a:t>
            </a:r>
          </a:p>
          <a:p>
            <a:pPr marL="688975" lvl="1">
              <a:buFontTx/>
              <a:buChar char="-"/>
            </a:pPr>
            <a:endParaRPr lang="en-GB" sz="1000" dirty="0"/>
          </a:p>
          <a:p>
            <a:pPr marL="285750" lvl="0" indent="-285750">
              <a:buFont typeface="Wingdings" panose="05000000000000000000" pitchFamily="2" charset="2"/>
              <a:buChar char="§"/>
            </a:pPr>
            <a:r>
              <a:rPr lang="en-GB" dirty="0">
                <a:solidFill>
                  <a:srgbClr val="6E9528"/>
                </a:solidFill>
              </a:rPr>
              <a:t>Provides </a:t>
            </a:r>
            <a:r>
              <a:rPr lang="en-GB" u="sng" dirty="0">
                <a:solidFill>
                  <a:srgbClr val="6E9528"/>
                </a:solidFill>
              </a:rPr>
              <a:t>options for responses</a:t>
            </a:r>
            <a:r>
              <a:rPr lang="en-GB" dirty="0">
                <a:solidFill>
                  <a:srgbClr val="6E9528"/>
                </a:solidFill>
              </a:rPr>
              <a:t> based on the best-available science.</a:t>
            </a:r>
          </a:p>
          <a:p>
            <a:pPr lvl="0">
              <a:buFont typeface="Wingdings" panose="05000000000000000000" pitchFamily="2" charset="2"/>
              <a:buChar char="§"/>
            </a:pPr>
            <a:endParaRPr lang="en-GB" sz="1000" dirty="0">
              <a:solidFill>
                <a:srgbClr val="6E9528"/>
              </a:solidFill>
            </a:endParaRPr>
          </a:p>
          <a:p>
            <a:pPr lvl="0">
              <a:buFont typeface="Wingdings" panose="05000000000000000000" pitchFamily="2" charset="2"/>
              <a:buChar char="§"/>
            </a:pPr>
            <a:r>
              <a:rPr lang="en-GB" dirty="0">
                <a:solidFill>
                  <a:srgbClr val="6E9528"/>
                </a:solidFill>
              </a:rPr>
              <a:t>IPBES’s Mission:</a:t>
            </a:r>
          </a:p>
          <a:p>
            <a:pPr marL="688975" lvl="1">
              <a:buFontTx/>
              <a:buChar char="-"/>
            </a:pPr>
            <a:r>
              <a:rPr lang="en-GB" sz="1600" dirty="0"/>
              <a:t>To </a:t>
            </a:r>
            <a:r>
              <a:rPr lang="en-GB" sz="1600" u="sng" dirty="0"/>
              <a:t>strengthen knowledge foundations for better policy through science</a:t>
            </a:r>
            <a:r>
              <a:rPr lang="en-GB" sz="1600" dirty="0"/>
              <a:t>, for the conservation and sustainable use of biodiversity, long-term human well-being and sustainable development.</a:t>
            </a:r>
          </a:p>
          <a:p>
            <a:pPr marL="688975" lvl="1">
              <a:buFontTx/>
              <a:buChar char="-"/>
            </a:pPr>
            <a:endParaRPr lang="en-GB" sz="1000" dirty="0"/>
          </a:p>
          <a:p>
            <a:pPr lvl="0">
              <a:buFont typeface="Wingdings" panose="05000000000000000000" pitchFamily="2" charset="2"/>
              <a:buChar char="§"/>
            </a:pPr>
            <a:r>
              <a:rPr lang="en-GB" dirty="0">
                <a:solidFill>
                  <a:srgbClr val="6E9528"/>
                </a:solidFill>
              </a:rPr>
              <a:t>IPBES does for biodiversity what the IPCC does for climate change</a:t>
            </a:r>
            <a:endParaRPr lang="en-GB" dirty="0"/>
          </a:p>
        </p:txBody>
      </p:sp>
      <p:sp>
        <p:nvSpPr>
          <p:cNvPr id="11" name="Title 1"/>
          <p:cNvSpPr txBox="1">
            <a:spLocks/>
          </p:cNvSpPr>
          <p:nvPr/>
        </p:nvSpPr>
        <p:spPr>
          <a:xfrm>
            <a:off x="457200" y="846138"/>
            <a:ext cx="8229600" cy="49463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800" b="1" i="0" kern="1200" baseline="0">
                <a:solidFill>
                  <a:srgbClr val="41510D"/>
                </a:solidFill>
                <a:latin typeface="Arial"/>
                <a:ea typeface="+mj-ea"/>
                <a:cs typeface="Calibri (Headings)"/>
              </a:defRPr>
            </a:lvl1pPr>
          </a:lstStyle>
          <a:p>
            <a:pPr algn="ctr"/>
            <a:r>
              <a:rPr lang="en-US" sz="2400" dirty="0"/>
              <a:t>The Intergovernmental Science-Policy Platform on </a:t>
            </a:r>
          </a:p>
          <a:p>
            <a:pPr algn="ctr"/>
            <a:r>
              <a:rPr lang="en-US" sz="2400" dirty="0"/>
              <a:t>Biodiversity and Ecosystem Services (IPBES)</a:t>
            </a:r>
          </a:p>
        </p:txBody>
      </p:sp>
      <p:pic>
        <p:nvPicPr>
          <p:cNvPr id="3" name="Picture 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207485" y="5416174"/>
            <a:ext cx="1234058" cy="900255"/>
          </a:xfrm>
          <a:prstGeom prst="rect">
            <a:avLst/>
          </a:prstGeom>
        </p:spPr>
      </p:pic>
      <p:pic>
        <p:nvPicPr>
          <p:cNvPr id="8" name="Picture 7"/>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75656" y="5422672"/>
            <a:ext cx="1234058" cy="900255"/>
          </a:xfrm>
          <a:prstGeom prst="rect">
            <a:avLst/>
          </a:prstGeom>
        </p:spPr>
      </p:pic>
      <p:pic>
        <p:nvPicPr>
          <p:cNvPr id="10" name="Picture 9"/>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954971" y="5422671"/>
            <a:ext cx="1234058" cy="900255"/>
          </a:xfrm>
          <a:prstGeom prst="rect">
            <a:avLst/>
          </a:prstGeom>
        </p:spPr>
      </p:pic>
    </p:spTree>
    <p:extLst>
      <p:ext uri="{BB962C8B-B14F-4D97-AF65-F5344CB8AC3E}">
        <p14:creationId xmlns:p14="http://schemas.microsoft.com/office/powerpoint/2010/main" val="19064375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9">
                                            <p:txEl>
                                              <p:pRg st="9" end="9"/>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9600" b="1" i="0" u="none" strike="noStrike" kern="1200" cap="none" spc="0" normalizeH="0" baseline="0" noProof="0" dirty="0">
                <a:ln>
                  <a:noFill/>
                </a:ln>
                <a:solidFill>
                  <a:srgbClr val="C0D886"/>
                </a:solidFill>
                <a:effectLst/>
                <a:uLnTx/>
                <a:uFillTx/>
                <a:latin typeface="Arial"/>
                <a:ea typeface="+mj-ea"/>
                <a:cs typeface="+mj-cs"/>
              </a:rPr>
              <a:t>2.</a:t>
            </a:r>
          </a:p>
        </p:txBody>
      </p:sp>
      <p:sp>
        <p:nvSpPr>
          <p:cNvPr id="6" name="Title 1"/>
          <p:cNvSpPr>
            <a:spLocks noGrp="1"/>
          </p:cNvSpPr>
          <p:nvPr>
            <p:ph type="title"/>
          </p:nvPr>
        </p:nvSpPr>
        <p:spPr>
          <a:xfrm>
            <a:off x="1792288" y="5760307"/>
            <a:ext cx="5218112" cy="638047"/>
          </a:xfrm>
        </p:spPr>
        <p:txBody>
          <a:bodyPr>
            <a:noAutofit/>
          </a:bodyPr>
          <a:lstStyle/>
          <a:p>
            <a:pPr algn="ctr"/>
            <a:r>
              <a:rPr lang="en-US" sz="3200" dirty="0"/>
              <a:t>Why Does IPBES Matter?</a:t>
            </a:r>
          </a:p>
        </p:txBody>
      </p:sp>
      <p:pic>
        <p:nvPicPr>
          <p:cNvPr id="3" name="Picture Placeholder 2"/>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7284131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46138"/>
            <a:ext cx="8229600" cy="494630"/>
          </a:xfrm>
        </p:spPr>
        <p:txBody>
          <a:bodyPr/>
          <a:lstStyle/>
          <a:p>
            <a:r>
              <a:rPr lang="en-US" dirty="0"/>
              <a:t>Why Does IPBES Matter?</a:t>
            </a:r>
          </a:p>
        </p:txBody>
      </p:sp>
      <p:sp>
        <p:nvSpPr>
          <p:cNvPr id="5"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6"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7" name="Text Placeholder 3"/>
          <p:cNvSpPr>
            <a:spLocks noGrp="1"/>
          </p:cNvSpPr>
          <p:nvPr>
            <p:ph type="body" sz="quarter" idx="12"/>
          </p:nvPr>
        </p:nvSpPr>
        <p:spPr>
          <a:xfrm>
            <a:off x="609600" y="1484784"/>
            <a:ext cx="7922840" cy="4727550"/>
          </a:xfrm>
        </p:spPr>
        <p:txBody>
          <a:bodyPr/>
          <a:lstStyle/>
          <a:p>
            <a:pPr marL="285750" indent="-285750">
              <a:buFont typeface="Wingdings" panose="05000000000000000000" pitchFamily="2" charset="2"/>
              <a:buChar char="§"/>
            </a:pPr>
            <a:r>
              <a:rPr lang="en-GB" dirty="0">
                <a:solidFill>
                  <a:srgbClr val="6E9528"/>
                </a:solidFill>
              </a:rPr>
              <a:t>Biodiversity &amp; nature’s contributions to people underpin almost </a:t>
            </a:r>
            <a:r>
              <a:rPr lang="en-GB" u="sng" dirty="0">
                <a:solidFill>
                  <a:srgbClr val="6E9528"/>
                </a:solidFill>
              </a:rPr>
              <a:t>every aspect of human development</a:t>
            </a:r>
            <a:r>
              <a:rPr lang="en-GB" dirty="0">
                <a:solidFill>
                  <a:srgbClr val="6E9528"/>
                </a:solidFill>
              </a:rPr>
              <a:t>. </a:t>
            </a:r>
          </a:p>
          <a:p>
            <a:pPr marL="688975" lvl="1">
              <a:buFontTx/>
              <a:buChar char="-"/>
            </a:pPr>
            <a:r>
              <a:rPr lang="en-GB" sz="1600" dirty="0"/>
              <a:t>Production of food</a:t>
            </a:r>
          </a:p>
          <a:p>
            <a:pPr marL="688975" lvl="1">
              <a:buFontTx/>
              <a:buChar char="-"/>
            </a:pPr>
            <a:r>
              <a:rPr lang="en-GB" sz="1600" dirty="0"/>
              <a:t>Clean water</a:t>
            </a:r>
          </a:p>
          <a:p>
            <a:pPr marL="688975" lvl="1">
              <a:buFontTx/>
              <a:buChar char="-"/>
            </a:pPr>
            <a:r>
              <a:rPr lang="en-GB" sz="1600" dirty="0"/>
              <a:t>Climate regulation</a:t>
            </a:r>
          </a:p>
          <a:p>
            <a:pPr marL="688975" lvl="1">
              <a:buFontTx/>
              <a:buChar char="-"/>
            </a:pPr>
            <a:r>
              <a:rPr lang="en-GB" sz="1600" dirty="0"/>
              <a:t>Disease control</a:t>
            </a:r>
          </a:p>
          <a:p>
            <a:pPr marL="688975" lvl="1">
              <a:buFontTx/>
              <a:buChar char="-"/>
            </a:pPr>
            <a:endParaRPr lang="en-GB" sz="900" dirty="0"/>
          </a:p>
          <a:p>
            <a:pPr marL="285750" indent="-285750">
              <a:buFont typeface="Wingdings" panose="05000000000000000000" pitchFamily="2" charset="2"/>
              <a:buChar char="§"/>
            </a:pPr>
            <a:r>
              <a:rPr lang="en-GB" dirty="0">
                <a:solidFill>
                  <a:srgbClr val="6E9528"/>
                </a:solidFill>
              </a:rPr>
              <a:t>Also key to the success of the Sustainable Development Goals (SDGs) </a:t>
            </a:r>
          </a:p>
          <a:p>
            <a:pPr marL="403225" lvl="1" indent="0"/>
            <a:endParaRPr lang="en-GB" sz="900" dirty="0"/>
          </a:p>
          <a:p>
            <a:pPr marL="342900">
              <a:buFont typeface="Wingdings" panose="05000000000000000000" pitchFamily="2" charset="2"/>
              <a:buChar char="§"/>
            </a:pPr>
            <a:r>
              <a:rPr lang="en-GB" dirty="0">
                <a:solidFill>
                  <a:srgbClr val="6E9528"/>
                </a:solidFill>
              </a:rPr>
              <a:t>Yet they are being </a:t>
            </a:r>
            <a:r>
              <a:rPr lang="en-GB" u="sng" dirty="0">
                <a:solidFill>
                  <a:srgbClr val="6E9528"/>
                </a:solidFill>
              </a:rPr>
              <a:t>depleted &amp; degraded faster now </a:t>
            </a:r>
            <a:r>
              <a:rPr lang="en-GB" dirty="0">
                <a:solidFill>
                  <a:srgbClr val="6E9528"/>
                </a:solidFill>
              </a:rPr>
              <a:t>than at any point in human history</a:t>
            </a:r>
          </a:p>
          <a:p>
            <a:pPr marL="342900">
              <a:buFont typeface="Wingdings" panose="05000000000000000000" pitchFamily="2" charset="2"/>
              <a:buChar char="§"/>
            </a:pPr>
            <a:endParaRPr lang="en-GB" sz="900" dirty="0">
              <a:solidFill>
                <a:srgbClr val="6E9528"/>
              </a:solidFill>
            </a:endParaRPr>
          </a:p>
          <a:p>
            <a:pPr marL="342900">
              <a:buFont typeface="Wingdings" panose="05000000000000000000" pitchFamily="2" charset="2"/>
              <a:buChar char="§"/>
            </a:pPr>
            <a:r>
              <a:rPr lang="en-GB" dirty="0">
                <a:solidFill>
                  <a:srgbClr val="6E9528"/>
                </a:solidFill>
              </a:rPr>
              <a:t>IPBES is unique:</a:t>
            </a:r>
          </a:p>
          <a:p>
            <a:pPr marL="688975" lvl="1">
              <a:buFontTx/>
              <a:buChar char="-"/>
            </a:pPr>
            <a:r>
              <a:rPr lang="en-GB" sz="1600" dirty="0"/>
              <a:t>Harnessing best expertise from across disciplines &amp; knowledge communities</a:t>
            </a:r>
          </a:p>
          <a:p>
            <a:pPr marL="688975" lvl="1">
              <a:buFontTx/>
              <a:buChar char="-"/>
            </a:pPr>
            <a:r>
              <a:rPr lang="en-GB" sz="1600" dirty="0"/>
              <a:t>Providing policy-relevant knowledge and options for responses</a:t>
            </a:r>
          </a:p>
          <a:p>
            <a:pPr marL="688975" lvl="1">
              <a:buFontTx/>
              <a:buChar char="-"/>
            </a:pPr>
            <a:r>
              <a:rPr lang="en-GB" sz="1600" dirty="0"/>
              <a:t>Catalysing implementation of knowledge-based policies at all levels of Government, the private sector and civil society </a:t>
            </a:r>
          </a:p>
          <a:p>
            <a:pPr marL="342900">
              <a:buFont typeface="Wingdings" panose="05000000000000000000" pitchFamily="2" charset="2"/>
              <a:buChar char="§"/>
            </a:pPr>
            <a:endParaRPr lang="en-GB" dirty="0">
              <a:solidFill>
                <a:srgbClr val="6E9528"/>
              </a:solidFill>
            </a:endParaRPr>
          </a:p>
          <a:p>
            <a:pPr marL="342900">
              <a:buFont typeface="Wingdings" panose="05000000000000000000" pitchFamily="2" charset="2"/>
              <a:buChar char="§"/>
            </a:pPr>
            <a:endParaRPr lang="en-GB" sz="1600" dirty="0"/>
          </a:p>
          <a:p>
            <a:pPr marL="688975" lvl="1">
              <a:buFontTx/>
              <a:buChar char="-"/>
            </a:pPr>
            <a:endParaRPr lang="en-GB" sz="1600" dirty="0"/>
          </a:p>
          <a:p>
            <a:pPr marL="403225" lvl="1" indent="0"/>
            <a:endParaRPr lang="en-GB" sz="1600" dirty="0"/>
          </a:p>
          <a:p>
            <a:pPr lvl="0" indent="0"/>
            <a:endParaRPr lang="en-GB" sz="800" dirty="0"/>
          </a:p>
          <a:p>
            <a:pPr lvl="0">
              <a:buFont typeface="Wingdings" panose="05000000000000000000" pitchFamily="2" charset="2"/>
              <a:buChar char="§"/>
            </a:pPr>
            <a:endParaRPr lang="en-GB" dirty="0">
              <a:solidFill>
                <a:srgbClr val="6E9528"/>
              </a:solidFill>
            </a:endParaRPr>
          </a:p>
          <a:p>
            <a:pPr marL="688975" lvl="1">
              <a:buFontTx/>
              <a:buChar char="-"/>
            </a:pPr>
            <a:endParaRPr lang="en-GB" sz="1600" dirty="0"/>
          </a:p>
          <a:p>
            <a:pPr marL="688975" lvl="1">
              <a:buFontTx/>
              <a:buChar char="-"/>
            </a:pPr>
            <a:endParaRPr lang="en-GB" sz="1600" dirty="0"/>
          </a:p>
          <a:p>
            <a:pPr lvl="0">
              <a:buFont typeface="Wingdings" panose="05000000000000000000" pitchFamily="2" charset="2"/>
              <a:buChar char="§"/>
            </a:pPr>
            <a:endParaRPr lang="en-GB" dirty="0"/>
          </a:p>
          <a:p>
            <a:pPr lvl="0">
              <a:buFont typeface="Wingdings" panose="05000000000000000000" pitchFamily="2" charset="2"/>
              <a:buChar char="§"/>
            </a:pPr>
            <a:endParaRPr lang="en-GB" sz="1600" dirty="0"/>
          </a:p>
          <a:p>
            <a:pPr marL="688975" lvl="1">
              <a:buFontTx/>
              <a:buChar char="-"/>
            </a:pPr>
            <a:endParaRPr lang="en-GB" sz="1600" dirty="0"/>
          </a:p>
          <a:p>
            <a:pPr marL="285750" indent="-285750">
              <a:buFontTx/>
              <a:buChar char="-"/>
            </a:pPr>
            <a:endParaRPr lang="en-GB" dirty="0"/>
          </a:p>
          <a:p>
            <a:pPr lvl="2">
              <a:buFont typeface="Wingdings" panose="05000000000000000000" pitchFamily="2" charset="2"/>
              <a:buChar char="§"/>
            </a:pPr>
            <a:endParaRPr lang="en-GB" dirty="0"/>
          </a:p>
        </p:txBody>
      </p:sp>
    </p:spTree>
    <p:extLst>
      <p:ext uri="{BB962C8B-B14F-4D97-AF65-F5344CB8AC3E}">
        <p14:creationId xmlns:p14="http://schemas.microsoft.com/office/powerpoint/2010/main" val="4037637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7">
                                            <p:txEl>
                                              <p:pRg st="11" end="11"/>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228600"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9600" b="1" i="0" u="none" strike="noStrike" kern="1200" cap="none" spc="0" normalizeH="0" baseline="0" noProof="0" dirty="0">
                <a:ln>
                  <a:noFill/>
                </a:ln>
                <a:solidFill>
                  <a:srgbClr val="C0D886"/>
                </a:solidFill>
                <a:effectLst/>
                <a:uLnTx/>
                <a:uFillTx/>
                <a:latin typeface="Arial"/>
                <a:ea typeface="+mj-ea"/>
                <a:cs typeface="+mj-cs"/>
              </a:rPr>
              <a:t>3.</a:t>
            </a:r>
          </a:p>
        </p:txBody>
      </p:sp>
      <p:pic>
        <p:nvPicPr>
          <p:cNvPr id="7" name="iStock-580129668.jpg" descr="/Users/golf/Desktop/170208 AW IPBES5 PowerPoint Template/Images/iStock-580129668.jpg"/>
          <p:cNvPicPr>
            <a:picLocks noGrp="1" noChangeAspect="1"/>
          </p:cNvPicPr>
          <p:nvPr>
            <p:ph type="pic" idx="1"/>
          </p:nvPr>
        </p:nvPicPr>
        <p:blipFill>
          <a:blip r:embed="rId2" r:link="rId3" cstate="screen">
            <a:extLst>
              <a:ext uri="{28A0092B-C50C-407E-A947-70E740481C1C}">
                <a14:useLocalDpi xmlns:a14="http://schemas.microsoft.com/office/drawing/2010/main"/>
              </a:ext>
            </a:extLst>
          </a:blip>
          <a:srcRect/>
          <a:stretch>
            <a:fillRect/>
          </a:stretch>
        </p:blipFill>
        <p:spPr/>
      </p:pic>
      <p:sp>
        <p:nvSpPr>
          <p:cNvPr id="6" name="Title 1"/>
          <p:cNvSpPr>
            <a:spLocks noGrp="1"/>
          </p:cNvSpPr>
          <p:nvPr>
            <p:ph type="title"/>
          </p:nvPr>
        </p:nvSpPr>
        <p:spPr>
          <a:xfrm>
            <a:off x="1792288" y="5760307"/>
            <a:ext cx="5218112" cy="638047"/>
          </a:xfrm>
        </p:spPr>
        <p:txBody>
          <a:bodyPr>
            <a:noAutofit/>
          </a:bodyPr>
          <a:lstStyle/>
          <a:p>
            <a:pPr algn="ctr"/>
            <a:r>
              <a:rPr lang="en-US" sz="3200" dirty="0"/>
              <a:t>What Does IPBES Do?</a:t>
            </a:r>
          </a:p>
        </p:txBody>
      </p:sp>
    </p:spTree>
    <p:extLst>
      <p:ext uri="{BB962C8B-B14F-4D97-AF65-F5344CB8AC3E}">
        <p14:creationId xmlns:p14="http://schemas.microsoft.com/office/powerpoint/2010/main" val="24257745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4"/>
          <p:cNvSpPr>
            <a:spLocks noGrp="1"/>
          </p:cNvSpPr>
          <p:nvPr>
            <p:ph type="dt" sz="half" idx="2"/>
          </p:nvPr>
        </p:nvSpPr>
        <p:spPr>
          <a:xfrm>
            <a:off x="457200" y="6356350"/>
            <a:ext cx="5334000" cy="365125"/>
          </a:xfrm>
        </p:spPr>
        <p:txBody>
          <a:bodyPr/>
          <a:lstStyle/>
          <a:p>
            <a:r>
              <a:rPr lang="en-US" dirty="0"/>
              <a:t>The Intergovernmental Platform on Biodiversity and Ecosystem Services </a:t>
            </a:r>
          </a:p>
        </p:txBody>
      </p:sp>
      <p:sp>
        <p:nvSpPr>
          <p:cNvPr id="7" name="Footer Placeholder 5"/>
          <p:cNvSpPr>
            <a:spLocks noGrp="1"/>
          </p:cNvSpPr>
          <p:nvPr>
            <p:ph type="ftr" sz="quarter" idx="3"/>
          </p:nvPr>
        </p:nvSpPr>
        <p:spPr>
          <a:xfrm>
            <a:off x="5791200" y="6356350"/>
            <a:ext cx="2895600" cy="365125"/>
          </a:xfrm>
        </p:spPr>
        <p:txBody>
          <a:bodyPr/>
          <a:lstStyle/>
          <a:p>
            <a:r>
              <a:rPr lang="en-US" dirty="0"/>
              <a:t>www.ipbes.net</a:t>
            </a:r>
          </a:p>
        </p:txBody>
      </p:sp>
      <p:sp>
        <p:nvSpPr>
          <p:cNvPr id="11" name="Title 1"/>
          <p:cNvSpPr>
            <a:spLocks noGrp="1"/>
          </p:cNvSpPr>
          <p:nvPr>
            <p:ph type="title"/>
          </p:nvPr>
        </p:nvSpPr>
        <p:spPr>
          <a:xfrm>
            <a:off x="457200" y="692696"/>
            <a:ext cx="8229600" cy="494630"/>
          </a:xfrm>
        </p:spPr>
        <p:txBody>
          <a:bodyPr/>
          <a:lstStyle/>
          <a:p>
            <a:r>
              <a:rPr lang="en-US" dirty="0"/>
              <a:t>What Does IPBES Do?</a:t>
            </a:r>
          </a:p>
        </p:txBody>
      </p:sp>
      <p:sp>
        <p:nvSpPr>
          <p:cNvPr id="13" name="Text Placeholder 3"/>
          <p:cNvSpPr>
            <a:spLocks noGrp="1"/>
          </p:cNvSpPr>
          <p:nvPr>
            <p:ph type="body" sz="quarter" idx="12"/>
          </p:nvPr>
        </p:nvSpPr>
        <p:spPr>
          <a:xfrm>
            <a:off x="457200" y="1340768"/>
            <a:ext cx="8363272" cy="5040560"/>
          </a:xfrm>
        </p:spPr>
        <p:txBody>
          <a:bodyPr/>
          <a:lstStyle/>
          <a:p>
            <a:pPr indent="0"/>
            <a:r>
              <a:rPr lang="en-GB" dirty="0">
                <a:solidFill>
                  <a:srgbClr val="6E9528"/>
                </a:solidFill>
              </a:rPr>
              <a:t>The work of IPBES can be broadly grouped into four complementary areas</a:t>
            </a:r>
            <a:r>
              <a:rPr lang="en-GB" sz="1600" dirty="0">
                <a:solidFill>
                  <a:srgbClr val="6E9528"/>
                </a:solidFill>
              </a:rPr>
              <a:t>:</a:t>
            </a:r>
            <a:endParaRPr lang="en-GB" sz="1400" dirty="0"/>
          </a:p>
          <a:p>
            <a:pPr marL="688975" lvl="1">
              <a:buFontTx/>
              <a:buChar char="-"/>
            </a:pPr>
            <a:endParaRPr lang="en-GB" sz="800" dirty="0"/>
          </a:p>
          <a:p>
            <a:pPr>
              <a:buFont typeface="Wingdings" panose="05000000000000000000" pitchFamily="2" charset="2"/>
              <a:buChar char="§"/>
            </a:pPr>
            <a:r>
              <a:rPr lang="en-GB" sz="1600" dirty="0">
                <a:solidFill>
                  <a:srgbClr val="6E9528"/>
                </a:solidFill>
              </a:rPr>
              <a:t>Expert Assessments (synthesis &amp; critical evaluation of available knowledge)</a:t>
            </a:r>
          </a:p>
          <a:p>
            <a:pPr marL="688975" lvl="1">
              <a:buFontTx/>
              <a:buChar char="-"/>
            </a:pPr>
            <a:r>
              <a:rPr lang="en-GB" sz="1400" dirty="0"/>
              <a:t>On specific themes (e.g. “Pollinators, Pollination &amp; Food Production”)</a:t>
            </a:r>
          </a:p>
          <a:p>
            <a:pPr marL="688975" lvl="1">
              <a:buFontTx/>
              <a:buChar char="-"/>
            </a:pPr>
            <a:r>
              <a:rPr lang="en-GB" sz="1400" dirty="0"/>
              <a:t>On methodological issues (e.g. “Scenarios and Models”)</a:t>
            </a:r>
          </a:p>
          <a:p>
            <a:pPr marL="688975" lvl="1">
              <a:buFontTx/>
              <a:buChar char="-"/>
            </a:pPr>
            <a:r>
              <a:rPr lang="en-GB" sz="1400" dirty="0"/>
              <a:t>At both the regional and global levels (e.g. “Global Assessment on Biodiversity and Ecosystem Services)</a:t>
            </a:r>
          </a:p>
          <a:p>
            <a:pPr marL="688975" lvl="1">
              <a:buFontTx/>
              <a:buChar char="-"/>
            </a:pPr>
            <a:r>
              <a:rPr lang="en-GB" sz="1400" dirty="0"/>
              <a:t>Scientific credibility ensured by IPCC-inspired processes: selection of experts by experts, based on CVs and thorough peer-review (thousands of comments, addressed individually, posted online).</a:t>
            </a:r>
          </a:p>
          <a:p>
            <a:pPr marL="403225" lvl="1" indent="0"/>
            <a:endParaRPr lang="en-GB" sz="700" dirty="0"/>
          </a:p>
          <a:p>
            <a:pPr>
              <a:buFont typeface="Wingdings" panose="05000000000000000000" pitchFamily="2" charset="2"/>
              <a:buChar char="§"/>
            </a:pPr>
            <a:r>
              <a:rPr lang="en-GB" sz="1600" dirty="0">
                <a:solidFill>
                  <a:srgbClr val="6E9528"/>
                </a:solidFill>
              </a:rPr>
              <a:t>Policy Support</a:t>
            </a:r>
          </a:p>
          <a:p>
            <a:pPr marL="688975" lvl="1">
              <a:buFontTx/>
              <a:buChar char="-"/>
            </a:pPr>
            <a:r>
              <a:rPr lang="en-GB" sz="1400" dirty="0"/>
              <a:t>Identifying policy-relevant tools and methodologies</a:t>
            </a:r>
          </a:p>
          <a:p>
            <a:pPr marL="688975" lvl="1">
              <a:buFontTx/>
              <a:buChar char="-"/>
            </a:pPr>
            <a:r>
              <a:rPr lang="en-GB" sz="1400" dirty="0"/>
              <a:t>Facilitating their use &amp; catalysing their future development</a:t>
            </a:r>
          </a:p>
          <a:p>
            <a:pPr marL="688975" lvl="1">
              <a:buFontTx/>
              <a:buChar char="-"/>
            </a:pPr>
            <a:endParaRPr lang="en-GB" sz="700" dirty="0"/>
          </a:p>
          <a:p>
            <a:pPr>
              <a:buFont typeface="Wingdings" panose="05000000000000000000" pitchFamily="2" charset="2"/>
              <a:buChar char="§"/>
            </a:pPr>
            <a:r>
              <a:rPr lang="en-GB" sz="1600" dirty="0">
                <a:solidFill>
                  <a:srgbClr val="6E9528"/>
                </a:solidFill>
              </a:rPr>
              <a:t>Building Capacity &amp; Knowledge</a:t>
            </a:r>
          </a:p>
          <a:p>
            <a:pPr marL="688975" lvl="1">
              <a:buFontTx/>
              <a:buChar char="-"/>
            </a:pPr>
            <a:r>
              <a:rPr lang="en-GB" sz="1400" dirty="0"/>
              <a:t>Identifying &amp; meeting priority capacity, knowledge &amp; data needs of IPBES Members, experts &amp; stakeholders.</a:t>
            </a:r>
          </a:p>
          <a:p>
            <a:pPr marL="403225" lvl="1" indent="0"/>
            <a:endParaRPr lang="en-GB" sz="700" dirty="0"/>
          </a:p>
          <a:p>
            <a:pPr>
              <a:buFont typeface="Wingdings" panose="05000000000000000000" pitchFamily="2" charset="2"/>
              <a:buChar char="§"/>
            </a:pPr>
            <a:r>
              <a:rPr lang="en-GB" sz="1600" dirty="0">
                <a:solidFill>
                  <a:srgbClr val="6E9528"/>
                </a:solidFill>
              </a:rPr>
              <a:t>Communications &amp; Outreach</a:t>
            </a:r>
          </a:p>
          <a:p>
            <a:pPr marL="688975" lvl="1">
              <a:buFontTx/>
              <a:buChar char="-"/>
            </a:pPr>
            <a:r>
              <a:rPr lang="en-GB" sz="1400" dirty="0"/>
              <a:t>Ensuring the widest reach and impact of IPBES’s work</a:t>
            </a:r>
          </a:p>
          <a:p>
            <a:pPr marL="688975" lvl="1">
              <a:buFontTx/>
              <a:buChar char="-"/>
            </a:pPr>
            <a:endParaRPr lang="en-GB" sz="1600" dirty="0"/>
          </a:p>
          <a:p>
            <a:pPr marL="688975" lvl="1">
              <a:buFontTx/>
              <a:buChar char="-"/>
            </a:pPr>
            <a:endParaRPr lang="en-GB" sz="1600" dirty="0"/>
          </a:p>
          <a:p>
            <a:pPr marL="630238" indent="-285750">
              <a:lnSpc>
                <a:spcPct val="120000"/>
              </a:lnSpc>
              <a:buFontTx/>
              <a:buChar char="-"/>
              <a:tabLst>
                <a:tab pos="1608138" algn="l"/>
              </a:tabLst>
            </a:pPr>
            <a:endParaRPr lang="en-US" sz="1600" dirty="0">
              <a:cs typeface="Arial"/>
            </a:endParaRPr>
          </a:p>
          <a:p>
            <a:pPr marL="630238" indent="-285750">
              <a:lnSpc>
                <a:spcPct val="120000"/>
              </a:lnSpc>
              <a:buFontTx/>
              <a:buChar char="-"/>
              <a:tabLst>
                <a:tab pos="1608138" algn="l"/>
              </a:tabLst>
            </a:pPr>
            <a:endParaRPr lang="en-US" sz="800" dirty="0">
              <a:solidFill>
                <a:srgbClr val="5B5F55"/>
              </a:solidFill>
              <a:cs typeface="Arial"/>
            </a:endParaRPr>
          </a:p>
          <a:p>
            <a:pPr lvl="0" indent="0"/>
            <a:endParaRPr lang="en-GB" sz="800" dirty="0"/>
          </a:p>
          <a:p>
            <a:pPr lvl="0">
              <a:buFont typeface="Wingdings" panose="05000000000000000000" pitchFamily="2" charset="2"/>
              <a:buChar char="§"/>
            </a:pPr>
            <a:endParaRPr lang="en-GB" dirty="0">
              <a:solidFill>
                <a:srgbClr val="6E9528"/>
              </a:solidFill>
            </a:endParaRPr>
          </a:p>
          <a:p>
            <a:pPr marL="688975" lvl="1">
              <a:buFontTx/>
              <a:buChar char="-"/>
            </a:pPr>
            <a:endParaRPr lang="en-GB" sz="1600" dirty="0"/>
          </a:p>
          <a:p>
            <a:pPr marL="688975" lvl="1">
              <a:buFontTx/>
              <a:buChar char="-"/>
            </a:pPr>
            <a:endParaRPr lang="en-GB" sz="1600" dirty="0"/>
          </a:p>
          <a:p>
            <a:pPr lvl="0">
              <a:buFont typeface="Wingdings" panose="05000000000000000000" pitchFamily="2" charset="2"/>
              <a:buChar char="§"/>
            </a:pPr>
            <a:endParaRPr lang="en-GB" dirty="0"/>
          </a:p>
          <a:p>
            <a:pPr lvl="0">
              <a:buFont typeface="Wingdings" panose="05000000000000000000" pitchFamily="2" charset="2"/>
              <a:buChar char="§"/>
            </a:pPr>
            <a:endParaRPr lang="en-GB" sz="1600" dirty="0"/>
          </a:p>
          <a:p>
            <a:pPr marL="688975" lvl="1">
              <a:buFontTx/>
              <a:buChar char="-"/>
            </a:pPr>
            <a:endParaRPr lang="en-GB" sz="1600" dirty="0"/>
          </a:p>
          <a:p>
            <a:pPr marL="285750" indent="-285750">
              <a:buFontTx/>
              <a:buChar char="-"/>
            </a:pPr>
            <a:endParaRPr lang="en-GB" dirty="0"/>
          </a:p>
          <a:p>
            <a:pPr lvl="2">
              <a:buFont typeface="Wingdings" panose="05000000000000000000" pitchFamily="2" charset="2"/>
              <a:buChar char="§"/>
            </a:pPr>
            <a:endParaRPr lang="en-GB" dirty="0"/>
          </a:p>
        </p:txBody>
      </p:sp>
    </p:spTree>
    <p:extLst>
      <p:ext uri="{BB962C8B-B14F-4D97-AF65-F5344CB8AC3E}">
        <p14:creationId xmlns:p14="http://schemas.microsoft.com/office/powerpoint/2010/main" val="2750415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xEl>
                                              <p:pRg st="6" end="6"/>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xEl>
                                              <p:pRg st="9" end="9"/>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3">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xEl>
                                              <p:pRg st="12" end="12"/>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3">
                                            <p:txEl>
                                              <p:pRg st="13" end="13"/>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3">
                                            <p:txEl>
                                              <p:pRg st="15" end="15"/>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3">
                                            <p:txEl>
                                              <p:pRg st="16" end="1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188912" y="5453062"/>
            <a:ext cx="1563688" cy="1252538"/>
          </a:xfrm>
          <a:prstGeom prst="rect">
            <a:avLst/>
          </a:prstGeom>
        </p:spPr>
        <p:txBody>
          <a:bodyPr anchor="b"/>
          <a:lstStyle>
            <a:lvl1pPr algn="l">
              <a:defRPr sz="2400" b="1">
                <a:solidFill>
                  <a:schemeClr val="bg1"/>
                </a:solidFill>
                <a:latin typeface="Arial"/>
              </a:defRPr>
            </a:lvl1pPr>
          </a:lstStyle>
          <a:p>
            <a:pPr marL="0" marR="0" lvl="0" indent="0" algn="r" defTabSz="457200" rtl="0" eaLnBrk="1" fontAlgn="auto" latinLnBrk="0" hangingPunct="1">
              <a:lnSpc>
                <a:spcPct val="100000"/>
              </a:lnSpc>
              <a:spcBef>
                <a:spcPct val="0"/>
              </a:spcBef>
              <a:spcAft>
                <a:spcPts val="0"/>
              </a:spcAft>
              <a:buClrTx/>
              <a:buSzTx/>
              <a:buFontTx/>
              <a:buNone/>
              <a:tabLst/>
              <a:defRPr/>
            </a:pPr>
            <a:r>
              <a:rPr kumimoji="0" lang="en-US" sz="9600" b="1" i="0" u="none" strike="noStrike" kern="1200" cap="none" spc="0" normalizeH="0" baseline="0" noProof="0" dirty="0">
                <a:ln>
                  <a:noFill/>
                </a:ln>
                <a:solidFill>
                  <a:srgbClr val="C0D886"/>
                </a:solidFill>
                <a:effectLst/>
                <a:uLnTx/>
                <a:uFillTx/>
                <a:latin typeface="Arial"/>
                <a:ea typeface="+mj-ea"/>
                <a:cs typeface="+mj-cs"/>
              </a:rPr>
              <a:t>4.</a:t>
            </a:r>
          </a:p>
        </p:txBody>
      </p:sp>
      <p:sp>
        <p:nvSpPr>
          <p:cNvPr id="6" name="Title 1"/>
          <p:cNvSpPr>
            <a:spLocks noGrp="1"/>
          </p:cNvSpPr>
          <p:nvPr>
            <p:ph type="title"/>
          </p:nvPr>
        </p:nvSpPr>
        <p:spPr>
          <a:xfrm>
            <a:off x="1792288" y="5887297"/>
            <a:ext cx="5218112" cy="638047"/>
          </a:xfrm>
        </p:spPr>
        <p:txBody>
          <a:bodyPr>
            <a:noAutofit/>
          </a:bodyPr>
          <a:lstStyle/>
          <a:p>
            <a:pPr algn="ctr"/>
            <a:r>
              <a:rPr lang="en-US" sz="3100" dirty="0"/>
              <a:t>How is IPBES Structured?</a:t>
            </a:r>
          </a:p>
        </p:txBody>
      </p:sp>
      <p:pic>
        <p:nvPicPr>
          <p:cNvPr id="4" name="Picture Placeholder 3"/>
          <p:cNvPicPr>
            <a:picLocks noGrp="1" noChangeAspect="1"/>
          </p:cNvPicPr>
          <p:nvPr>
            <p:ph type="pic" idx="1"/>
          </p:nvPr>
        </p:nvPicPr>
        <p:blipFill>
          <a:blip r:embed="rId2" cstate="screen">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288048367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IPBES 2">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4776</TotalTime>
  <Words>1250</Words>
  <Application>Microsoft Office PowerPoint</Application>
  <PresentationFormat>On-screen Show (4:3)</PresentationFormat>
  <Paragraphs>233</Paragraphs>
  <Slides>21</Slides>
  <Notes>0</Notes>
  <HiddenSlides>0</HiddenSlides>
  <MMClips>1</MMClips>
  <ScaleCrop>false</ScaleCrop>
  <HeadingPairs>
    <vt:vector size="6" baseType="variant">
      <vt:variant>
        <vt:lpstr>Fonts Used</vt:lpstr>
      </vt:variant>
      <vt:variant>
        <vt:i4>7</vt:i4>
      </vt:variant>
      <vt:variant>
        <vt:lpstr>Theme</vt:lpstr>
      </vt:variant>
      <vt:variant>
        <vt:i4>5</vt:i4>
      </vt:variant>
      <vt:variant>
        <vt:lpstr>Slide Titles</vt:lpstr>
      </vt:variant>
      <vt:variant>
        <vt:i4>21</vt:i4>
      </vt:variant>
    </vt:vector>
  </HeadingPairs>
  <TitlesOfParts>
    <vt:vector size="33" baseType="lpstr">
      <vt:lpstr>Arial</vt:lpstr>
      <vt:lpstr>Arial Black</vt:lpstr>
      <vt:lpstr>Calibri</vt:lpstr>
      <vt:lpstr>Calibri (Body)</vt:lpstr>
      <vt:lpstr>Calibri (Headings)</vt:lpstr>
      <vt:lpstr>Courier New</vt:lpstr>
      <vt:lpstr>Wingdings</vt:lpstr>
      <vt:lpstr>Office Theme</vt:lpstr>
      <vt:lpstr>Office Theme</vt:lpstr>
      <vt:lpstr>IPBES 2</vt:lpstr>
      <vt:lpstr>1_Office Theme</vt:lpstr>
      <vt:lpstr>2_Office Theme</vt:lpstr>
      <vt:lpstr>An Introduction to IPBES</vt:lpstr>
      <vt:lpstr>PowerPoint Presentation</vt:lpstr>
      <vt:lpstr>What is IPBES?</vt:lpstr>
      <vt:lpstr>PowerPoint Presentation</vt:lpstr>
      <vt:lpstr>Why Does IPBES Matter?</vt:lpstr>
      <vt:lpstr>Why Does IPBES Matter?</vt:lpstr>
      <vt:lpstr>What Does IPBES Do?</vt:lpstr>
      <vt:lpstr>What Does IPBES Do?</vt:lpstr>
      <vt:lpstr>How is IPBES Structured?</vt:lpstr>
      <vt:lpstr>How is IPBES Structured?</vt:lpstr>
      <vt:lpstr>How is IPBES Structured?</vt:lpstr>
      <vt:lpstr>What Does an IPBES Output Look Like?</vt:lpstr>
      <vt:lpstr>What Does an IPBES Output Look Like?</vt:lpstr>
      <vt:lpstr>What Does an IPBES Output Look Like?</vt:lpstr>
      <vt:lpstr>What Does an IPBES Output Look Like?</vt:lpstr>
      <vt:lpstr>How Can You Get Involved?</vt:lpstr>
      <vt:lpstr>How Can You Get Involved?</vt:lpstr>
      <vt:lpstr>How Can You Get Involved?</vt:lpstr>
      <vt:lpstr>How Can You Get Involved?</vt:lpstr>
      <vt:lpstr>Want to Know More? Watch the 5 Minute Video Below</vt:lpstr>
      <vt:lpstr>PowerPoint Presentation</vt:lpstr>
    </vt:vector>
  </TitlesOfParts>
  <Company>QUO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Anne Larigauderie</dc:creator>
  <cp:lastModifiedBy>Robert Spaull</cp:lastModifiedBy>
  <cp:revision>347</cp:revision>
  <cp:lastPrinted>2017-02-28T14:39:33Z</cp:lastPrinted>
  <dcterms:created xsi:type="dcterms:W3CDTF">2017-02-10T10:52:34Z</dcterms:created>
  <dcterms:modified xsi:type="dcterms:W3CDTF">2017-04-05T12:40:49Z</dcterms:modified>
</cp:coreProperties>
</file>