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0" r:id="rId2"/>
    <p:sldId id="311" r:id="rId3"/>
    <p:sldId id="301" r:id="rId4"/>
    <p:sldId id="302" r:id="rId5"/>
    <p:sldId id="303" r:id="rId6"/>
    <p:sldId id="305" r:id="rId7"/>
    <p:sldId id="304" r:id="rId8"/>
    <p:sldId id="312" r:id="rId9"/>
    <p:sldId id="306" r:id="rId10"/>
    <p:sldId id="307" r:id="rId11"/>
    <p:sldId id="309" r:id="rId12"/>
    <p:sldId id="313" r:id="rId13"/>
    <p:sldId id="310" r:id="rId14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339933"/>
    <a:srgbClr val="006600"/>
    <a:srgbClr val="DE569D"/>
    <a:srgbClr val="DD7457"/>
    <a:srgbClr val="1C37A8"/>
    <a:srgbClr val="1F3FA5"/>
    <a:srgbClr val="DDDDDD"/>
    <a:srgbClr val="F8FAFE"/>
    <a:srgbClr val="F4F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60D9-8B7F-44D8-B309-3751FFDE3D61}" type="datetimeFigureOut">
              <a:rPr lang="sk-SK" smtClean="0"/>
              <a:t>20.09.2019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7AEEF-7305-417B-97F5-6E5EA5BAD0A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2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9EF2-F5D2-4B8E-BF19-14BB6060FCB3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69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D079-51D4-4990-83CA-9AC44991CB89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339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B0C2-6B34-4638-A666-3AF973CE970E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348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947A-7843-4157-8262-8804150B5301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851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3CC6-D7F8-4DF9-8F92-7DBAE81DE02F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65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0463-D90D-4315-9A26-408AD82C1EEA}" type="datetime1">
              <a:rPr lang="sk-SK" smtClean="0"/>
              <a:t>20.09.2019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45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5FD1-5EB5-4F43-A968-9E75A9B46CF7}" type="datetime1">
              <a:rPr lang="sk-SK" smtClean="0"/>
              <a:t>20.09.2019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55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94200" y="342901"/>
            <a:ext cx="7429500" cy="609600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8838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48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3E922-8FF4-424A-82E2-7E2C87EB11F5}" type="datetime1">
              <a:rPr lang="sk-SK" smtClean="0"/>
              <a:t>20.09.2019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533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C22-141F-49F9-B830-AEFD3E270445}" type="datetime1">
              <a:rPr lang="sk-SK" smtClean="0"/>
              <a:t>20.09.2019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41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64863" y="6452394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6FD3E-9F24-42CD-80C3-2FEB935CF399}" type="datetime1">
              <a:rPr lang="sk-SK" smtClean="0"/>
              <a:t>20.09.2019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1776000" y="6452394"/>
            <a:ext cx="86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4863" y="198108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7" name="Rovná spojnica 6"/>
          <p:cNvCxnSpPr/>
          <p:nvPr userDrawn="1"/>
        </p:nvCxnSpPr>
        <p:spPr>
          <a:xfrm>
            <a:off x="822963" y="-1"/>
            <a:ext cx="0" cy="252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Rovná spojnica 7"/>
          <p:cNvCxnSpPr/>
          <p:nvPr userDrawn="1"/>
        </p:nvCxnSpPr>
        <p:spPr>
          <a:xfrm>
            <a:off x="822963" y="251999"/>
            <a:ext cx="0" cy="252000"/>
          </a:xfrm>
          <a:prstGeom prst="line">
            <a:avLst/>
          </a:prstGeom>
          <a:ln w="28575">
            <a:solidFill>
              <a:srgbClr val="1C37A8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 userDrawn="1"/>
        </p:nvCxnSpPr>
        <p:spPr>
          <a:xfrm>
            <a:off x="822963" y="503999"/>
            <a:ext cx="0" cy="2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245" y="6340902"/>
            <a:ext cx="1579312" cy="370269"/>
          </a:xfrm>
          <a:prstGeom prst="rect">
            <a:avLst/>
          </a:prstGeom>
        </p:spPr>
      </p:pic>
      <p:cxnSp>
        <p:nvCxnSpPr>
          <p:cNvPr id="11" name="Rovná spojnica 10"/>
          <p:cNvCxnSpPr/>
          <p:nvPr userDrawn="1"/>
        </p:nvCxnSpPr>
        <p:spPr>
          <a:xfrm>
            <a:off x="0" y="6454777"/>
            <a:ext cx="10404000" cy="0"/>
          </a:xfrm>
          <a:prstGeom prst="line">
            <a:avLst/>
          </a:prstGeom>
          <a:ln w="12700">
            <a:solidFill>
              <a:srgbClr val="E8E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6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zp.sk/oblasti/ochrana-prirody-krajiny/druhova-ochrana-prirody/programy-zachrany/" TargetMode="External"/><Relationship Id="rId2" Type="http://schemas.openxmlformats.org/officeDocument/2006/relationships/hyperlink" Target="https://www.minzp.sk/files/sekcia-ochranyprirodyakrajiny/uzemna-ochrana-prirody/natura-2000/prehlad-uzemi-europskeho-vyznamu-k-03-09-2019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janka.guzmova@enviro.gov.sk" TargetMode="External"/><Relationship Id="rId2" Type="http://schemas.openxmlformats.org/officeDocument/2006/relationships/hyperlink" Target="mailto:jana.durkosova@enviro.gov.s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inzp.s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unep-aewa.org/en/documents/strategic-plan" TargetMode="External"/><Relationship Id="rId4" Type="http://schemas.openxmlformats.org/officeDocument/2006/relationships/hyperlink" Target="https://www.ramsar.org/document/the-fourth-ramsar-strategic-plan-2016-202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www.enviroportal.sk/voda/koncepcia-na-ochranu-vodnych-zdrojov-europy" TargetMode="External"/><Relationship Id="rId7" Type="http://schemas.openxmlformats.org/officeDocument/2006/relationships/hyperlink" Target="https://rm.coe.int/pan-european-action-plan-for-sturgeons/16808e84f3" TargetMode="External"/><Relationship Id="rId2" Type="http://schemas.openxmlformats.org/officeDocument/2006/relationships/hyperlink" Target="https://www.mzv.sk/zahranicna_politika/europske_zalezitosti-dunajska_strategi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nis.unvienna.org/unis/sk/topics/sustainable_development_goals.html" TargetMode="External"/><Relationship Id="rId5" Type="http://schemas.openxmlformats.org/officeDocument/2006/relationships/hyperlink" Target="https://eur-lex.europa.eu/legal-content/SK/TXT/PDF/?uri=CELEX:32013D0529&amp;from=EN" TargetMode="External"/><Relationship Id="rId4" Type="http://schemas.openxmlformats.org/officeDocument/2006/relationships/hyperlink" Target="https://www.enviroportal.sk/rastlinstvo-a-zivocisstvo/7-environmentalny-akcny-progra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zp.sk/oblasti/zmena-klimy-ekonomickych-nastrojov/politika-zmeny-klimy/adaptacia-zmenu-klimy/" TargetMode="External"/><Relationship Id="rId2" Type="http://schemas.openxmlformats.org/officeDocument/2006/relationships/hyperlink" Target="https://www.minzp.sk/files/sekciaochranyprirodyakrajiny/dohovory/biodiverzita/narodna_strateg_ochr_biodiverz_2020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nzp.sk/files/iep/x_2017_envirostrategia_20171214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minzp.sk/oblasti/ochrana-prirody-krajiny/uzemna-ochrana-prirody/natura-2000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96740" y="1475824"/>
            <a:ext cx="7429500" cy="2329010"/>
          </a:xfrm>
        </p:spPr>
        <p:txBody>
          <a:bodyPr>
            <a:normAutofit fontScale="90000"/>
          </a:bodyPr>
          <a:lstStyle/>
          <a:p>
            <a:r>
              <a:rPr lang="sk-SK" dirty="0"/>
              <a:t/>
            </a:r>
            <a:br>
              <a:rPr lang="sk-SK" dirty="0"/>
            </a:br>
            <a:r>
              <a:rPr lang="sk-SK" dirty="0"/>
              <a:t>Prehľad aktuálnych schválených stratégií/dokumentov </a:t>
            </a:r>
            <a:br>
              <a:rPr lang="sk-SK" dirty="0"/>
            </a:br>
            <a:r>
              <a:rPr lang="sk-SK" sz="4000" b="1" dirty="0"/>
              <a:t>súvisiacich s ochranou mokradí</a:t>
            </a:r>
            <a:r>
              <a:rPr lang="sk-SK" sz="3600" b="1" dirty="0"/>
              <a:t/>
            </a:r>
            <a:br>
              <a:rPr lang="sk-SK" sz="3600" b="1" dirty="0"/>
            </a:br>
            <a:r>
              <a:rPr lang="sk-SK" sz="2800" dirty="0"/>
              <a:t/>
            </a:r>
            <a:br>
              <a:rPr lang="sk-SK" sz="2800" dirty="0"/>
            </a:br>
            <a:endParaRPr lang="sk-SK" sz="2400" dirty="0"/>
          </a:p>
        </p:txBody>
      </p:sp>
      <p:cxnSp>
        <p:nvCxnSpPr>
          <p:cNvPr id="3" name="Rovná spojnica 2"/>
          <p:cNvCxnSpPr/>
          <p:nvPr/>
        </p:nvCxnSpPr>
        <p:spPr>
          <a:xfrm>
            <a:off x="4010526" y="0"/>
            <a:ext cx="0" cy="2880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Rovná spojnica 3"/>
          <p:cNvCxnSpPr/>
          <p:nvPr/>
        </p:nvCxnSpPr>
        <p:spPr>
          <a:xfrm>
            <a:off x="4010526" y="2880000"/>
            <a:ext cx="0" cy="1152000"/>
          </a:xfrm>
          <a:prstGeom prst="line">
            <a:avLst/>
          </a:prstGeom>
          <a:ln w="28575">
            <a:solidFill>
              <a:srgbClr val="1F3FA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4010526" y="3978000"/>
            <a:ext cx="0" cy="288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Obrázo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2809703"/>
            <a:ext cx="3133898" cy="789017"/>
          </a:xfrm>
          <a:prstGeom prst="rect">
            <a:avLst/>
          </a:prstGeom>
        </p:spPr>
      </p:pic>
      <p:sp>
        <p:nvSpPr>
          <p:cNvPr id="6" name="Obdĺžnik 5">
            <a:extLst>
              <a:ext uri="{FF2B5EF4-FFF2-40B4-BE49-F238E27FC236}">
                <a16:creationId xmlns:a16="http://schemas.microsoft.com/office/drawing/2014/main" id="{B1A33E67-1A69-45A0-97C5-4D21FC05864B}"/>
              </a:ext>
            </a:extLst>
          </p:cNvPr>
          <p:cNvSpPr/>
          <p:nvPr/>
        </p:nvSpPr>
        <p:spPr>
          <a:xfrm>
            <a:off x="4235174" y="4375613"/>
            <a:ext cx="609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k-SK" sz="28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sk-SK" sz="28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RNDr. Jana </a:t>
            </a:r>
            <a:r>
              <a:rPr lang="sk-SK" sz="2000" dirty="0" err="1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Durkošová</a:t>
            </a:r>
            <a: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, riaditeľka odboru ochrany prírody  </a:t>
            </a:r>
            <a:b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Ing. Janka Guzmová, odbor ochrany prírody</a:t>
            </a:r>
            <a:r>
              <a:rPr lang="sk-SK" sz="2000" b="1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sk-SK" sz="2000" b="1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sekcia ochrany prírody, biodiverzity a krajiny</a:t>
            </a:r>
            <a:b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sk-SK" sz="20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sz="24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sk-SK" sz="2400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4235174" y="6209608"/>
            <a:ext cx="7199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Zasadnutie Slovenského ramsarského výboru, 12. september 2019</a:t>
            </a:r>
            <a:endParaRPr lang="sk-SK" sz="1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861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10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3" y="1081728"/>
            <a:ext cx="10629486" cy="4847045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5D93E2A7-3093-4197-B6C8-8AD5B2F0CA81}"/>
              </a:ext>
            </a:extLst>
          </p:cNvPr>
          <p:cNvSpPr txBox="1"/>
          <p:nvPr/>
        </p:nvSpPr>
        <p:spPr>
          <a:xfrm>
            <a:off x="1086678" y="378108"/>
            <a:ext cx="919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rgbClr val="002060"/>
                </a:solidFill>
                <a:latin typeface="+mj-lt"/>
              </a:rPr>
              <a:t>Mapa (schválených) </a:t>
            </a:r>
            <a:r>
              <a:rPr lang="sk-SK" sz="2000" dirty="0">
                <a:solidFill>
                  <a:srgbClr val="002060"/>
                </a:solidFill>
                <a:latin typeface="+mj-lt"/>
              </a:rPr>
              <a:t>programov starostlivosti o </a:t>
            </a:r>
            <a:r>
              <a:rPr lang="sk-SK" sz="2000" dirty="0" smtClean="0">
                <a:solidFill>
                  <a:srgbClr val="002060"/>
                </a:solidFill>
                <a:latin typeface="+mj-lt"/>
              </a:rPr>
              <a:t>CHVÚ k 1.9.2019</a:t>
            </a:r>
            <a:endParaRPr lang="sk-SK" sz="2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FF63F0F-C8C3-4B77-B0BE-11E90E118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9956" y="329045"/>
            <a:ext cx="1751091" cy="120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5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A03745DE-9359-403C-8D62-7E6015D58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B72A7D17-57D5-44B1-9354-2D65856DD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11</a:t>
            </a:fld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ABBC35B1-D579-4889-A3E3-25E2CBD8C924}"/>
              </a:ext>
            </a:extLst>
          </p:cNvPr>
          <p:cNvSpPr txBox="1"/>
          <p:nvPr/>
        </p:nvSpPr>
        <p:spPr>
          <a:xfrm>
            <a:off x="834741" y="815417"/>
            <a:ext cx="1044271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schválených 93 programov starostlivosti spolu pre 100 ÚEV (stav k 3. septembru 2019)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zoznam ÚEV ako </a:t>
            </a:r>
            <a:r>
              <a:rPr lang="sk-SK" b="1" dirty="0">
                <a:solidFill>
                  <a:srgbClr val="002060"/>
                </a:solidFill>
                <a:latin typeface="+mj-lt"/>
              </a:rPr>
              <a:t>kľúčovo závislých na vode obsahuje 493 </a:t>
            </a:r>
            <a:r>
              <a:rPr lang="sk-SK" b="1" dirty="0" smtClean="0">
                <a:solidFill>
                  <a:srgbClr val="002060"/>
                </a:solidFill>
                <a:latin typeface="+mj-lt"/>
              </a:rPr>
              <a:t>ÚEV 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z celkového počtu z celkového počtu 642 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ÚEV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  <a:hlinkClick r:id="rId2"/>
              </a:rPr>
              <a:t>https://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2"/>
              </a:rPr>
              <a:t>www.minzp.sk/files/sekcia-ochranyprirodyakrajiny/uzemna-ochrana-prirody/natura-2000/prehlad-uzemi-europskeho-vyznamu-k-03-09-2019.pdf</a:t>
            </a: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6. Programy záchrany o druhy</a:t>
            </a:r>
          </a:p>
          <a:p>
            <a:endParaRPr lang="sk-SK" sz="1200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sz="2000" dirty="0" smtClean="0">
                <a:solidFill>
                  <a:srgbClr val="002060"/>
                </a:solidFill>
                <a:latin typeface="+mj-lt"/>
              </a:rPr>
              <a:t>Program </a:t>
            </a:r>
            <a:r>
              <a:rPr lang="sk-SK" sz="2000" dirty="0">
                <a:solidFill>
                  <a:srgbClr val="002060"/>
                </a:solidFill>
                <a:latin typeface="+mj-lt"/>
              </a:rPr>
              <a:t>záchrany bučiaka veľkého (</a:t>
            </a:r>
            <a:r>
              <a:rPr lang="sk-SK" sz="2000" i="1" dirty="0" err="1">
                <a:solidFill>
                  <a:srgbClr val="002060"/>
                </a:solidFill>
                <a:latin typeface="+mj-lt"/>
              </a:rPr>
              <a:t>Botaurus</a:t>
            </a:r>
            <a:r>
              <a:rPr lang="sk-SK" sz="2000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i="1" dirty="0" err="1">
                <a:solidFill>
                  <a:srgbClr val="002060"/>
                </a:solidFill>
                <a:latin typeface="+mj-lt"/>
              </a:rPr>
              <a:t>stellaris</a:t>
            </a:r>
            <a:r>
              <a:rPr lang="sk-SK" sz="2000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dirty="0" err="1">
                <a:solidFill>
                  <a:srgbClr val="002060"/>
                </a:solidFill>
                <a:latin typeface="+mj-lt"/>
              </a:rPr>
              <a:t>Linnaeus</a:t>
            </a:r>
            <a:r>
              <a:rPr lang="sk-SK" sz="2000" dirty="0">
                <a:solidFill>
                  <a:srgbClr val="002060"/>
                </a:solidFill>
                <a:latin typeface="+mj-lt"/>
              </a:rPr>
              <a:t>, 1758) a chochlačky bielookej (</a:t>
            </a:r>
            <a:r>
              <a:rPr lang="sk-SK" sz="2000" i="1" dirty="0" err="1">
                <a:solidFill>
                  <a:srgbClr val="002060"/>
                </a:solidFill>
                <a:latin typeface="+mj-lt"/>
              </a:rPr>
              <a:t>Aythya</a:t>
            </a:r>
            <a:r>
              <a:rPr lang="sk-SK" sz="2000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i="1" dirty="0" err="1">
                <a:solidFill>
                  <a:srgbClr val="002060"/>
                </a:solidFill>
                <a:latin typeface="+mj-lt"/>
              </a:rPr>
              <a:t>nyroca</a:t>
            </a:r>
            <a:r>
              <a:rPr lang="sk-SK" sz="2000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dirty="0" err="1">
                <a:solidFill>
                  <a:srgbClr val="002060"/>
                </a:solidFill>
                <a:latin typeface="+mj-lt"/>
              </a:rPr>
              <a:t>Güldenstädt</a:t>
            </a:r>
            <a:r>
              <a:rPr lang="sk-SK" sz="2000" dirty="0">
                <a:solidFill>
                  <a:srgbClr val="002060"/>
                </a:solidFill>
                <a:latin typeface="+mj-lt"/>
              </a:rPr>
              <a:t>, 1770) na roky 2019 – </a:t>
            </a:r>
            <a:r>
              <a:rPr lang="sk-SK" sz="2000" dirty="0" smtClean="0">
                <a:solidFill>
                  <a:srgbClr val="002060"/>
                </a:solidFill>
                <a:latin typeface="+mj-lt"/>
              </a:rPr>
              <a:t>2023 (22.08.2019)</a:t>
            </a:r>
          </a:p>
          <a:p>
            <a:endParaRPr lang="sk-SK" sz="2000" dirty="0" smtClean="0">
              <a:solidFill>
                <a:srgbClr val="002060"/>
              </a:solidFill>
              <a:latin typeface="+mj-lt"/>
            </a:endParaRPr>
          </a:p>
          <a:p>
            <a:endParaRPr lang="sk-SK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endParaRPr lang="sk-SK" dirty="0">
              <a:solidFill>
                <a:srgbClr val="002060"/>
              </a:solidFill>
              <a:latin typeface="+mj-lt"/>
              <a:hlinkClick r:id="rId3"/>
            </a:endParaRPr>
          </a:p>
          <a:p>
            <a:endParaRPr lang="sk-SK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endParaRPr lang="sk-SK" dirty="0">
              <a:solidFill>
                <a:srgbClr val="002060"/>
              </a:solidFill>
              <a:latin typeface="+mj-lt"/>
              <a:hlinkClick r:id="rId3"/>
            </a:endParaRPr>
          </a:p>
          <a:p>
            <a:endParaRPr lang="sk-SK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endParaRPr lang="sk-SK" sz="1200" dirty="0" smtClean="0">
              <a:solidFill>
                <a:srgbClr val="002060"/>
              </a:solidFill>
              <a:latin typeface="+mj-lt"/>
              <a:hlinkClick r:id="rId3"/>
            </a:endParaRPr>
          </a:p>
          <a:p>
            <a:r>
              <a:rPr lang="sk-SK" dirty="0" smtClean="0">
                <a:solidFill>
                  <a:srgbClr val="002060"/>
                </a:solidFill>
                <a:latin typeface="+mj-lt"/>
                <a:hlinkClick r:id="rId3"/>
              </a:rPr>
              <a:t>http</a:t>
            </a:r>
            <a:r>
              <a:rPr lang="sk-SK" dirty="0">
                <a:solidFill>
                  <a:srgbClr val="002060"/>
                </a:solidFill>
                <a:latin typeface="+mj-lt"/>
                <a:hlinkClick r:id="rId3"/>
              </a:rPr>
              <a:t>://www.minzp.sk/oblasti/ochrana-prirody-krajiny/druhova-ochrana-prirody/programy-zachrany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3"/>
              </a:rPr>
              <a:t>/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  </a:t>
            </a:r>
            <a:endParaRPr lang="sk-SK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784864" y="465775"/>
            <a:ext cx="8525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u="sng" dirty="0" smtClean="0">
                <a:solidFill>
                  <a:srgbClr val="002060"/>
                </a:solidFill>
                <a:latin typeface="+mj-lt"/>
              </a:rPr>
              <a:t>územia európskeho významu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 (ÚEV)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8329" y="4143812"/>
            <a:ext cx="2134905" cy="1446721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776" y="4143813"/>
            <a:ext cx="2077640" cy="1446721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5FF63F0F-C8C3-4B77-B0BE-11E90E1180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6851" y="95680"/>
            <a:ext cx="1751091" cy="120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09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12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1113904" y="378108"/>
            <a:ext cx="1044909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7. Právne predpisy</a:t>
            </a:r>
          </a:p>
          <a:p>
            <a:endParaRPr lang="sk-SK" sz="2400" b="1" u="sng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novela zákona o ochrane druhov voľne žijúcich živočíchov a voľne rastúcich rastlín reguláciou obchodu s nimi (tzv.</a:t>
            </a:r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 CITES) </a:t>
            </a:r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č. 310/2018 Z. </a:t>
            </a:r>
            <a:r>
              <a:rPr lang="sk-SK" sz="2400" b="1" smtClean="0">
                <a:solidFill>
                  <a:srgbClr val="002060"/>
                </a:solidFill>
                <a:latin typeface="+mj-lt"/>
              </a:rPr>
              <a:t>z. </a:t>
            </a:r>
            <a:r>
              <a:rPr lang="sk-SK" sz="2400" smtClean="0">
                <a:solidFill>
                  <a:srgbClr val="002060"/>
                </a:solidFill>
                <a:latin typeface="+mj-lt"/>
              </a:rPr>
              <a:t>a 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jeho </a:t>
            </a:r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vykonávacej vyhlášky č. 387/2018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, účinnosť od 1. januára 2019 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sk-SK" sz="2400" dirty="0" smtClean="0">
                <a:solidFill>
                  <a:srgbClr val="002060"/>
                </a:solidFill>
                <a:latin typeface="+mj-lt"/>
              </a:rPr>
            </a:b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( - zákon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č. 310/2018 Z. z. ktorým sa mení a dopĺňa zákon č. 15/2005 Z. z. o ochrane druhov voľne žijúcich živočíchov a voľne rastúcich rastlín reguláciou obchodu s nimi a o zmene a doplnení niektorých zákonov v znení neskorších predpisov a ktorým sa mení a dopĺňa zákon č. 543/2002 Z. z. o ochrane prírody a krajiny v znení neskorších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predpisov;</a:t>
            </a:r>
          </a:p>
          <a:p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         - vyhláška Ministerstva životného prostredia Slovenskej republiky č. 387/2018 Z. z</a:t>
            </a:r>
            <a:r>
              <a:rPr lang="sk-SK" sz="1600" dirty="0">
                <a:solidFill>
                  <a:srgbClr val="002060"/>
                </a:solidFill>
                <a:latin typeface="+mj-lt"/>
              </a:rPr>
              <a:t>., ktorou sa mení a dopĺňa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vyhláška</a:t>
            </a:r>
            <a:br>
              <a:rPr lang="sk-SK" sz="1600" dirty="0" smtClean="0">
                <a:solidFill>
                  <a:srgbClr val="002060"/>
                </a:solidFill>
                <a:latin typeface="+mj-lt"/>
              </a:rPr>
            </a:b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        Ministerstva </a:t>
            </a:r>
            <a:r>
              <a:rPr lang="sk-SK" sz="1600" dirty="0">
                <a:solidFill>
                  <a:srgbClr val="002060"/>
                </a:solidFill>
                <a:latin typeface="+mj-lt"/>
              </a:rPr>
              <a:t>životného prostredia Slovenskej republiky č. 110/2005 Z. z., ktorou sa vykonávajú niektoré ustanovenia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sk-SK" sz="1600" dirty="0" smtClean="0">
                <a:solidFill>
                  <a:srgbClr val="002060"/>
                </a:solidFill>
                <a:latin typeface="+mj-lt"/>
              </a:rPr>
            </a:b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        zákona </a:t>
            </a:r>
            <a:r>
              <a:rPr lang="sk-SK" sz="1600" dirty="0">
                <a:solidFill>
                  <a:srgbClr val="002060"/>
                </a:solidFill>
                <a:latin typeface="+mj-lt"/>
              </a:rPr>
              <a:t>o ochrane druhov voľne žijúcich živočíchov a voľne rastúcich rastlín reguláciou obchodu s nimi a o zmene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a</a:t>
            </a:r>
            <a:br>
              <a:rPr lang="sk-SK" sz="1600" dirty="0" smtClean="0">
                <a:solidFill>
                  <a:srgbClr val="002060"/>
                </a:solidFill>
                <a:latin typeface="+mj-lt"/>
              </a:rPr>
            </a:b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        </a:t>
            </a:r>
            <a:r>
              <a:rPr lang="sk-SK" sz="1600" dirty="0">
                <a:solidFill>
                  <a:srgbClr val="002060"/>
                </a:solidFill>
                <a:latin typeface="+mj-lt"/>
              </a:rPr>
              <a:t>doplnení niektorých zákonov v znení neskorších </a:t>
            </a:r>
            <a:r>
              <a:rPr lang="sk-SK" sz="1600" dirty="0" smtClean="0">
                <a:solidFill>
                  <a:srgbClr val="002060"/>
                </a:solidFill>
                <a:latin typeface="+mj-lt"/>
              </a:rPr>
              <a:t>predpisov) </a:t>
            </a:r>
            <a:endParaRPr lang="sk-SK" sz="16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zákon </a:t>
            </a:r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č. 150/2019 Z. z. o prevencii a manažmente introdukcie a šírenia inváznych nepôvodných druhov 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a o zmene a doplnení niektorých zákonov, účinnosť od 1. augusta 2019</a:t>
            </a:r>
          </a:p>
          <a:p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11. septembra 2019 NR SR schválila novelu </a:t>
            </a:r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zákona č. 543/2002 Z. z. o ochrane prírody a krajiny </a:t>
            </a:r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v znení neskorších predpisov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484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6EB0DA24-6B0B-4F42-B1BE-767A40B87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5F44DC04-0BA9-4A2D-8D02-F308C73C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13</a:t>
            </a:fld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CAD05E45-919F-49B3-B19E-F31C9977F16C}"/>
              </a:ext>
            </a:extLst>
          </p:cNvPr>
          <p:cNvSpPr txBox="1"/>
          <p:nvPr/>
        </p:nvSpPr>
        <p:spPr>
          <a:xfrm>
            <a:off x="718362" y="2462893"/>
            <a:ext cx="970059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 smtClean="0">
                <a:solidFill>
                  <a:srgbClr val="002060"/>
                </a:solidFill>
                <a:latin typeface="+mj-lt"/>
              </a:rPr>
              <a:t>Ďakujeme </a:t>
            </a:r>
            <a:r>
              <a:rPr lang="sk-SK" sz="3600" dirty="0">
                <a:solidFill>
                  <a:srgbClr val="002060"/>
                </a:solidFill>
                <a:latin typeface="+mj-lt"/>
              </a:rPr>
              <a:t>za </a:t>
            </a:r>
            <a:r>
              <a:rPr lang="sk-SK" sz="3600" dirty="0" smtClean="0">
                <a:solidFill>
                  <a:srgbClr val="002060"/>
                </a:solidFill>
                <a:latin typeface="+mj-lt"/>
              </a:rPr>
              <a:t>pozornosť</a:t>
            </a:r>
          </a:p>
          <a:p>
            <a:pPr algn="ctr"/>
            <a:endParaRPr lang="sk-SK" sz="14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2"/>
              </a:rPr>
              <a:t>jana.durkosova@enviro.gov.sk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3"/>
              </a:rPr>
              <a:t>janka.guzmova@enviro.gov.sk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4"/>
              </a:rPr>
              <a:t>www.minzp.sk</a:t>
            </a:r>
            <a:r>
              <a:rPr lang="sk-SK" sz="240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algn="ctr"/>
            <a:endParaRPr lang="sk-SK" sz="2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225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586A8B61-7009-4EA4-A3C0-48730FD16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97D11138-72E0-4FAC-837D-0E2CD186C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2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731" y="558108"/>
            <a:ext cx="5731489" cy="382292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784863" y="4598413"/>
            <a:ext cx="10778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„</a:t>
            </a:r>
            <a:r>
              <a:rPr lang="sk-SK" sz="2400" i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Územia s močiarmi, slatinami, rašeliniskami a vodami prirodzenými alebo umelými, trvalými alebo dočasnými, stojatými aj tečúcimi, sladkými, </a:t>
            </a:r>
            <a:r>
              <a:rPr lang="sk-SK" sz="2400" i="1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brakickými</a:t>
            </a:r>
            <a:r>
              <a:rPr lang="sk-SK" sz="2400" i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alebo slanými, vrátane územia s morskou vodou, ktorej hĺbka pri odlive nepresahuje 6 metrov</a:t>
            </a:r>
            <a:r>
              <a:rPr lang="sk-SK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.“</a:t>
            </a:r>
            <a:endParaRPr lang="sk-SK" sz="24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857944" y="5929174"/>
            <a:ext cx="10465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400" dirty="0" smtClean="0">
                <a:solidFill>
                  <a:srgbClr val="002060"/>
                </a:solidFill>
                <a:latin typeface="+mj-lt"/>
              </a:rPr>
              <a:t>Definícia mokradí podľa článku 1 ods. 1 Dohovoru o mokradiach majúcich medzinárodný význam predovšetkým ako biotopy vodného vtáctva,</a:t>
            </a:r>
          </a:p>
          <a:p>
            <a:pPr algn="ctr"/>
            <a:r>
              <a:rPr lang="sk-SK" sz="1400" dirty="0" smtClean="0">
                <a:solidFill>
                  <a:srgbClr val="002060"/>
                </a:solidFill>
                <a:latin typeface="+mj-lt"/>
              </a:rPr>
              <a:t> tzv. Ramsarský dohovor (</a:t>
            </a:r>
            <a:r>
              <a:rPr lang="sk-SK" sz="1400" dirty="0" err="1" smtClean="0">
                <a:solidFill>
                  <a:srgbClr val="002060"/>
                </a:solidFill>
                <a:latin typeface="+mj-lt"/>
              </a:rPr>
              <a:t>Ramsar</a:t>
            </a:r>
            <a:r>
              <a:rPr lang="sk-SK" sz="1400" dirty="0" smtClean="0">
                <a:solidFill>
                  <a:srgbClr val="002060"/>
                </a:solidFill>
                <a:latin typeface="+mj-lt"/>
              </a:rPr>
              <a:t>, Irán, 1971). </a:t>
            </a:r>
            <a:endParaRPr lang="sk-SK" sz="1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196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3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897774" y="294981"/>
            <a:ext cx="10864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solidFill>
                  <a:srgbClr val="002060"/>
                </a:solidFill>
                <a:latin typeface="+mj-lt"/>
              </a:rPr>
              <a:t>Medzinárodné </a:t>
            </a:r>
            <a:r>
              <a:rPr lang="sk-SK" sz="4000" dirty="0">
                <a:solidFill>
                  <a:srgbClr val="002060"/>
                </a:solidFill>
                <a:latin typeface="+mj-lt"/>
              </a:rPr>
              <a:t>dokumenty/stratégie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594" y="839585"/>
            <a:ext cx="1947668" cy="838146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672" y="2842953"/>
            <a:ext cx="1875546" cy="1875546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897774" y="1166149"/>
            <a:ext cx="1020853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1. Štvrtý strategický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plán Ramsarského dohovoru na roky 2016 – 2024</a:t>
            </a:r>
          </a:p>
          <a:p>
            <a:endParaRPr lang="sk-SK" sz="2000" b="1" dirty="0">
              <a:solidFill>
                <a:srgbClr val="002060"/>
              </a:solidFill>
            </a:endParaRPr>
          </a:p>
          <a:p>
            <a:pPr algn="ctr"/>
            <a:r>
              <a:rPr lang="sk-SK" b="1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„Mokrade sú chránené, múdro využívané, obnovené a ich prínosy sú všetkými uznávané a oceňované</a:t>
            </a:r>
            <a:r>
              <a:rPr lang="sk-SK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“</a:t>
            </a:r>
          </a:p>
          <a:p>
            <a:pPr algn="ctr"/>
            <a:endParaRPr lang="sk-SK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3 strategické ciele a 1 operatívny/podporný cieľ 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schválený na 12. zasadnutí Konferencie zmluvných strán Ramsarského dohovoru (COP12)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  <a:hlinkClick r:id="rId4"/>
              </a:rPr>
              <a:t>https://www.ramsar.org/document/the-fourth-ramsar-strategic-plan-2016-2024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r>
              <a:rPr lang="pl-PL" sz="2400" b="1" u="sng" dirty="0" smtClean="0">
                <a:solidFill>
                  <a:srgbClr val="002060"/>
                </a:solidFill>
                <a:latin typeface="+mj-lt"/>
              </a:rPr>
              <a:t>2. Strategický </a:t>
            </a:r>
            <a:r>
              <a:rPr lang="pl-PL" sz="2400" b="1" u="sng" dirty="0">
                <a:solidFill>
                  <a:srgbClr val="002060"/>
                </a:solidFill>
                <a:latin typeface="+mj-lt"/>
              </a:rPr>
              <a:t>plán AEWA na roky 2019 – 2027 </a:t>
            </a:r>
          </a:p>
          <a:p>
            <a:endParaRPr lang="sk-SK" sz="20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b="1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„Vykonávať koordinované a zosúladené akcie na úrovni migračných trás na ochranu sťahovavých </a:t>
            </a:r>
            <a:br>
              <a:rPr lang="sk-SK" b="1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r>
              <a:rPr lang="sk-SK" b="1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vodných vtákov a ich biotopov“</a:t>
            </a: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poskytuje ucelený rámec na vykonávanie Dohody o ochrane africko-euroázijských druhov vodného sťahovavého vtáctva (AEWA)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4 hlavné ciele a 1 operatívny/podporný cieľ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schválený na 7. zasadnutí konferencie zmluvných strán AEWA (MOP7)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  <a:hlinkClick r:id="rId5"/>
              </a:rPr>
              <a:t>https://www.unep-aewa.org/en/documents/strategic-plan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662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4</a:t>
            </a:fld>
            <a:endParaRPr lang="sk-SK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7705" y="785431"/>
            <a:ext cx="1213209" cy="1463167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358" y="4304022"/>
            <a:ext cx="4762500" cy="962025"/>
          </a:xfrm>
          <a:prstGeom prst="rect">
            <a:avLst/>
          </a:prstGeom>
        </p:spPr>
      </p:pic>
      <p:sp>
        <p:nvSpPr>
          <p:cNvPr id="6" name="Obdĺžnik 5"/>
          <p:cNvSpPr/>
          <p:nvPr/>
        </p:nvSpPr>
        <p:spPr>
          <a:xfrm>
            <a:off x="876303" y="378108"/>
            <a:ext cx="1091461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k-SK" sz="2400" b="1" u="sng" dirty="0" smtClean="0">
                <a:solidFill>
                  <a:srgbClr val="002060"/>
                </a:solidFill>
                <a:latin typeface="Calibri Light" panose="020F0302020204030204"/>
              </a:rPr>
              <a:t>3. Strategický </a:t>
            </a:r>
            <a:r>
              <a:rPr lang="sk-SK" sz="2400" b="1" u="sng" dirty="0">
                <a:solidFill>
                  <a:srgbClr val="002060"/>
                </a:solidFill>
                <a:latin typeface="Calibri Light" panose="020F0302020204030204"/>
              </a:rPr>
              <a:t>plán pre sťahovavé  druhy na roky 2015 – 2023</a:t>
            </a:r>
            <a:r>
              <a:rPr lang="sk-SK" sz="2400" b="1" dirty="0">
                <a:solidFill>
                  <a:srgbClr val="002060"/>
                </a:solidFill>
                <a:latin typeface="Calibri Light" panose="020F0302020204030204"/>
              </a:rPr>
              <a:t> </a:t>
            </a:r>
            <a:r>
              <a:rPr lang="sk-SK" sz="2400" dirty="0">
                <a:solidFill>
                  <a:srgbClr val="002060"/>
                </a:solidFill>
                <a:latin typeface="Calibri Light" panose="020F0302020204030204"/>
              </a:rPr>
              <a:t>Dohovoru o ochrane sťahovavých druhov voľne žijúcich živočíchov (CMS) </a:t>
            </a:r>
          </a:p>
          <a:p>
            <a:pPr lvl="0" algn="ctr"/>
            <a:endParaRPr lang="sk-SK" sz="2000" dirty="0">
              <a:solidFill>
                <a:srgbClr val="002060"/>
              </a:solidFill>
              <a:latin typeface="Calibri Light" panose="020F0302020204030204"/>
            </a:endParaRPr>
          </a:p>
          <a:p>
            <a:pPr lvl="0" algn="ctr"/>
            <a:r>
              <a:rPr lang="sk-SK" b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„</a:t>
            </a:r>
            <a:r>
              <a:rPr lang="sk-SK" b="1" i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Podporovať činnosti na zabezpečenie priaznivého stavu sťahovavých druhov a ich biotopov </a:t>
            </a:r>
            <a:r>
              <a:rPr lang="sk-SK" b="1" i="1" dirty="0" smtClean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/>
            </a:r>
            <a:br>
              <a:rPr lang="sk-SK" b="1" i="1" dirty="0" smtClean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</a:br>
            <a:r>
              <a:rPr lang="sk-SK" b="1" i="1" dirty="0" smtClean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a </a:t>
            </a:r>
            <a:r>
              <a:rPr lang="sk-SK" b="1" i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na </a:t>
            </a:r>
            <a:r>
              <a:rPr lang="sk-SK" b="1" i="1" dirty="0" smtClean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zabezpečenie </a:t>
            </a:r>
            <a:r>
              <a:rPr lang="sk-SK" b="1" i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ekologickej integrity, konektivity a odolnosti týchto biotopov“</a:t>
            </a:r>
          </a:p>
          <a:p>
            <a:pPr lvl="0"/>
            <a:endParaRPr lang="sk-SK" sz="2000" b="1" i="1" dirty="0">
              <a:solidFill>
                <a:srgbClr val="5AA2AE">
                  <a:lumMod val="75000"/>
                </a:srgbClr>
              </a:solidFill>
              <a:latin typeface="Calibri Light" panose="020F0302020204030204"/>
            </a:endParaRPr>
          </a:p>
          <a:p>
            <a:pPr lvl="0"/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4. Strategický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plán Dohovoru o biologickej diverzite na roky 2011 – 2020 </a:t>
            </a:r>
            <a:r>
              <a:rPr lang="sk-SK" sz="2400" dirty="0">
                <a:solidFill>
                  <a:srgbClr val="002060"/>
                </a:solidFill>
                <a:latin typeface="+mj-lt"/>
              </a:rPr>
              <a:t>a jeho tzv. </a:t>
            </a:r>
          </a:p>
          <a:p>
            <a:pPr lvl="0"/>
            <a:r>
              <a:rPr lang="sk-SK" sz="2400" dirty="0">
                <a:solidFill>
                  <a:srgbClr val="002060"/>
                </a:solidFill>
                <a:latin typeface="+mj-lt"/>
              </a:rPr>
              <a:t>„Ciele z </a:t>
            </a:r>
            <a:r>
              <a:rPr lang="sk-SK" sz="2400" dirty="0" err="1">
                <a:solidFill>
                  <a:srgbClr val="002060"/>
                </a:solidFill>
                <a:latin typeface="+mj-lt"/>
              </a:rPr>
              <a:t>Aichi</a:t>
            </a:r>
            <a:r>
              <a:rPr lang="sk-SK" sz="2400" dirty="0">
                <a:solidFill>
                  <a:srgbClr val="002060"/>
                </a:solidFill>
                <a:latin typeface="+mj-lt"/>
              </a:rPr>
              <a:t>“ </a:t>
            </a:r>
          </a:p>
          <a:p>
            <a:pPr lvl="0"/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„</a:t>
            </a:r>
            <a:r>
              <a:rPr lang="sk-SK" b="1" i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Prijať účinné a naliehavé opatrenia na zastavenie straty biodiverzity s cieľom zabezpečiť, aby do roku 2020 boli ekosystémy odolné a naďalej poskytovali ekosystémové služby a tým zabezpečovali rozmanitosť života na zemi a prispievali k dobrým životným podmienkam ľudí.“</a:t>
            </a:r>
          </a:p>
          <a:p>
            <a:pPr lvl="0"/>
            <a:endParaRPr lang="sk-SK" sz="2000" dirty="0">
              <a:solidFill>
                <a:srgbClr val="002060"/>
              </a:solidFill>
              <a:latin typeface="Calibri Light" panose="020F0302020204030204"/>
            </a:endParaRPr>
          </a:p>
          <a:p>
            <a:pPr lvl="0"/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lvl="0"/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lvl="0"/>
            <a:endParaRPr lang="sk-SK" sz="2400" b="1" u="sng" dirty="0" smtClean="0">
              <a:solidFill>
                <a:srgbClr val="002060"/>
              </a:solidFill>
              <a:latin typeface="+mj-lt"/>
            </a:endParaRPr>
          </a:p>
          <a:p>
            <a:pPr lvl="0"/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5. Stratégia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EÚ na ochranu biodiverzity do roku 2020 </a:t>
            </a:r>
            <a:r>
              <a:rPr lang="sk-SK" sz="2400" i="1" u="sng" dirty="0">
                <a:solidFill>
                  <a:srgbClr val="002060"/>
                </a:solidFill>
                <a:latin typeface="+mj-lt"/>
              </a:rPr>
              <a:t>(EU Biodiversity </a:t>
            </a:r>
            <a:r>
              <a:rPr lang="sk-SK" sz="2400" i="1" u="sng" dirty="0" err="1">
                <a:solidFill>
                  <a:srgbClr val="002060"/>
                </a:solidFill>
                <a:latin typeface="+mj-lt"/>
              </a:rPr>
              <a:t>Strategy</a:t>
            </a:r>
            <a:r>
              <a:rPr lang="sk-SK" sz="2400" i="1" u="sng" dirty="0">
                <a:solidFill>
                  <a:srgbClr val="002060"/>
                </a:solidFill>
                <a:latin typeface="+mj-lt"/>
              </a:rPr>
              <a:t> 2020)</a:t>
            </a:r>
          </a:p>
        </p:txBody>
      </p:sp>
    </p:spTree>
    <p:extLst>
      <p:ext uri="{BB962C8B-B14F-4D97-AF65-F5344CB8AC3E}">
        <p14:creationId xmlns:p14="http://schemas.microsoft.com/office/powerpoint/2010/main" val="277657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5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906087" y="412514"/>
            <a:ext cx="11172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b="1" dirty="0">
              <a:solidFill>
                <a:srgbClr val="002060"/>
              </a:solidFill>
              <a:latin typeface="+mj-lt"/>
            </a:endParaRPr>
          </a:p>
          <a:p>
            <a:endParaRPr lang="sk-SK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dirty="0"/>
          </a:p>
        </p:txBody>
      </p:sp>
      <p:sp>
        <p:nvSpPr>
          <p:cNvPr id="5" name="BlokTextu 4"/>
          <p:cNvSpPr txBox="1"/>
          <p:nvPr/>
        </p:nvSpPr>
        <p:spPr>
          <a:xfrm>
            <a:off x="906087" y="515147"/>
            <a:ext cx="1103098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002060"/>
                </a:solidFill>
                <a:latin typeface="+mj-lt"/>
              </a:rPr>
              <a:t>6.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Stratégia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EÚ pre dunajský región, Akčný plán stratégie EÚ pre dunajský región</a:t>
            </a:r>
          </a:p>
          <a:p>
            <a:r>
              <a:rPr lang="sk-SK" dirty="0" smtClean="0">
                <a:solidFill>
                  <a:srgbClr val="002060"/>
                </a:solidFill>
                <a:latin typeface="+mj-lt"/>
                <a:hlinkClick r:id="rId2"/>
              </a:rPr>
              <a:t>https</a:t>
            </a:r>
            <a:r>
              <a:rPr lang="sk-SK" dirty="0">
                <a:solidFill>
                  <a:srgbClr val="002060"/>
                </a:solidFill>
                <a:latin typeface="+mj-lt"/>
                <a:hlinkClick r:id="rId2"/>
              </a:rPr>
              <a:t>://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2"/>
              </a:rPr>
              <a:t>www.mzv.sk/zahranicna_politika/europske_zalezitosti-dunajska_strategia</a:t>
            </a: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 smtClean="0">
                <a:solidFill>
                  <a:srgbClr val="002060"/>
                </a:solidFill>
                <a:latin typeface="+mj-lt"/>
              </a:rPr>
              <a:t>7.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Koncepcia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na ochranu vodných zdrojov Európy (</a:t>
            </a:r>
            <a:r>
              <a:rPr lang="sk-SK" sz="2000" b="1" i="1" u="sng" dirty="0">
                <a:solidFill>
                  <a:srgbClr val="002060"/>
                </a:solidFill>
                <a:latin typeface="+mj-lt"/>
              </a:rPr>
              <a:t>A </a:t>
            </a:r>
            <a:r>
              <a:rPr lang="sk-SK" sz="2000" b="1" i="1" u="sng" dirty="0" err="1">
                <a:solidFill>
                  <a:srgbClr val="002060"/>
                </a:solidFill>
                <a:latin typeface="+mj-lt"/>
              </a:rPr>
              <a:t>Blueprint</a:t>
            </a:r>
            <a:r>
              <a:rPr lang="sk-SK" sz="2000" b="1" i="1" u="sng" dirty="0">
                <a:solidFill>
                  <a:srgbClr val="002060"/>
                </a:solidFill>
                <a:latin typeface="+mj-lt"/>
              </a:rPr>
              <a:t> to </a:t>
            </a:r>
            <a:r>
              <a:rPr lang="sk-SK" sz="2000" b="1" i="1" u="sng" dirty="0" err="1">
                <a:solidFill>
                  <a:srgbClr val="002060"/>
                </a:solidFill>
                <a:latin typeface="+mj-lt"/>
              </a:rPr>
              <a:t>Safegurd</a:t>
            </a:r>
            <a:r>
              <a:rPr lang="sk-SK" sz="2000" b="1" i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b="1" i="1" u="sng" dirty="0" err="1">
                <a:solidFill>
                  <a:srgbClr val="002060"/>
                </a:solidFill>
                <a:latin typeface="+mj-lt"/>
              </a:rPr>
              <a:t>Europe's</a:t>
            </a:r>
            <a:r>
              <a:rPr lang="sk-SK" sz="2000" b="1" i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b="1" i="1" u="sng" dirty="0" err="1">
                <a:solidFill>
                  <a:srgbClr val="002060"/>
                </a:solidFill>
                <a:latin typeface="+mj-lt"/>
              </a:rPr>
              <a:t>Water</a:t>
            </a:r>
            <a:r>
              <a:rPr lang="sk-SK" sz="2000" b="1" i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000" b="1" i="1" u="sng" dirty="0" err="1">
                <a:solidFill>
                  <a:srgbClr val="002060"/>
                </a:solidFill>
                <a:latin typeface="+mj-lt"/>
              </a:rPr>
              <a:t>Resources</a:t>
            </a:r>
            <a:r>
              <a:rPr lang="sk-SK" sz="2000" b="1" i="1" u="sng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r>
              <a:rPr lang="sk-SK" sz="2400" b="1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dirty="0">
                <a:solidFill>
                  <a:srgbClr val="002060"/>
                </a:solidFill>
                <a:latin typeface="+mj-lt"/>
                <a:hlinkClick r:id="rId3"/>
              </a:rPr>
              <a:t>https://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3"/>
              </a:rPr>
              <a:t>www.enviroportal.sk/voda/koncepcia-na-ochranu-vodnych-zdrojov-europy</a:t>
            </a: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endParaRPr lang="sk-SK" sz="2400" b="1" i="1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 smtClean="0">
                <a:solidFill>
                  <a:srgbClr val="002060"/>
                </a:solidFill>
                <a:latin typeface="+mj-lt"/>
              </a:rPr>
              <a:t>8.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Siedmy európsky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akčný program v oblasti životného prostredia</a:t>
            </a:r>
          </a:p>
          <a:p>
            <a:r>
              <a:rPr lang="sk-SK" dirty="0">
                <a:solidFill>
                  <a:srgbClr val="002060"/>
                </a:solidFill>
                <a:latin typeface="+mj-lt"/>
                <a:hlinkClick r:id="rId4"/>
              </a:rPr>
              <a:t>https://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4"/>
              </a:rPr>
              <a:t>www.enviroportal.sk/rastlinstvo-a-zivocisstvo/7-environmentalny-akcny-program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 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sz="20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 smtClean="0">
                <a:solidFill>
                  <a:srgbClr val="002060"/>
                </a:solidFill>
                <a:latin typeface="+mj-lt"/>
              </a:rPr>
              <a:t>9.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Rozhodnutie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Európskeho parlamentu a Rady č. 529/2013/EK z 21. mája 2013 o pravidlách započítavania pre emisie a záchyty skleníkových plynov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 vplývajúce z činností súvisiacich s využívaním pôdy, so zmenami vo využívaní pôdy a s lesným hospodárstvom a o informáciách týkajúcich sa opatrení súvisiacich s týmito činnosťami</a:t>
            </a: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r>
              <a:rPr lang="sk-SK" dirty="0">
                <a:solidFill>
                  <a:srgbClr val="002060"/>
                </a:solidFill>
                <a:latin typeface="+mj-lt"/>
                <a:hlinkClick r:id="rId5"/>
              </a:rPr>
              <a:t>https://eur-lex.europa.eu/legal-content/SK/TXT/PDF/?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5"/>
              </a:rPr>
              <a:t>uri=CELEX:32013D0529&amp;from=EN</a:t>
            </a: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endParaRPr lang="sk-SK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002060"/>
                </a:solidFill>
                <a:latin typeface="+mj-lt"/>
              </a:rPr>
              <a:t>10.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Ciele udržateľného rozvoja OSN</a:t>
            </a:r>
          </a:p>
          <a:p>
            <a:r>
              <a:rPr lang="sk-SK" dirty="0">
                <a:solidFill>
                  <a:srgbClr val="002060"/>
                </a:solidFill>
                <a:latin typeface="+mj-lt"/>
                <a:hlinkClick r:id="rId6"/>
              </a:rPr>
              <a:t>http://</a:t>
            </a:r>
            <a:r>
              <a:rPr lang="sk-SK" dirty="0" smtClean="0">
                <a:solidFill>
                  <a:srgbClr val="002060"/>
                </a:solidFill>
                <a:latin typeface="+mj-lt"/>
                <a:hlinkClick r:id="rId6"/>
              </a:rPr>
              <a:t>www.unis.unvienna.org/unis/sk/topics/sustainable_development_goals.html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endParaRPr lang="sk-SK" dirty="0">
              <a:solidFill>
                <a:srgbClr val="002060"/>
              </a:solidFill>
              <a:latin typeface="+mj-lt"/>
            </a:endParaRPr>
          </a:p>
          <a:p>
            <a:r>
              <a:rPr lang="sk-SK" b="1" dirty="0" smtClean="0">
                <a:solidFill>
                  <a:srgbClr val="002060"/>
                </a:solidFill>
                <a:latin typeface="+mj-lt"/>
              </a:rPr>
              <a:t>11. </a:t>
            </a:r>
            <a:r>
              <a:rPr lang="sk-SK" sz="2000" b="1" u="sng" dirty="0" err="1">
                <a:solidFill>
                  <a:srgbClr val="002060"/>
                </a:solidFill>
                <a:latin typeface="+mj-lt"/>
              </a:rPr>
              <a:t>Pan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 - európsky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akčný plán </a:t>
            </a:r>
            <a:r>
              <a:rPr lang="sk-SK" sz="2000" b="1" u="sng" dirty="0">
                <a:solidFill>
                  <a:srgbClr val="002060"/>
                </a:solidFill>
                <a:latin typeface="+mj-lt"/>
              </a:rPr>
              <a:t>pre </a:t>
            </a:r>
            <a:r>
              <a:rPr lang="sk-SK" sz="2000" b="1" u="sng" dirty="0" smtClean="0">
                <a:solidFill>
                  <a:srgbClr val="002060"/>
                </a:solidFill>
                <a:latin typeface="+mj-lt"/>
              </a:rPr>
              <a:t>jesetery, </a:t>
            </a:r>
            <a:r>
              <a:rPr lang="sk-SK" sz="2000" u="sng" dirty="0" smtClean="0">
                <a:solidFill>
                  <a:srgbClr val="002060"/>
                </a:solidFill>
                <a:latin typeface="+mj-lt"/>
              </a:rPr>
              <a:t>odporúčanie Stáleho výboru Bernského dohovoru č. 199/2018 </a:t>
            </a:r>
            <a:r>
              <a:rPr lang="sk-SK" b="1" i="1" u="sng" dirty="0" smtClean="0"/>
              <a:t> </a:t>
            </a:r>
            <a:r>
              <a:rPr lang="en-GB" u="sng" dirty="0" smtClean="0">
                <a:hlinkClick r:id="rId7"/>
              </a:rPr>
              <a:t>T-PVS/</a:t>
            </a:r>
            <a:r>
              <a:rPr lang="en-GB" u="sng" dirty="0" err="1" smtClean="0">
                <a:hlinkClick r:id="rId7"/>
              </a:rPr>
              <a:t>Inf</a:t>
            </a:r>
            <a:r>
              <a:rPr lang="en-GB" u="sng" dirty="0" smtClean="0">
                <a:hlinkClick r:id="rId7"/>
              </a:rPr>
              <a:t>(2018)06</a:t>
            </a:r>
            <a:r>
              <a:rPr lang="en-GB" u="sng" dirty="0"/>
              <a:t>;</a:t>
            </a:r>
            <a:endParaRPr lang="sk-SK" dirty="0"/>
          </a:p>
          <a:p>
            <a:endParaRPr lang="sk-SK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075" y="4281021"/>
            <a:ext cx="1762298" cy="180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6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955963" y="378108"/>
            <a:ext cx="878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955963" y="243707"/>
            <a:ext cx="89570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4000" dirty="0" smtClean="0">
                <a:solidFill>
                  <a:srgbClr val="002060"/>
                </a:solidFill>
                <a:latin typeface="Calibri Light" panose="020F0302020204030204"/>
              </a:rPr>
              <a:t>Národné (a iné) dokumenty/stratégie</a:t>
            </a:r>
            <a:endParaRPr lang="sk-SK" sz="2000" dirty="0"/>
          </a:p>
        </p:txBody>
      </p:sp>
      <p:sp>
        <p:nvSpPr>
          <p:cNvPr id="8" name="BlokTextu 7"/>
          <p:cNvSpPr txBox="1"/>
          <p:nvPr/>
        </p:nvSpPr>
        <p:spPr>
          <a:xfrm>
            <a:off x="864524" y="1280160"/>
            <a:ext cx="1066522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1. </a:t>
            </a:r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Aktualizovaná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národná stratégia ochrany biodiverzity do roku 2020</a:t>
            </a:r>
          </a:p>
          <a:p>
            <a:pPr algn="ctr"/>
            <a:r>
              <a:rPr lang="sk-SK" b="1" i="1" dirty="0" smtClean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„</a:t>
            </a:r>
            <a:r>
              <a:rPr lang="sk-SK" b="1" i="1" dirty="0">
                <a:solidFill>
                  <a:srgbClr val="5AA2AE">
                    <a:lumMod val="75000"/>
                  </a:srgbClr>
                </a:solidFill>
                <a:latin typeface="Calibri Light" panose="020F0302020204030204"/>
              </a:rPr>
              <a:t>Zastaviť stratu biodiverzity a degradáciu ekosystémov a ich služieb v SR do roku 2020, zabezpečiť obnovu biodiverzity a ekosystémov vo vhodnom rozsahu a zvýšiť náš príspevok k zamedzeniu straty biodiverzity v celosvetovom meradle.“</a:t>
            </a:r>
          </a:p>
          <a:p>
            <a:pPr marL="285750" indent="-285750">
              <a:buFontTx/>
              <a:buChar char="-"/>
            </a:pPr>
            <a:endParaRPr lang="sk-SK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solidFill>
                  <a:srgbClr val="002060"/>
                </a:solidFill>
                <a:latin typeface="+mj-lt"/>
              </a:rPr>
              <a:t>definuje 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9 cieľov, podrobnejšie rozpracované v dokumente </a:t>
            </a:r>
            <a:r>
              <a:rPr lang="sk-SK" b="1" dirty="0">
                <a:solidFill>
                  <a:srgbClr val="002060"/>
                </a:solidFill>
                <a:latin typeface="+mj-lt"/>
              </a:rPr>
              <a:t>Akčný plán pre implementáciu opatrení vyplývajúcich z aktualizovanej národnej stratégie ochrany biodiverzity do roku 2020 </a:t>
            </a:r>
          </a:p>
          <a:p>
            <a:r>
              <a:rPr lang="sk-SK" sz="1600" b="1" dirty="0">
                <a:solidFill>
                  <a:srgbClr val="002060"/>
                </a:solidFill>
                <a:latin typeface="+mj-lt"/>
              </a:rPr>
              <a:t>      </a:t>
            </a:r>
            <a:r>
              <a:rPr lang="sk-SK" sz="1600" dirty="0">
                <a:solidFill>
                  <a:srgbClr val="002060"/>
                </a:solidFill>
                <a:latin typeface="+mj-lt"/>
                <a:hlinkClick r:id="rId2"/>
              </a:rPr>
              <a:t>https://www.minzp.sk/files/sekciaochranyprirodyakrajiny/dohovory/biodiverzita/narodna_strateg_ochr_biodiverz_2020.pdf</a:t>
            </a:r>
            <a:r>
              <a:rPr lang="sk-SK" sz="160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285750" indent="-285750">
              <a:buFontTx/>
              <a:buChar char="-"/>
            </a:pPr>
            <a:endParaRPr lang="sk-SK" b="1" dirty="0">
              <a:solidFill>
                <a:srgbClr val="002060"/>
              </a:solidFill>
              <a:latin typeface="+mj-lt"/>
            </a:endParaRPr>
          </a:p>
          <a:p>
            <a:r>
              <a:rPr lang="sk-SK" sz="2400" dirty="0">
                <a:solidFill>
                  <a:srgbClr val="002060"/>
                </a:solidFill>
              </a:rPr>
              <a:t>2. </a:t>
            </a:r>
            <a:r>
              <a:rPr lang="sk-SK" sz="2400" u="sng" dirty="0">
                <a:solidFill>
                  <a:srgbClr val="002060"/>
                </a:solidFill>
              </a:rPr>
              <a:t>Stratégia adaptácie Slovenskej republiky na zmenu klímy</a:t>
            </a:r>
          </a:p>
          <a:p>
            <a:endParaRPr lang="sk-SK" sz="1000" b="1" dirty="0">
              <a:solidFill>
                <a:srgbClr val="002060"/>
              </a:solidFill>
            </a:endParaRPr>
          </a:p>
          <a:p>
            <a:r>
              <a:rPr lang="sk-SK" sz="2400" dirty="0">
                <a:solidFill>
                  <a:srgbClr val="002060"/>
                </a:solidFill>
              </a:rPr>
              <a:t>- </a:t>
            </a:r>
            <a:r>
              <a:rPr lang="sk-SK" sz="2400" dirty="0" smtClean="0">
                <a:solidFill>
                  <a:srgbClr val="002060"/>
                </a:solidFill>
              </a:rPr>
              <a:t>  </a:t>
            </a:r>
            <a:r>
              <a:rPr lang="sk-SK" dirty="0" smtClean="0">
                <a:solidFill>
                  <a:srgbClr val="002060"/>
                </a:solidFill>
              </a:rPr>
              <a:t>hlavným </a:t>
            </a:r>
            <a:r>
              <a:rPr lang="sk-SK" dirty="0">
                <a:solidFill>
                  <a:srgbClr val="002060"/>
                </a:solidFill>
              </a:rPr>
              <a:t>cieľom je zvýšenie odolnosti a zlepšenie pripravenosti SR čeliť nepriaznivým dôsledkom zmeny klímy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</a:rPr>
              <a:t>snaží sa v čo najširšom rozsahu oblastí a sektorov prepojiť scenáre a možné dôsledky zmeny klímy s návrhmi vhodných adaptačných opatrení</a:t>
            </a:r>
          </a:p>
          <a:p>
            <a:r>
              <a:rPr lang="sk-SK" sz="1600" dirty="0">
                <a:solidFill>
                  <a:srgbClr val="002060"/>
                </a:solidFill>
                <a:hlinkClick r:id="rId3"/>
              </a:rPr>
              <a:t>https://www.minzp.sk/oblasti/zmena-klimy-ekonomickych-nastrojov/politika-zmeny-klimy/adaptacia-zmenu-klimy/</a:t>
            </a:r>
            <a:r>
              <a:rPr lang="sk-SK" sz="1600" dirty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endParaRPr lang="sk-SK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68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7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955964" y="374073"/>
            <a:ext cx="10972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3. </a:t>
            </a:r>
            <a:r>
              <a:rPr lang="sk-SK" sz="2400" b="1" u="sng" dirty="0" smtClean="0">
                <a:solidFill>
                  <a:srgbClr val="002060"/>
                </a:solidFill>
                <a:latin typeface="+mj-lt"/>
              </a:rPr>
              <a:t>H2ODNOTA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JE VODA – Akčný plán na riešenie dôsledkov sucha a nedostatku vody </a:t>
            </a:r>
          </a:p>
          <a:p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cieľom je predchádzať suchu preventívnymi opatreniami, eliminovať negatívne dôsledky zmeny klímy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nížiť nepriaznivé dôsledky sucha a nedostatku vody na ľudské zdravie, životné prostredie, kultúrne dedičstvo a hospodársku činnosť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sz="2400" b="1" dirty="0" smtClean="0">
                <a:solidFill>
                  <a:srgbClr val="002060"/>
                </a:solidFill>
                <a:latin typeface="+mj-lt"/>
              </a:rPr>
              <a:t>4. </a:t>
            </a:r>
            <a:r>
              <a:rPr lang="sk-SK" sz="2400" u="sng" dirty="0">
                <a:solidFill>
                  <a:srgbClr val="002060"/>
                </a:solidFill>
              </a:rPr>
              <a:t>Zelenšie Slovensko – Stratégia environmentálnej politiky Slovenskej republiky do roku 2030</a:t>
            </a:r>
          </a:p>
          <a:p>
            <a:pPr marL="285750" indent="-285750">
              <a:buFontTx/>
              <a:buChar char="-"/>
            </a:pPr>
            <a:endParaRPr lang="sk-SK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sk-SK" i="1" dirty="0" smtClean="0">
                <a:solidFill>
                  <a:schemeClr val="accent5">
                    <a:lumMod val="75000"/>
                  </a:schemeClr>
                </a:solidFill>
              </a:rPr>
              <a:t>„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Slovensko zamedzí zhoršovaniu stavu chránených druhov a biotopov. Do roku 2030 bude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obnovených minimálne 15 % degradovaných ekosystémov.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 Vhodným dobudovaním sústavy chránených území a vypracovaním, schválením a realizáciou dokumentov starostlivosti sa vytvoria možnosti starostlivosti o všetky významné druhy a biotopy v SR.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Zjednodušený systém chránených území 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a stupňov ochrany umožní prísnejšiu ochranu a cielenú starostlivosť v súlade s medzinárodnými štandardmi.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Jadrovú zónu národných parkov 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budú tvoriť územia bez zásahov človeka, ktorých rozloha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do roku 2025 dosiahne 50 % celkovej rozlohy 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každého národného parku a 75 % tejto rozlohy do roku 2030. Ohodnotenie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ekosystémových služieb 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zefektívni ochranu prírody a pomôže zastaviť ich degradáciu. Vypracuje sa a bude sa uplatňovať </a:t>
            </a:r>
            <a:r>
              <a:rPr lang="sk-SK" b="1" i="1" dirty="0">
                <a:solidFill>
                  <a:schemeClr val="accent5">
                    <a:lumMod val="75000"/>
                  </a:schemeClr>
                </a:solidFill>
              </a:rPr>
              <a:t>integrovaný koncept ochrany krajiny“. </a:t>
            </a:r>
            <a:r>
              <a:rPr lang="sk-SK" b="1" i="1" dirty="0">
                <a:solidFill>
                  <a:srgbClr val="FF0000"/>
                </a:solidFill>
              </a:rPr>
              <a:t>	</a:t>
            </a:r>
          </a:p>
          <a:p>
            <a:pPr marL="285750" indent="-285750">
              <a:buFontTx/>
              <a:buChar char="-"/>
            </a:pPr>
            <a:r>
              <a:rPr lang="sk-SK" dirty="0">
                <a:solidFill>
                  <a:srgbClr val="002060"/>
                </a:solidFill>
                <a:hlinkClick r:id="rId2"/>
              </a:rPr>
              <a:t>https://</a:t>
            </a:r>
            <a:r>
              <a:rPr lang="sk-SK" u="sng" dirty="0">
                <a:solidFill>
                  <a:srgbClr val="002060"/>
                </a:solidFill>
                <a:hlinkClick r:id="rId2"/>
              </a:rPr>
              <a:t>www.minzp.sk/files/iep/x_2017_envirostrategia_20171214.pdf</a:t>
            </a:r>
            <a:r>
              <a:rPr lang="sk-SK" dirty="0">
                <a:solidFill>
                  <a:srgbClr val="002060"/>
                </a:solidFill>
              </a:rPr>
              <a:t> </a:t>
            </a:r>
          </a:p>
          <a:p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endParaRPr lang="sk-SK" sz="2400" b="1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447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8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1097280" y="558108"/>
            <a:ext cx="1097280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>
                <a:solidFill>
                  <a:srgbClr val="002060"/>
                </a:solidFill>
                <a:latin typeface="Calibri Light" panose="020F0302020204030204"/>
              </a:rPr>
              <a:t>5. </a:t>
            </a:r>
            <a:r>
              <a:rPr lang="sk-SK" sz="2400" b="1" u="sng" dirty="0">
                <a:solidFill>
                  <a:srgbClr val="002060"/>
                </a:solidFill>
                <a:latin typeface="+mj-lt"/>
              </a:rPr>
              <a:t>Programy starostlivosti územia sústavy Natura 2000 </a:t>
            </a:r>
          </a:p>
          <a:p>
            <a:r>
              <a:rPr lang="sk-SK" sz="2400" b="1" dirty="0">
                <a:solidFill>
                  <a:srgbClr val="002060"/>
                </a:solidFill>
                <a:latin typeface="+mj-lt"/>
              </a:rPr>
              <a:t> </a:t>
            </a: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b="1" u="sng" dirty="0" smtClean="0">
                <a:solidFill>
                  <a:srgbClr val="002060"/>
                </a:solidFill>
                <a:latin typeface="+mj-lt"/>
              </a:rPr>
              <a:t>Chránené vtáčie územia </a:t>
            </a:r>
            <a:r>
              <a:rPr lang="sk-SK" b="1" dirty="0" smtClean="0">
                <a:solidFill>
                  <a:srgbClr val="002060"/>
                </a:solidFill>
                <a:latin typeface="+mj-lt"/>
              </a:rPr>
              <a:t>(spolu 41), z toho 18 schválených vládou SR, </a:t>
            </a:r>
            <a:r>
              <a:rPr lang="sk-SK" b="1" dirty="0" smtClean="0">
                <a:solidFill>
                  <a:srgbClr val="002060"/>
                </a:solidFill>
              </a:rPr>
              <a:t>z </a:t>
            </a:r>
            <a:r>
              <a:rPr lang="sk-SK" b="1" dirty="0">
                <a:solidFill>
                  <a:srgbClr val="002060"/>
                </a:solidFill>
              </a:rPr>
              <a:t>toho pre 13 </a:t>
            </a:r>
            <a:r>
              <a:rPr lang="sk-SK" b="1" dirty="0" err="1">
                <a:solidFill>
                  <a:srgbClr val="002060"/>
                </a:solidFill>
              </a:rPr>
              <a:t>mokradných</a:t>
            </a:r>
            <a:r>
              <a:rPr lang="sk-SK" b="1" dirty="0">
                <a:solidFill>
                  <a:srgbClr val="002060"/>
                </a:solidFill>
              </a:rPr>
              <a:t>/závislých na </a:t>
            </a:r>
            <a:r>
              <a:rPr lang="sk-SK" b="1" dirty="0" smtClean="0">
                <a:solidFill>
                  <a:srgbClr val="002060"/>
                </a:solidFill>
              </a:rPr>
              <a:t>vode: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 smtClean="0">
                <a:solidFill>
                  <a:srgbClr val="002060"/>
                </a:solidFill>
              </a:rPr>
              <a:t>Program </a:t>
            </a:r>
            <a:r>
              <a:rPr lang="sk-SK" dirty="0">
                <a:solidFill>
                  <a:srgbClr val="002060"/>
                </a:solidFill>
              </a:rPr>
              <a:t>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Horná Orava </a:t>
            </a:r>
            <a:r>
              <a:rPr lang="sk-SK" dirty="0">
                <a:solidFill>
                  <a:srgbClr val="002060"/>
                </a:solidFill>
              </a:rPr>
              <a:t>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Kráľová</a:t>
            </a:r>
            <a:r>
              <a:rPr lang="sk-SK" dirty="0">
                <a:solidFill>
                  <a:srgbClr val="002060"/>
                </a:solidFill>
              </a:rPr>
              <a:t> 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Sĺňava</a:t>
            </a:r>
            <a:r>
              <a:rPr lang="sk-SK" dirty="0">
                <a:solidFill>
                  <a:srgbClr val="002060"/>
                </a:solidFill>
              </a:rPr>
              <a:t> 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Dolné Pohronie </a:t>
            </a:r>
            <a:r>
              <a:rPr lang="sk-SK" dirty="0">
                <a:solidFill>
                  <a:srgbClr val="002060"/>
                </a:solidFill>
              </a:rPr>
              <a:t>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 err="1">
                <a:solidFill>
                  <a:srgbClr val="002060"/>
                </a:solidFill>
              </a:rPr>
              <a:t>Veľkoblahovské</a:t>
            </a:r>
            <a:r>
              <a:rPr lang="sk-SK" b="1" dirty="0">
                <a:solidFill>
                  <a:srgbClr val="002060"/>
                </a:solidFill>
              </a:rPr>
              <a:t> rybníky </a:t>
            </a:r>
            <a:r>
              <a:rPr lang="sk-SK" dirty="0">
                <a:solidFill>
                  <a:srgbClr val="002060"/>
                </a:solidFill>
              </a:rPr>
              <a:t>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 err="1">
                <a:solidFill>
                  <a:srgbClr val="002060"/>
                </a:solidFill>
              </a:rPr>
              <a:t>Špačinsko-nižnianske</a:t>
            </a:r>
            <a:r>
              <a:rPr lang="sk-SK" b="1" dirty="0">
                <a:solidFill>
                  <a:srgbClr val="002060"/>
                </a:solidFill>
              </a:rPr>
              <a:t> polia </a:t>
            </a:r>
            <a:r>
              <a:rPr lang="sk-SK" dirty="0">
                <a:solidFill>
                  <a:srgbClr val="002060"/>
                </a:solidFill>
              </a:rPr>
              <a:t>na roky 2017-2046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Dolné Považie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Dubnické štrkovisko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Košická kotlina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Ondavská rovina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Ostrovné lúky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Parížske močiare </a:t>
            </a:r>
            <a:r>
              <a:rPr lang="sk-SK" dirty="0">
                <a:solidFill>
                  <a:srgbClr val="002060"/>
                </a:solidFill>
              </a:rPr>
              <a:t>na roky 2018-2047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dirty="0">
                <a:solidFill>
                  <a:srgbClr val="002060"/>
                </a:solidFill>
              </a:rPr>
              <a:t>Program starostlivosti pre Chránené vtáčie územie </a:t>
            </a:r>
            <a:r>
              <a:rPr lang="sk-SK" b="1" dirty="0">
                <a:solidFill>
                  <a:srgbClr val="002060"/>
                </a:solidFill>
              </a:rPr>
              <a:t>Poiplie</a:t>
            </a:r>
            <a:r>
              <a:rPr lang="sk-SK" dirty="0">
                <a:solidFill>
                  <a:srgbClr val="002060"/>
                </a:solidFill>
              </a:rPr>
              <a:t> na roky 2018-2047</a:t>
            </a:r>
          </a:p>
          <a:p>
            <a:endParaRPr lang="sk-SK" sz="1600" dirty="0">
              <a:solidFill>
                <a:srgbClr val="002060"/>
              </a:solidFill>
            </a:endParaRPr>
          </a:p>
          <a:p>
            <a:r>
              <a:rPr lang="sk-SK" sz="1600" dirty="0" smtClean="0">
                <a:solidFill>
                  <a:srgbClr val="002060"/>
                </a:solidFill>
                <a:hlinkClick r:id="rId2"/>
              </a:rPr>
              <a:t>https</a:t>
            </a:r>
            <a:r>
              <a:rPr lang="sk-SK" sz="1600" dirty="0">
                <a:solidFill>
                  <a:srgbClr val="002060"/>
                </a:solidFill>
                <a:hlinkClick r:id="rId2"/>
              </a:rPr>
              <a:t>://www.minzp.sk/oblasti/ochrana-prirody-krajiny/uzemna-ochrana-prirody/natura-2000/</a:t>
            </a:r>
            <a:endParaRPr lang="sk-SK" sz="16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Tx/>
              <a:buChar char="-"/>
            </a:pPr>
            <a:endParaRPr lang="sk-SK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FF63F0F-C8C3-4B77-B0BE-11E90E118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6480" y="3550690"/>
            <a:ext cx="1751091" cy="120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1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20.09.2019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9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7606145" y="2711219"/>
            <a:ext cx="388204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 smtClean="0">
                <a:solidFill>
                  <a:srgbClr val="002060"/>
                </a:solidFill>
                <a:latin typeface="+mj-lt"/>
              </a:rPr>
              <a:t>Programy starostlivosti o CHVÚ</a:t>
            </a:r>
          </a:p>
          <a:p>
            <a:pPr algn="ctr"/>
            <a:endParaRPr lang="sk-SK" sz="2400" dirty="0" smtClean="0">
              <a:solidFill>
                <a:srgbClr val="002060"/>
              </a:solidFill>
              <a:latin typeface="+mj-lt"/>
            </a:endParaRPr>
          </a:p>
          <a:p>
            <a:r>
              <a:rPr lang="sk-SK" sz="2400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z celkového počtu 41 CHVÚ je </a:t>
            </a:r>
            <a:r>
              <a:rPr lang="sk-SK" b="1" dirty="0" smtClean="0">
                <a:solidFill>
                  <a:srgbClr val="002060"/>
                </a:solidFill>
                <a:latin typeface="+mj-lt"/>
              </a:rPr>
              <a:t>23</a:t>
            </a:r>
            <a:r>
              <a:rPr lang="sk-SK" dirty="0" smtClean="0">
                <a:solidFill>
                  <a:srgbClr val="002060"/>
                </a:solidFill>
                <a:latin typeface="+mj-lt"/>
              </a:rPr>
              <a:t> tzv. mokradných/závislých na vode 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5FF63F0F-C8C3-4B77-B0BE-11E90E118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8617" y="1339504"/>
            <a:ext cx="1751091" cy="1201856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09" y="49418"/>
            <a:ext cx="5320146" cy="636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0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Teplá modr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a-MZP [Iba na čítanie]" id="{E4D74DB0-2EB2-43C8-A87F-66135CEB58F2}" vid="{A176D7A3-9C67-49E3-8612-9B3D19793CEC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TEMPLATE-MZP</Template>
  <TotalTime>2616</TotalTime>
  <Words>1003</Words>
  <Application>Microsoft Office PowerPoint</Application>
  <PresentationFormat>Širokouhlá</PresentationFormat>
  <Paragraphs>163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Motív Office</vt:lpstr>
      <vt:lpstr> Prehľad aktuálnych schválených stratégií/dokumentov  súvisiacich s ochranou mokradí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development for foresight at the Ministry of Environment  Milan Chrenko</dc:title>
  <dc:creator>Blatnická Martina</dc:creator>
  <cp:lastModifiedBy>Guzmová Janka</cp:lastModifiedBy>
  <cp:revision>203</cp:revision>
  <dcterms:created xsi:type="dcterms:W3CDTF">2018-05-28T14:12:49Z</dcterms:created>
  <dcterms:modified xsi:type="dcterms:W3CDTF">2019-09-20T14:17:40Z</dcterms:modified>
</cp:coreProperties>
</file>