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58" r:id="rId3"/>
    <p:sldId id="259" r:id="rId4"/>
    <p:sldId id="260" r:id="rId5"/>
    <p:sldId id="261" r:id="rId6"/>
    <p:sldId id="262" r:id="rId7"/>
    <p:sldId id="280" r:id="rId8"/>
    <p:sldId id="263" r:id="rId9"/>
    <p:sldId id="264" r:id="rId10"/>
    <p:sldId id="265" r:id="rId11"/>
    <p:sldId id="266" r:id="rId12"/>
    <p:sldId id="267" r:id="rId13"/>
    <p:sldId id="281" r:id="rId14"/>
    <p:sldId id="274" r:id="rId15"/>
    <p:sldId id="275" r:id="rId16"/>
    <p:sldId id="276" r:id="rId17"/>
    <p:sldId id="277" r:id="rId18"/>
    <p:sldId id="278" r:id="rId19"/>
    <p:sldId id="279" r:id="rId20"/>
    <p:sldId id="290" r:id="rId21"/>
    <p:sldId id="291" r:id="rId22"/>
    <p:sldId id="292" r:id="rId23"/>
    <p:sldId id="293" r:id="rId24"/>
    <p:sldId id="294" r:id="rId25"/>
    <p:sldId id="295" r:id="rId26"/>
    <p:sldId id="289" r:id="rId27"/>
  </p:sldIdLst>
  <p:sldSz cx="9144000" cy="6858000" type="screen4x3"/>
  <p:notesSz cx="6808788" cy="9940925"/>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50475" cy="497046"/>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56737" y="0"/>
            <a:ext cx="2950475" cy="497046"/>
          </a:xfrm>
          <a:prstGeom prst="rect">
            <a:avLst/>
          </a:prstGeom>
        </p:spPr>
        <p:txBody>
          <a:bodyPr vert="horz" lIns="91440" tIns="45720" rIns="91440" bIns="45720" rtlCol="0"/>
          <a:lstStyle>
            <a:lvl1pPr algn="r">
              <a:defRPr sz="1200"/>
            </a:lvl1pPr>
          </a:lstStyle>
          <a:p>
            <a:fld id="{49E98FBE-371C-4FFA-8ED3-B8737558B52E}" type="datetimeFigureOut">
              <a:rPr lang="hu-HU" smtClean="0"/>
              <a:t>2019.09.12.</a:t>
            </a:fld>
            <a:endParaRPr lang="hu-HU"/>
          </a:p>
        </p:txBody>
      </p:sp>
      <p:sp>
        <p:nvSpPr>
          <p:cNvPr id="4" name="Diakép helye 3"/>
          <p:cNvSpPr>
            <a:spLocks noGrp="1" noRot="1" noChangeAspect="1"/>
          </p:cNvSpPr>
          <p:nvPr>
            <p:ph type="sldImg" idx="2"/>
          </p:nvPr>
        </p:nvSpPr>
        <p:spPr>
          <a:xfrm>
            <a:off x="920750" y="746125"/>
            <a:ext cx="4967288" cy="372745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0879" y="4721940"/>
            <a:ext cx="5447030" cy="4473416"/>
          </a:xfrm>
          <a:prstGeom prst="rect">
            <a:avLst/>
          </a:prstGeom>
        </p:spPr>
        <p:txBody>
          <a:bodyPr vert="horz" lIns="91440" tIns="45720" rIns="91440" bIns="45720"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9442154"/>
            <a:ext cx="2950475" cy="497046"/>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56737" y="9442154"/>
            <a:ext cx="2950475" cy="497046"/>
          </a:xfrm>
          <a:prstGeom prst="rect">
            <a:avLst/>
          </a:prstGeom>
        </p:spPr>
        <p:txBody>
          <a:bodyPr vert="horz" lIns="91440" tIns="45720" rIns="91440" bIns="45720" rtlCol="0" anchor="b"/>
          <a:lstStyle>
            <a:lvl1pPr algn="r">
              <a:defRPr sz="1200"/>
            </a:lvl1pPr>
          </a:lstStyle>
          <a:p>
            <a:fld id="{A4558B5C-EA82-400D-AC6F-C758CDFFF856}" type="slidenum">
              <a:rPr lang="hu-HU" smtClean="0"/>
              <a:t>‹#›</a:t>
            </a:fld>
            <a:endParaRPr lang="hu-HU"/>
          </a:p>
        </p:txBody>
      </p:sp>
    </p:spTree>
    <p:extLst>
      <p:ext uri="{BB962C8B-B14F-4D97-AF65-F5344CB8AC3E}">
        <p14:creationId xmlns:p14="http://schemas.microsoft.com/office/powerpoint/2010/main" val="2776543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A4558B5C-EA82-400D-AC6F-C758CDFFF856}" type="slidenum">
              <a:rPr lang="hu-HU" smtClean="0"/>
              <a:t>10</a:t>
            </a:fld>
            <a:endParaRPr lang="hu-HU"/>
          </a:p>
        </p:txBody>
      </p:sp>
    </p:spTree>
    <p:extLst>
      <p:ext uri="{BB962C8B-B14F-4D97-AF65-F5344CB8AC3E}">
        <p14:creationId xmlns:p14="http://schemas.microsoft.com/office/powerpoint/2010/main" val="3973502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A4558B5C-EA82-400D-AC6F-C758CDFFF856}" type="slidenum">
              <a:rPr lang="hu-HU" smtClean="0"/>
              <a:t>18</a:t>
            </a:fld>
            <a:endParaRPr lang="hu-HU"/>
          </a:p>
        </p:txBody>
      </p:sp>
    </p:spTree>
    <p:extLst>
      <p:ext uri="{BB962C8B-B14F-4D97-AF65-F5344CB8AC3E}">
        <p14:creationId xmlns:p14="http://schemas.microsoft.com/office/powerpoint/2010/main" val="1798074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iakép hely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Jegyzetek hely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smtClean="0"/>
          </a:p>
        </p:txBody>
      </p:sp>
      <p:sp>
        <p:nvSpPr>
          <p:cNvPr id="18436" name="Dia számának hely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eaLnBrk="0" hangingPunct="0">
              <a:spcBef>
                <a:spcPct val="30000"/>
              </a:spcBef>
              <a:defRPr sz="1200">
                <a:solidFill>
                  <a:schemeClr val="tx1"/>
                </a:solidFill>
                <a:latin typeface="Calibri" pitchFamily="34" charset="0"/>
              </a:defRPr>
            </a:lvl1pPr>
            <a:lvl2pPr marL="742950" indent="-285750" defTabSz="904875" eaLnBrk="0" hangingPunct="0">
              <a:spcBef>
                <a:spcPct val="30000"/>
              </a:spcBef>
              <a:defRPr sz="1200">
                <a:solidFill>
                  <a:schemeClr val="tx1"/>
                </a:solidFill>
                <a:latin typeface="Calibri" pitchFamily="34" charset="0"/>
              </a:defRPr>
            </a:lvl2pPr>
            <a:lvl3pPr marL="1143000" indent="-228600" defTabSz="904875" eaLnBrk="0" hangingPunct="0">
              <a:spcBef>
                <a:spcPct val="30000"/>
              </a:spcBef>
              <a:defRPr sz="1200">
                <a:solidFill>
                  <a:schemeClr val="tx1"/>
                </a:solidFill>
                <a:latin typeface="Calibri" pitchFamily="34" charset="0"/>
              </a:defRPr>
            </a:lvl3pPr>
            <a:lvl4pPr marL="1600200" indent="-228600" defTabSz="904875" eaLnBrk="0" hangingPunct="0">
              <a:spcBef>
                <a:spcPct val="30000"/>
              </a:spcBef>
              <a:defRPr sz="1200">
                <a:solidFill>
                  <a:schemeClr val="tx1"/>
                </a:solidFill>
                <a:latin typeface="Calibri" pitchFamily="34" charset="0"/>
              </a:defRPr>
            </a:lvl4pPr>
            <a:lvl5pPr marL="2057400" indent="-228600" defTabSz="904875" eaLnBrk="0" hangingPunct="0">
              <a:spcBef>
                <a:spcPct val="30000"/>
              </a:spcBef>
              <a:defRPr sz="1200">
                <a:solidFill>
                  <a:schemeClr val="tx1"/>
                </a:solidFill>
                <a:latin typeface="Calibri" pitchFamily="34" charset="0"/>
              </a:defRPr>
            </a:lvl5pPr>
            <a:lvl6pPr marL="2514600" indent="-228600" defTabSz="904875" eaLnBrk="0" fontAlgn="base" hangingPunct="0">
              <a:spcBef>
                <a:spcPct val="30000"/>
              </a:spcBef>
              <a:spcAft>
                <a:spcPct val="0"/>
              </a:spcAft>
              <a:defRPr sz="1200">
                <a:solidFill>
                  <a:schemeClr val="tx1"/>
                </a:solidFill>
                <a:latin typeface="Calibri" pitchFamily="34" charset="0"/>
              </a:defRPr>
            </a:lvl6pPr>
            <a:lvl7pPr marL="2971800" indent="-228600" defTabSz="904875" eaLnBrk="0" fontAlgn="base" hangingPunct="0">
              <a:spcBef>
                <a:spcPct val="30000"/>
              </a:spcBef>
              <a:spcAft>
                <a:spcPct val="0"/>
              </a:spcAft>
              <a:defRPr sz="1200">
                <a:solidFill>
                  <a:schemeClr val="tx1"/>
                </a:solidFill>
                <a:latin typeface="Calibri" pitchFamily="34" charset="0"/>
              </a:defRPr>
            </a:lvl7pPr>
            <a:lvl8pPr marL="3429000" indent="-228600" defTabSz="904875" eaLnBrk="0" fontAlgn="base" hangingPunct="0">
              <a:spcBef>
                <a:spcPct val="30000"/>
              </a:spcBef>
              <a:spcAft>
                <a:spcPct val="0"/>
              </a:spcAft>
              <a:defRPr sz="1200">
                <a:solidFill>
                  <a:schemeClr val="tx1"/>
                </a:solidFill>
                <a:latin typeface="Calibri" pitchFamily="34" charset="0"/>
              </a:defRPr>
            </a:lvl8pPr>
            <a:lvl9pPr marL="3886200" indent="-228600" defTabSz="9048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86D4728B-CD3D-40DB-B518-4815B5A0C1F6}" type="slidenum">
              <a:rPr lang="hu-HU" altLang="hu-HU" smtClean="0"/>
              <a:pPr eaLnBrk="1" hangingPunct="1">
                <a:spcBef>
                  <a:spcPct val="0"/>
                </a:spcBef>
              </a:pPr>
              <a:t>22</a:t>
            </a:fld>
            <a:endParaRPr lang="hu-HU" altLang="hu-H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iakép hely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Jegyzetek hely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smtClean="0"/>
          </a:p>
        </p:txBody>
      </p:sp>
      <p:sp>
        <p:nvSpPr>
          <p:cNvPr id="19460" name="Dia számának hely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eaLnBrk="0" hangingPunct="0">
              <a:spcBef>
                <a:spcPct val="30000"/>
              </a:spcBef>
              <a:defRPr sz="1200">
                <a:solidFill>
                  <a:schemeClr val="tx1"/>
                </a:solidFill>
                <a:latin typeface="Calibri" pitchFamily="34" charset="0"/>
              </a:defRPr>
            </a:lvl1pPr>
            <a:lvl2pPr marL="742950" indent="-285750" defTabSz="904875" eaLnBrk="0" hangingPunct="0">
              <a:spcBef>
                <a:spcPct val="30000"/>
              </a:spcBef>
              <a:defRPr sz="1200">
                <a:solidFill>
                  <a:schemeClr val="tx1"/>
                </a:solidFill>
                <a:latin typeface="Calibri" pitchFamily="34" charset="0"/>
              </a:defRPr>
            </a:lvl2pPr>
            <a:lvl3pPr marL="1143000" indent="-228600" defTabSz="904875" eaLnBrk="0" hangingPunct="0">
              <a:spcBef>
                <a:spcPct val="30000"/>
              </a:spcBef>
              <a:defRPr sz="1200">
                <a:solidFill>
                  <a:schemeClr val="tx1"/>
                </a:solidFill>
                <a:latin typeface="Calibri" pitchFamily="34" charset="0"/>
              </a:defRPr>
            </a:lvl3pPr>
            <a:lvl4pPr marL="1600200" indent="-228600" defTabSz="904875" eaLnBrk="0" hangingPunct="0">
              <a:spcBef>
                <a:spcPct val="30000"/>
              </a:spcBef>
              <a:defRPr sz="1200">
                <a:solidFill>
                  <a:schemeClr val="tx1"/>
                </a:solidFill>
                <a:latin typeface="Calibri" pitchFamily="34" charset="0"/>
              </a:defRPr>
            </a:lvl4pPr>
            <a:lvl5pPr marL="2057400" indent="-228600" defTabSz="904875" eaLnBrk="0" hangingPunct="0">
              <a:spcBef>
                <a:spcPct val="30000"/>
              </a:spcBef>
              <a:defRPr sz="1200">
                <a:solidFill>
                  <a:schemeClr val="tx1"/>
                </a:solidFill>
                <a:latin typeface="Calibri" pitchFamily="34" charset="0"/>
              </a:defRPr>
            </a:lvl5pPr>
            <a:lvl6pPr marL="2514600" indent="-228600" defTabSz="904875" eaLnBrk="0" fontAlgn="base" hangingPunct="0">
              <a:spcBef>
                <a:spcPct val="30000"/>
              </a:spcBef>
              <a:spcAft>
                <a:spcPct val="0"/>
              </a:spcAft>
              <a:defRPr sz="1200">
                <a:solidFill>
                  <a:schemeClr val="tx1"/>
                </a:solidFill>
                <a:latin typeface="Calibri" pitchFamily="34" charset="0"/>
              </a:defRPr>
            </a:lvl6pPr>
            <a:lvl7pPr marL="2971800" indent="-228600" defTabSz="904875" eaLnBrk="0" fontAlgn="base" hangingPunct="0">
              <a:spcBef>
                <a:spcPct val="30000"/>
              </a:spcBef>
              <a:spcAft>
                <a:spcPct val="0"/>
              </a:spcAft>
              <a:defRPr sz="1200">
                <a:solidFill>
                  <a:schemeClr val="tx1"/>
                </a:solidFill>
                <a:latin typeface="Calibri" pitchFamily="34" charset="0"/>
              </a:defRPr>
            </a:lvl7pPr>
            <a:lvl8pPr marL="3429000" indent="-228600" defTabSz="904875" eaLnBrk="0" fontAlgn="base" hangingPunct="0">
              <a:spcBef>
                <a:spcPct val="30000"/>
              </a:spcBef>
              <a:spcAft>
                <a:spcPct val="0"/>
              </a:spcAft>
              <a:defRPr sz="1200">
                <a:solidFill>
                  <a:schemeClr val="tx1"/>
                </a:solidFill>
                <a:latin typeface="Calibri" pitchFamily="34" charset="0"/>
              </a:defRPr>
            </a:lvl8pPr>
            <a:lvl9pPr marL="3886200" indent="-228600" defTabSz="9048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FACFA2D-A689-4765-AE9E-36B865382CCB}" type="slidenum">
              <a:rPr lang="hu-HU" altLang="hu-HU" smtClean="0"/>
              <a:pPr eaLnBrk="1" hangingPunct="1">
                <a:spcBef>
                  <a:spcPct val="0"/>
                </a:spcBef>
              </a:pPr>
              <a:t>23</a:t>
            </a:fld>
            <a:endParaRPr lang="hu-HU" altLang="hu-H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iakép hely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Jegyzetek hely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smtClean="0"/>
          </a:p>
        </p:txBody>
      </p:sp>
      <p:sp>
        <p:nvSpPr>
          <p:cNvPr id="20484" name="Dia számának hely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eaLnBrk="0" hangingPunct="0">
              <a:spcBef>
                <a:spcPct val="30000"/>
              </a:spcBef>
              <a:defRPr sz="1200">
                <a:solidFill>
                  <a:schemeClr val="tx1"/>
                </a:solidFill>
                <a:latin typeface="Calibri" pitchFamily="34" charset="0"/>
              </a:defRPr>
            </a:lvl1pPr>
            <a:lvl2pPr marL="742950" indent="-285750" defTabSz="904875" eaLnBrk="0" hangingPunct="0">
              <a:spcBef>
                <a:spcPct val="30000"/>
              </a:spcBef>
              <a:defRPr sz="1200">
                <a:solidFill>
                  <a:schemeClr val="tx1"/>
                </a:solidFill>
                <a:latin typeface="Calibri" pitchFamily="34" charset="0"/>
              </a:defRPr>
            </a:lvl2pPr>
            <a:lvl3pPr marL="1143000" indent="-228600" defTabSz="904875" eaLnBrk="0" hangingPunct="0">
              <a:spcBef>
                <a:spcPct val="30000"/>
              </a:spcBef>
              <a:defRPr sz="1200">
                <a:solidFill>
                  <a:schemeClr val="tx1"/>
                </a:solidFill>
                <a:latin typeface="Calibri" pitchFamily="34" charset="0"/>
              </a:defRPr>
            </a:lvl3pPr>
            <a:lvl4pPr marL="1600200" indent="-228600" defTabSz="904875" eaLnBrk="0" hangingPunct="0">
              <a:spcBef>
                <a:spcPct val="30000"/>
              </a:spcBef>
              <a:defRPr sz="1200">
                <a:solidFill>
                  <a:schemeClr val="tx1"/>
                </a:solidFill>
                <a:latin typeface="Calibri" pitchFamily="34" charset="0"/>
              </a:defRPr>
            </a:lvl4pPr>
            <a:lvl5pPr marL="2057400" indent="-228600" defTabSz="904875" eaLnBrk="0" hangingPunct="0">
              <a:spcBef>
                <a:spcPct val="30000"/>
              </a:spcBef>
              <a:defRPr sz="1200">
                <a:solidFill>
                  <a:schemeClr val="tx1"/>
                </a:solidFill>
                <a:latin typeface="Calibri" pitchFamily="34" charset="0"/>
              </a:defRPr>
            </a:lvl5pPr>
            <a:lvl6pPr marL="2514600" indent="-228600" defTabSz="904875" eaLnBrk="0" fontAlgn="base" hangingPunct="0">
              <a:spcBef>
                <a:spcPct val="30000"/>
              </a:spcBef>
              <a:spcAft>
                <a:spcPct val="0"/>
              </a:spcAft>
              <a:defRPr sz="1200">
                <a:solidFill>
                  <a:schemeClr val="tx1"/>
                </a:solidFill>
                <a:latin typeface="Calibri" pitchFamily="34" charset="0"/>
              </a:defRPr>
            </a:lvl6pPr>
            <a:lvl7pPr marL="2971800" indent="-228600" defTabSz="904875" eaLnBrk="0" fontAlgn="base" hangingPunct="0">
              <a:spcBef>
                <a:spcPct val="30000"/>
              </a:spcBef>
              <a:spcAft>
                <a:spcPct val="0"/>
              </a:spcAft>
              <a:defRPr sz="1200">
                <a:solidFill>
                  <a:schemeClr val="tx1"/>
                </a:solidFill>
                <a:latin typeface="Calibri" pitchFamily="34" charset="0"/>
              </a:defRPr>
            </a:lvl7pPr>
            <a:lvl8pPr marL="3429000" indent="-228600" defTabSz="904875" eaLnBrk="0" fontAlgn="base" hangingPunct="0">
              <a:spcBef>
                <a:spcPct val="30000"/>
              </a:spcBef>
              <a:spcAft>
                <a:spcPct val="0"/>
              </a:spcAft>
              <a:defRPr sz="1200">
                <a:solidFill>
                  <a:schemeClr val="tx1"/>
                </a:solidFill>
                <a:latin typeface="Calibri" pitchFamily="34" charset="0"/>
              </a:defRPr>
            </a:lvl8pPr>
            <a:lvl9pPr marL="3886200" indent="-228600" defTabSz="9048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058EC34-B484-4B60-AF7F-3CD3250610F1}" type="slidenum">
              <a:rPr lang="hu-HU" altLang="hu-HU" smtClean="0"/>
              <a:pPr eaLnBrk="1" hangingPunct="1">
                <a:spcBef>
                  <a:spcPct val="0"/>
                </a:spcBef>
              </a:pPr>
              <a:t>25</a:t>
            </a:fld>
            <a:endParaRPr lang="hu-HU" altLang="hu-H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EE08021C-BC28-46E6-BB2D-85C479C643B2}" type="datetimeFigureOut">
              <a:rPr lang="hu-HU" smtClean="0"/>
              <a:t>2019.09.12.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4841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EE08021C-BC28-46E6-BB2D-85C479C643B2}" type="datetimeFigureOut">
              <a:rPr lang="hu-HU" smtClean="0"/>
              <a:t>2019.09.12.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395463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EE08021C-BC28-46E6-BB2D-85C479C643B2}" type="datetimeFigureOut">
              <a:rPr lang="hu-HU" smtClean="0"/>
              <a:t>2019.09.12.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1500437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EE08021C-BC28-46E6-BB2D-85C479C643B2}" type="datetimeFigureOut">
              <a:rPr lang="hu-HU" smtClean="0"/>
              <a:t>2019.09.12.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2435157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EE08021C-BC28-46E6-BB2D-85C479C643B2}" type="datetimeFigureOut">
              <a:rPr lang="hu-HU" smtClean="0"/>
              <a:t>2019.09.12.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2890642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EE08021C-BC28-46E6-BB2D-85C479C643B2}" type="datetimeFigureOut">
              <a:rPr lang="hu-HU" smtClean="0"/>
              <a:t>2019.09.12.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2031494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EE08021C-BC28-46E6-BB2D-85C479C643B2}" type="datetimeFigureOut">
              <a:rPr lang="hu-HU" smtClean="0"/>
              <a:t>2019.09.12.</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2972810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EE08021C-BC28-46E6-BB2D-85C479C643B2}" type="datetimeFigureOut">
              <a:rPr lang="hu-HU" smtClean="0"/>
              <a:t>2019.09.12.</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3823930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EE08021C-BC28-46E6-BB2D-85C479C643B2}" type="datetimeFigureOut">
              <a:rPr lang="hu-HU" smtClean="0"/>
              <a:t>2019.09.12.</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870519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EE08021C-BC28-46E6-BB2D-85C479C643B2}" type="datetimeFigureOut">
              <a:rPr lang="hu-HU" smtClean="0"/>
              <a:t>2019.09.12.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3896785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EE08021C-BC28-46E6-BB2D-85C479C643B2}" type="datetimeFigureOut">
              <a:rPr lang="hu-HU" smtClean="0"/>
              <a:t>2019.09.12.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5C145661-78A9-43A1-A97C-F79537A92948}" type="slidenum">
              <a:rPr lang="hu-HU" smtClean="0"/>
              <a:t>‹#›</a:t>
            </a:fld>
            <a:endParaRPr lang="hu-HU"/>
          </a:p>
        </p:txBody>
      </p:sp>
    </p:spTree>
    <p:extLst>
      <p:ext uri="{BB962C8B-B14F-4D97-AF65-F5344CB8AC3E}">
        <p14:creationId xmlns:p14="http://schemas.microsoft.com/office/powerpoint/2010/main" val="1581592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08021C-BC28-46E6-BB2D-85C479C643B2}" type="datetimeFigureOut">
              <a:rPr lang="hu-HU" smtClean="0"/>
              <a:t>2019.09.12.</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145661-78A9-43A1-A97C-F79537A92948}" type="slidenum">
              <a:rPr lang="hu-HU" smtClean="0"/>
              <a:t>‹#›</a:t>
            </a:fld>
            <a:endParaRPr lang="hu-HU"/>
          </a:p>
        </p:txBody>
      </p:sp>
    </p:spTree>
    <p:extLst>
      <p:ext uri="{BB962C8B-B14F-4D97-AF65-F5344CB8AC3E}">
        <p14:creationId xmlns:p14="http://schemas.microsoft.com/office/powerpoint/2010/main" val="485613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www.google.com/url?sa=i&amp;rct=j&amp;q=&amp;esrc=s&amp;source=images&amp;cd=&amp;ved=2ahUKEwjP6IOrp6jjAhXPGewKHdR8D8MQjRx6BAgBEAU&amp;url=http://webaruhaz.vesnok.hu/Paroszaszlo-Szlovak---Magyar&amp;psig=AOvVaw1_JCU-jK2Utf4n2Q7iJGjI&amp;ust=156277785906309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www.google.com/url?sa=i&amp;rct=j&amp;q=&amp;esrc=s&amp;source=images&amp;cd=&amp;ved=2ahUKEwjP6IOrp6jjAhXPGewKHdR8D8MQjRx6BAgBEAU&amp;url=http://webaruhaz.vesnok.hu/Paroszaszlo-Szlovak---Magyar&amp;psig=AOvVaw1_JCU-jK2Utf4n2Q7iJGjI&amp;ust=156277785906309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33.pn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33.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33.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33.png"/><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33.pn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www.google.com/url?sa=i&amp;rct=j&amp;q=&amp;esrc=s&amp;source=images&amp;cd=&amp;ved=2ahUKEwjP6IOrp6jjAhXPGewKHdR8D8MQjRx6BAgBEAU&amp;url=http://webaruhaz.vesnok.hu/Paroszaszlo-Szlovak---Magyar&amp;psig=AOvVaw1_JCU-jK2Utf4n2Q7iJGjI&amp;ust=1562777859063090"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ved=2ahUKEwjP6IOrp6jjAhXPGewKHdR8D8MQjRx6BAgBEAU&amp;url=http://webaruhaz.vesnok.hu/Paroszaszlo-Szlovak---Magyar&amp;psig=AOvVaw1_JCU-jK2Utf4n2Q7iJGjI&amp;ust=1562777859063090" TargetMode="External"/><Relationship Id="rId1" Type="http://schemas.openxmlformats.org/officeDocument/2006/relationships/slideLayout" Target="../slideLayouts/slideLayout3.xml"/><Relationship Id="rId5" Type="http://schemas.openxmlformats.org/officeDocument/2006/relationships/image" Target="../media/image3.jpeg"/><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3" Type="http://schemas.openxmlformats.org/officeDocument/2006/relationships/image" Target="../media/image2.jpeg"/><Relationship Id="rId7" Type="http://schemas.openxmlformats.org/officeDocument/2006/relationships/image" Target="../media/image7.jpeg"/><Relationship Id="rId12" Type="http://schemas.openxmlformats.org/officeDocument/2006/relationships/image" Target="../media/image12.png"/><Relationship Id="rId2" Type="http://schemas.openxmlformats.org/officeDocument/2006/relationships/hyperlink" Target="http://www.google.com/url?sa=i&amp;rct=j&amp;q=&amp;esrc=s&amp;source=images&amp;cd=&amp;ved=2ahUKEwjP6IOrp6jjAhXPGewKHdR8D8MQjRx6BAgBEAU&amp;url=http://webaruhaz.vesnok.hu/Paroszaszlo-Szlovak---Magyar&amp;psig=AOvVaw1_JCU-jK2Utf4n2Q7iJGjI&amp;ust=1562777859063090" TargetMode="Externa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jpeg"/><Relationship Id="rId1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3.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www.google.com/url?sa=i&amp;rct=j&amp;q=&amp;esrc=s&amp;source=images&amp;cd=&amp;ved=2ahUKEwjP6IOrp6jjAhXPGewKHdR8D8MQjRx6BAgBEAU&amp;url=http://webaruhaz.vesnok.hu/Paroszaszlo-Szlovak---Magyar&amp;psig=AOvVaw1_JCU-jK2Utf4n2Q7iJGjI&amp;ust=156277785906309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idx="4294967295"/>
          </p:nvPr>
        </p:nvSpPr>
        <p:spPr>
          <a:xfrm>
            <a:off x="107157" y="2205038"/>
            <a:ext cx="8929687" cy="3095625"/>
          </a:xfrm>
        </p:spPr>
        <p:txBody>
          <a:bodyPr>
            <a:normAutofit fontScale="90000"/>
          </a:bodyPr>
          <a:lstStyle/>
          <a:p>
            <a:pPr>
              <a:lnSpc>
                <a:spcPct val="150000"/>
              </a:lnSpc>
              <a:spcBef>
                <a:spcPts val="600"/>
              </a:spcBef>
            </a:pPr>
            <a:r>
              <a:rPr lang="hu-HU" altLang="hu-HU" sz="2800" b="1" dirty="0" smtClean="0">
                <a:solidFill>
                  <a:srgbClr val="C08F2E"/>
                </a:solidFill>
                <a:latin typeface="Times New Roman" pitchFamily="18" charset="0"/>
                <a:ea typeface="Tahoma" pitchFamily="34" charset="0"/>
                <a:cs typeface="Arial" charset="0"/>
              </a:rPr>
              <a:t>Meeting of </a:t>
            </a:r>
            <a:r>
              <a:rPr lang="hu-HU" altLang="hu-HU" sz="2800" b="1" dirty="0" err="1" smtClean="0">
                <a:solidFill>
                  <a:srgbClr val="C08F2E"/>
                </a:solidFill>
                <a:latin typeface="Times New Roman" pitchFamily="18" charset="0"/>
                <a:ea typeface="Tahoma" pitchFamily="34" charset="0"/>
                <a:cs typeface="Arial" charset="0"/>
              </a:rPr>
              <a:t>Slovak</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smtClean="0">
                <a:solidFill>
                  <a:srgbClr val="C08F2E"/>
                </a:solidFill>
                <a:latin typeface="Times New Roman" pitchFamily="18" charset="0"/>
                <a:ea typeface="Tahoma" pitchFamily="34" charset="0"/>
                <a:cs typeface="Arial" charset="0"/>
              </a:rPr>
              <a:t>- Hungarian </a:t>
            </a:r>
            <a:r>
              <a:rPr lang="hu-HU" altLang="hu-HU" sz="2800" b="1" dirty="0" err="1" smtClean="0">
                <a:solidFill>
                  <a:srgbClr val="C08F2E"/>
                </a:solidFill>
                <a:latin typeface="Times New Roman" pitchFamily="18" charset="0"/>
                <a:ea typeface="Tahoma" pitchFamily="34" charset="0"/>
                <a:cs typeface="Arial" charset="0"/>
              </a:rPr>
              <a:t>Committee</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err="1" smtClean="0">
                <a:solidFill>
                  <a:srgbClr val="C08F2E"/>
                </a:solidFill>
                <a:latin typeface="Times New Roman" pitchFamily="18" charset="0"/>
                <a:ea typeface="Tahoma" pitchFamily="34" charset="0"/>
                <a:cs typeface="Arial" charset="0"/>
              </a:rPr>
              <a:t>for</a:t>
            </a:r>
            <a:r>
              <a:rPr lang="hu-HU" altLang="hu-HU" sz="2800" b="1" dirty="0" smtClean="0">
                <a:solidFill>
                  <a:srgbClr val="C08F2E"/>
                </a:solidFill>
                <a:latin typeface="Times New Roman" pitchFamily="18" charset="0"/>
                <a:ea typeface="Tahoma" pitchFamily="34" charset="0"/>
                <a:cs typeface="Arial" charset="0"/>
              </a:rPr>
              <a:t> Nature </a:t>
            </a:r>
            <a:r>
              <a:rPr lang="hu-HU" altLang="hu-HU" sz="2800" b="1" dirty="0" err="1" smtClean="0">
                <a:solidFill>
                  <a:srgbClr val="C08F2E"/>
                </a:solidFill>
                <a:latin typeface="Times New Roman" pitchFamily="18" charset="0"/>
                <a:ea typeface="Tahoma" pitchFamily="34" charset="0"/>
                <a:cs typeface="Arial" charset="0"/>
              </a:rPr>
              <a:t>Conservation</a:t>
            </a:r>
            <a:r>
              <a:rPr lang="hu-HU" altLang="hu-HU" sz="2800" b="1" dirty="0" smtClean="0">
                <a:solidFill>
                  <a:srgbClr val="C08F2E"/>
                </a:solidFill>
                <a:latin typeface="Times New Roman" pitchFamily="18" charset="0"/>
                <a:ea typeface="Tahoma" pitchFamily="34" charset="0"/>
                <a:cs typeface="Arial" charset="0"/>
              </a:rPr>
              <a:t> and </a:t>
            </a:r>
            <a:r>
              <a:rPr lang="hu-HU" altLang="hu-HU" sz="2800" b="1" dirty="0" err="1" smtClean="0">
                <a:solidFill>
                  <a:srgbClr val="C08F2E"/>
                </a:solidFill>
                <a:latin typeface="Times New Roman" pitchFamily="18" charset="0"/>
                <a:ea typeface="Tahoma" pitchFamily="34" charset="0"/>
                <a:cs typeface="Arial" charset="0"/>
              </a:rPr>
              <a:t>Landscape</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err="1" smtClean="0">
                <a:solidFill>
                  <a:srgbClr val="C08F2E"/>
                </a:solidFill>
                <a:latin typeface="Times New Roman" pitchFamily="18" charset="0"/>
                <a:ea typeface="Tahoma" pitchFamily="34" charset="0"/>
                <a:cs typeface="Arial" charset="0"/>
              </a:rPr>
              <a:t>Protection</a:t>
            </a:r>
            <a:r>
              <a:rPr lang="hu-HU" altLang="hu-HU" sz="2800" b="1" dirty="0" smtClean="0">
                <a:solidFill>
                  <a:srgbClr val="C08F2E"/>
                </a:solidFill>
                <a:latin typeface="Times New Roman" pitchFamily="18" charset="0"/>
                <a:ea typeface="Tahoma" pitchFamily="34" charset="0"/>
                <a:cs typeface="Arial" charset="0"/>
              </a:rPr>
              <a:t/>
            </a:r>
            <a:br>
              <a:rPr lang="hu-HU" altLang="hu-HU" sz="2800" b="1" dirty="0" smtClean="0">
                <a:solidFill>
                  <a:srgbClr val="C08F2E"/>
                </a:solidFill>
                <a:latin typeface="Times New Roman" pitchFamily="18" charset="0"/>
                <a:ea typeface="Tahoma" pitchFamily="34" charset="0"/>
                <a:cs typeface="Arial" charset="0"/>
              </a:rPr>
            </a:br>
            <a:r>
              <a:rPr lang="hu-HU" altLang="hu-HU" sz="2800" b="1" dirty="0" smtClean="0">
                <a:solidFill>
                  <a:srgbClr val="C08F2E"/>
                </a:solidFill>
                <a:latin typeface="Times New Roman" pitchFamily="18" charset="0"/>
                <a:ea typeface="Tahoma" pitchFamily="34" charset="0"/>
                <a:cs typeface="Arial" charset="0"/>
              </a:rPr>
              <a:t>Budapest, 13. 09. 2019. </a:t>
            </a:r>
            <a:br>
              <a:rPr lang="hu-HU" altLang="hu-HU" sz="2800" b="1" dirty="0" smtClean="0">
                <a:solidFill>
                  <a:srgbClr val="C08F2E"/>
                </a:solidFill>
                <a:latin typeface="Times New Roman" pitchFamily="18" charset="0"/>
                <a:ea typeface="Tahoma" pitchFamily="34" charset="0"/>
                <a:cs typeface="Arial" charset="0"/>
              </a:rPr>
            </a:br>
            <a:r>
              <a:rPr lang="hu-HU" altLang="hu-HU" sz="2800" b="1" dirty="0" smtClean="0">
                <a:solidFill>
                  <a:srgbClr val="C08F2E"/>
                </a:solidFill>
                <a:latin typeface="Times New Roman" pitchFamily="18" charset="0"/>
                <a:ea typeface="Tahoma" pitchFamily="34" charset="0"/>
                <a:cs typeface="Arial" charset="0"/>
              </a:rPr>
              <a:t>„</a:t>
            </a:r>
            <a:r>
              <a:rPr lang="hu-HU" altLang="hu-HU" sz="2800" b="1" dirty="0" smtClean="0">
                <a:solidFill>
                  <a:srgbClr val="C08F2E"/>
                </a:solidFill>
                <a:latin typeface="Times New Roman" pitchFamily="18" charset="0"/>
                <a:ea typeface="Tahoma" pitchFamily="34" charset="0"/>
                <a:cs typeface="Arial" charset="0"/>
              </a:rPr>
              <a:t>Bükk </a:t>
            </a:r>
            <a:r>
              <a:rPr lang="hu-HU" altLang="hu-HU" sz="2800" b="1" dirty="0" smtClean="0">
                <a:solidFill>
                  <a:srgbClr val="C08F2E"/>
                </a:solidFill>
                <a:latin typeface="Times New Roman" pitchFamily="18" charset="0"/>
                <a:ea typeface="Tahoma" pitchFamily="34" charset="0"/>
                <a:cs typeface="Arial" charset="0"/>
              </a:rPr>
              <a:t>National Park </a:t>
            </a:r>
            <a:r>
              <a:rPr lang="hu-HU" altLang="hu-HU" sz="2800" b="1" dirty="0" err="1" smtClean="0">
                <a:solidFill>
                  <a:srgbClr val="C08F2E"/>
                </a:solidFill>
                <a:latin typeface="Times New Roman" pitchFamily="18" charset="0"/>
                <a:ea typeface="Tahoma" pitchFamily="34" charset="0"/>
                <a:cs typeface="Arial" charset="0"/>
              </a:rPr>
              <a:t>Directorate</a:t>
            </a:r>
            <a:r>
              <a:rPr lang="hu-HU" altLang="hu-HU" sz="2800" b="1" dirty="0" smtClean="0">
                <a:solidFill>
                  <a:srgbClr val="C08F2E"/>
                </a:solidFill>
                <a:latin typeface="Times New Roman" pitchFamily="18" charset="0"/>
                <a:ea typeface="Tahoma" pitchFamily="34" charset="0"/>
                <a:cs typeface="Arial" charset="0"/>
              </a:rPr>
              <a:t>”</a:t>
            </a:r>
            <a:br>
              <a:rPr lang="hu-HU" altLang="hu-HU" sz="2800" b="1" dirty="0" smtClean="0">
                <a:solidFill>
                  <a:srgbClr val="C08F2E"/>
                </a:solidFill>
                <a:latin typeface="Times New Roman" pitchFamily="18" charset="0"/>
                <a:ea typeface="Tahoma" pitchFamily="34" charset="0"/>
                <a:cs typeface="Arial" charset="0"/>
              </a:rPr>
            </a:br>
            <a:endParaRPr lang="hu-HU" altLang="hu-HU" sz="3600" b="1" dirty="0" smtClean="0">
              <a:solidFill>
                <a:srgbClr val="C08F2E"/>
              </a:solidFill>
              <a:latin typeface="Times New Roman" pitchFamily="18" charset="0"/>
              <a:ea typeface="Tahoma" pitchFamily="34" charset="0"/>
              <a:cs typeface="Arial" charset="0"/>
            </a:endParaRPr>
          </a:p>
        </p:txBody>
      </p:sp>
      <p:pic>
        <p:nvPicPr>
          <p:cNvPr id="10243" name="Picture 10" descr="L:\logók\FM\fm_logo_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888" y="549275"/>
            <a:ext cx="230822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7" descr="Képtalálat a következőre: „szlovák magyar zászló”">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50469" y="5462588"/>
            <a:ext cx="1643063"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5879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ím 1"/>
          <p:cNvSpPr>
            <a:spLocks noGrp="1"/>
          </p:cNvSpPr>
          <p:nvPr>
            <p:ph type="title"/>
          </p:nvPr>
        </p:nvSpPr>
        <p:spPr>
          <a:xfrm>
            <a:off x="359569" y="1557338"/>
            <a:ext cx="8424863" cy="719137"/>
          </a:xfrm>
        </p:spPr>
        <p:txBody>
          <a:bodyPr>
            <a:normAutofit fontScale="90000"/>
          </a:bodyPr>
          <a:lstStyle/>
          <a:p>
            <a:pPr eaLnBrk="1" hangingPunct="1"/>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r>
              <a:rPr lang="hu-HU" altLang="hu-HU" sz="2900" b="1" dirty="0" err="1" smtClean="0">
                <a:solidFill>
                  <a:srgbClr val="A69765"/>
                </a:solidFill>
                <a:latin typeface="Times New Roman" pitchFamily="18" charset="0"/>
                <a:cs typeface="Times New Roman" pitchFamily="18" charset="0"/>
              </a:rPr>
              <a:t>Projects</a:t>
            </a:r>
            <a:r>
              <a:rPr lang="hu-HU" altLang="hu-HU" sz="2900" b="1" dirty="0" smtClean="0">
                <a:solidFill>
                  <a:srgbClr val="A69765"/>
                </a:solidFill>
                <a:latin typeface="Times New Roman" pitchFamily="18" charset="0"/>
                <a:cs typeface="Times New Roman" pitchFamily="18" charset="0"/>
              </a:rPr>
              <a:t> and </a:t>
            </a:r>
            <a:r>
              <a:rPr lang="hu-HU" altLang="hu-HU" sz="2900" b="1" dirty="0" err="1" smtClean="0">
                <a:solidFill>
                  <a:srgbClr val="A69765"/>
                </a:solidFill>
                <a:latin typeface="Times New Roman" pitchFamily="18" charset="0"/>
                <a:cs typeface="Times New Roman" pitchFamily="18" charset="0"/>
              </a:rPr>
              <a:t>common</a:t>
            </a:r>
            <a:r>
              <a:rPr lang="hu-HU" altLang="hu-HU" sz="2900" b="1" dirty="0" smtClean="0">
                <a:solidFill>
                  <a:srgbClr val="A69765"/>
                </a:solidFill>
                <a:latin typeface="Times New Roman" pitchFamily="18" charset="0"/>
                <a:cs typeface="Times New Roman" pitchFamily="18" charset="0"/>
              </a:rPr>
              <a:t> </a:t>
            </a:r>
            <a:r>
              <a:rPr lang="hu-HU" altLang="hu-HU" sz="2900" b="1" dirty="0" err="1" smtClean="0">
                <a:solidFill>
                  <a:srgbClr val="A69765"/>
                </a:solidFill>
                <a:latin typeface="Times New Roman" pitchFamily="18" charset="0"/>
                <a:cs typeface="Times New Roman" pitchFamily="18" charset="0"/>
              </a:rPr>
              <a:t>activities</a:t>
            </a:r>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endParaRPr lang="hu-HU" altLang="hu-HU" sz="2900" b="1" dirty="0" smtClean="0">
              <a:solidFill>
                <a:srgbClr val="A69765"/>
              </a:solidFill>
              <a:latin typeface="Times New Roman" pitchFamily="18" charset="0"/>
              <a:cs typeface="Times New Roman" pitchFamily="18" charset="0"/>
            </a:endParaRPr>
          </a:p>
        </p:txBody>
      </p:sp>
      <p:sp>
        <p:nvSpPr>
          <p:cNvPr id="11267" name="Tartalom helye 2"/>
          <p:cNvSpPr>
            <a:spLocks noGrp="1"/>
          </p:cNvSpPr>
          <p:nvPr>
            <p:ph idx="1"/>
          </p:nvPr>
        </p:nvSpPr>
        <p:spPr>
          <a:xfrm>
            <a:off x="457200" y="2708920"/>
            <a:ext cx="8229600" cy="1368152"/>
          </a:xfrm>
        </p:spPr>
        <p:txBody>
          <a:bodyPr/>
          <a:lstStyle/>
          <a:p>
            <a:pPr marL="0" indent="0">
              <a:buFont typeface="Arial" panose="020B0604020202020204" pitchFamily="34" charset="0"/>
              <a:buNone/>
              <a:defRPr/>
            </a:pPr>
            <a:r>
              <a:rPr lang="hu-HU" altLang="hu-HU" sz="2800" dirty="0" err="1" smtClean="0">
                <a:latin typeface="Times New Roman" panose="02020603050405020304" pitchFamily="18" charset="0"/>
                <a:cs typeface="Times New Roman" panose="02020603050405020304" pitchFamily="18" charset="0"/>
              </a:rPr>
              <a:t>Cooperation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between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professionals</a:t>
            </a:r>
            <a:r>
              <a:rPr lang="hu-HU" altLang="hu-HU" sz="2800" dirty="0" smtClean="0">
                <a:latin typeface="Times New Roman" panose="02020603050405020304" pitchFamily="18" charset="0"/>
                <a:cs typeface="Times New Roman" panose="02020603050405020304" pitchFamily="18" charset="0"/>
              </a:rPr>
              <a:t> of </a:t>
            </a:r>
            <a:r>
              <a:rPr lang="hu-HU" altLang="hu-HU" sz="2800" dirty="0" err="1" smtClean="0">
                <a:latin typeface="Times New Roman" panose="02020603050405020304" pitchFamily="18" charset="0"/>
                <a:cs typeface="Times New Roman" panose="02020603050405020304" pitchFamily="18" charset="0"/>
              </a:rPr>
              <a:t>the</a:t>
            </a:r>
            <a:r>
              <a:rPr lang="hu-HU" altLang="hu-HU" sz="2800" dirty="0" smtClean="0">
                <a:latin typeface="Times New Roman" panose="02020603050405020304" pitchFamily="18" charset="0"/>
                <a:cs typeface="Times New Roman" panose="02020603050405020304" pitchFamily="18" charset="0"/>
              </a:rPr>
              <a:t> NGO </a:t>
            </a:r>
            <a:r>
              <a:rPr lang="hu-HU" sz="2800" dirty="0" err="1" smtClean="0">
                <a:latin typeface="Times New Roman" panose="02020603050405020304" pitchFamily="18" charset="0"/>
                <a:cs typeface="Times New Roman" panose="02020603050405020304" pitchFamily="18" charset="0"/>
              </a:rPr>
              <a:t>Ipeľská</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Únia</a:t>
            </a:r>
            <a:r>
              <a:rPr lang="hu-HU" sz="2800" dirty="0" smtClean="0">
                <a:latin typeface="Times New Roman" panose="02020603050405020304" pitchFamily="18" charset="0"/>
                <a:cs typeface="Times New Roman" panose="02020603050405020304" pitchFamily="18" charset="0"/>
              </a:rPr>
              <a:t> and DINPD</a:t>
            </a:r>
          </a:p>
        </p:txBody>
      </p:sp>
      <p:pic>
        <p:nvPicPr>
          <p:cNvPr id="12292" name="Picture 10" descr="L:\logók\FM\fm_logo_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Téglalap 5"/>
          <p:cNvSpPr>
            <a:spLocks noChangeArrowheads="1"/>
          </p:cNvSpPr>
          <p:nvPr/>
        </p:nvSpPr>
        <p:spPr bwMode="auto">
          <a:xfrm>
            <a:off x="395536" y="4255294"/>
            <a:ext cx="418623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pPr>
            <a:r>
              <a:rPr lang="hu-HU" altLang="hu-HU" sz="1800" dirty="0" err="1">
                <a:latin typeface="Times New Roman" pitchFamily="18" charset="0"/>
              </a:rPr>
              <a:t>In</a:t>
            </a:r>
            <a:r>
              <a:rPr lang="hu-HU" altLang="hu-HU" sz="1800" dirty="0">
                <a:latin typeface="Times New Roman" pitchFamily="18" charset="0"/>
              </a:rPr>
              <a:t> August 2019, Ádám </a:t>
            </a:r>
            <a:r>
              <a:rPr lang="hu-HU" altLang="hu-HU" sz="1800" dirty="0" err="1">
                <a:latin typeface="Times New Roman" pitchFamily="18" charset="0"/>
              </a:rPr>
              <a:t>Selmeczi-Kovács</a:t>
            </a:r>
            <a:r>
              <a:rPr lang="hu-HU" altLang="hu-HU" sz="1800" dirty="0">
                <a:latin typeface="Times New Roman" pitchFamily="18" charset="0"/>
              </a:rPr>
              <a:t> (DINPD) </a:t>
            </a:r>
            <a:r>
              <a:rPr lang="hu-HU" altLang="hu-HU" sz="1800" dirty="0" err="1">
                <a:latin typeface="Times New Roman" pitchFamily="18" charset="0"/>
              </a:rPr>
              <a:t>gave</a:t>
            </a:r>
            <a:r>
              <a:rPr lang="hu-HU" altLang="hu-HU" sz="1800" dirty="0">
                <a:latin typeface="Times New Roman" pitchFamily="18" charset="0"/>
              </a:rPr>
              <a:t> a </a:t>
            </a:r>
            <a:r>
              <a:rPr lang="hu-HU" altLang="hu-HU" sz="1800" dirty="0" err="1">
                <a:latin typeface="Times New Roman" pitchFamily="18" charset="0"/>
              </a:rPr>
              <a:t>presentation</a:t>
            </a:r>
            <a:r>
              <a:rPr lang="hu-HU" altLang="hu-HU" sz="1800" dirty="0">
                <a:latin typeface="Times New Roman" pitchFamily="18" charset="0"/>
              </a:rPr>
              <a:t> </a:t>
            </a:r>
            <a:r>
              <a:rPr lang="hu-HU" altLang="hu-HU" sz="1800" dirty="0" err="1">
                <a:latin typeface="Times New Roman" pitchFamily="18" charset="0"/>
              </a:rPr>
              <a:t>on</a:t>
            </a:r>
            <a:r>
              <a:rPr lang="hu-HU" altLang="hu-HU" sz="1800" dirty="0">
                <a:latin typeface="Times New Roman" pitchFamily="18" charset="0"/>
              </a:rPr>
              <a:t> </a:t>
            </a:r>
            <a:r>
              <a:rPr lang="hu-HU" altLang="hu-HU" sz="1800" dirty="0" err="1">
                <a:latin typeface="Times New Roman" pitchFamily="18" charset="0"/>
              </a:rPr>
              <a:t>the</a:t>
            </a:r>
            <a:r>
              <a:rPr lang="hu-HU" altLang="hu-HU" sz="1800" dirty="0">
                <a:latin typeface="Times New Roman" pitchFamily="18" charset="0"/>
              </a:rPr>
              <a:t> „</a:t>
            </a:r>
            <a:r>
              <a:rPr lang="hu-HU" altLang="hu-HU" sz="1800" dirty="0" err="1">
                <a:latin typeface="Times New Roman" pitchFamily="18" charset="0"/>
              </a:rPr>
              <a:t>Ipoly-day</a:t>
            </a:r>
            <a:r>
              <a:rPr lang="hu-HU" altLang="hu-HU" sz="1800" dirty="0">
                <a:latin typeface="Times New Roman" pitchFamily="18" charset="0"/>
              </a:rPr>
              <a:t>” </a:t>
            </a:r>
            <a:r>
              <a:rPr lang="hu-HU" altLang="hu-HU" sz="1800" dirty="0" err="1">
                <a:latin typeface="Times New Roman" pitchFamily="18" charset="0"/>
              </a:rPr>
              <a:t>in</a:t>
            </a:r>
            <a:r>
              <a:rPr lang="hu-HU" altLang="hu-HU" sz="1800" dirty="0">
                <a:latin typeface="Times New Roman" pitchFamily="18" charset="0"/>
              </a:rPr>
              <a:t> </a:t>
            </a:r>
            <a:r>
              <a:rPr lang="hu-HU" altLang="hu-HU" sz="1800" dirty="0" err="1">
                <a:latin typeface="Times New Roman" pitchFamily="18" charset="0"/>
              </a:rPr>
              <a:t>Kingfisher</a:t>
            </a:r>
            <a:r>
              <a:rPr lang="hu-HU" altLang="hu-HU" sz="1800" dirty="0">
                <a:latin typeface="Times New Roman" pitchFamily="18" charset="0"/>
              </a:rPr>
              <a:t> </a:t>
            </a:r>
            <a:r>
              <a:rPr lang="hu-HU" altLang="hu-HU" sz="1800" dirty="0" err="1">
                <a:latin typeface="Times New Roman" pitchFamily="18" charset="0"/>
              </a:rPr>
              <a:t>Visitor</a:t>
            </a:r>
            <a:r>
              <a:rPr lang="hu-HU" altLang="hu-HU" sz="1800" dirty="0">
                <a:latin typeface="Times New Roman" pitchFamily="18" charset="0"/>
              </a:rPr>
              <a:t> Center, Ipolyság</a:t>
            </a:r>
          </a:p>
          <a:p>
            <a:pPr eaLnBrk="1" hangingPunct="1">
              <a:spcBef>
                <a:spcPct val="0"/>
              </a:spcBef>
            </a:pPr>
            <a:r>
              <a:rPr lang="hu-HU" altLang="hu-HU" sz="1800" dirty="0" err="1">
                <a:latin typeface="Times New Roman" pitchFamily="18" charset="0"/>
              </a:rPr>
              <a:t>Changing</a:t>
            </a:r>
            <a:r>
              <a:rPr lang="hu-HU" altLang="hu-HU" sz="1800" dirty="0">
                <a:latin typeface="Times New Roman" pitchFamily="18" charset="0"/>
              </a:rPr>
              <a:t> </a:t>
            </a:r>
            <a:r>
              <a:rPr lang="hu-HU" altLang="hu-HU" sz="1800" dirty="0" err="1">
                <a:latin typeface="Times New Roman" pitchFamily="18" charset="0"/>
              </a:rPr>
              <a:t>experiences</a:t>
            </a:r>
            <a:endParaRPr lang="hu-HU" altLang="hu-HU" sz="1800" dirty="0">
              <a:latin typeface="Times New Roman" pitchFamily="18" charset="0"/>
            </a:endParaRPr>
          </a:p>
        </p:txBody>
      </p:sp>
      <p:pic>
        <p:nvPicPr>
          <p:cNvPr id="12294" name="Kép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7900" y="3933825"/>
            <a:ext cx="4248150" cy="283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7056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ím 1"/>
          <p:cNvSpPr>
            <a:spLocks noGrp="1"/>
          </p:cNvSpPr>
          <p:nvPr>
            <p:ph type="title"/>
          </p:nvPr>
        </p:nvSpPr>
        <p:spPr>
          <a:xfrm>
            <a:off x="359569" y="1557338"/>
            <a:ext cx="8424863" cy="719137"/>
          </a:xfrm>
        </p:spPr>
        <p:txBody>
          <a:bodyPr>
            <a:normAutofit fontScale="90000"/>
          </a:bodyPr>
          <a:lstStyle/>
          <a:p>
            <a:pPr eaLnBrk="1" hangingPunct="1"/>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r>
              <a:rPr lang="hu-HU" altLang="hu-HU" sz="2900" b="1" dirty="0" err="1" smtClean="0">
                <a:solidFill>
                  <a:srgbClr val="A69765"/>
                </a:solidFill>
                <a:latin typeface="Times New Roman" pitchFamily="18" charset="0"/>
                <a:cs typeface="Times New Roman" pitchFamily="18" charset="0"/>
              </a:rPr>
              <a:t>Projects</a:t>
            </a:r>
            <a:r>
              <a:rPr lang="hu-HU" altLang="hu-HU" sz="2900" b="1" dirty="0" smtClean="0">
                <a:solidFill>
                  <a:srgbClr val="A69765"/>
                </a:solidFill>
                <a:latin typeface="Times New Roman" pitchFamily="18" charset="0"/>
                <a:cs typeface="Times New Roman" pitchFamily="18" charset="0"/>
              </a:rPr>
              <a:t> and </a:t>
            </a:r>
            <a:r>
              <a:rPr lang="hu-HU" altLang="hu-HU" sz="2900" b="1" dirty="0" err="1" smtClean="0">
                <a:solidFill>
                  <a:srgbClr val="A69765"/>
                </a:solidFill>
                <a:latin typeface="Times New Roman" pitchFamily="18" charset="0"/>
                <a:cs typeface="Times New Roman" pitchFamily="18" charset="0"/>
              </a:rPr>
              <a:t>common</a:t>
            </a:r>
            <a:r>
              <a:rPr lang="hu-HU" altLang="hu-HU" sz="2900" b="1" dirty="0" smtClean="0">
                <a:solidFill>
                  <a:srgbClr val="A69765"/>
                </a:solidFill>
                <a:latin typeface="Times New Roman" pitchFamily="18" charset="0"/>
                <a:cs typeface="Times New Roman" pitchFamily="18" charset="0"/>
              </a:rPr>
              <a:t> </a:t>
            </a:r>
            <a:r>
              <a:rPr lang="hu-HU" altLang="hu-HU" sz="2900" b="1" dirty="0" err="1" smtClean="0">
                <a:solidFill>
                  <a:srgbClr val="A69765"/>
                </a:solidFill>
                <a:latin typeface="Times New Roman" pitchFamily="18" charset="0"/>
                <a:cs typeface="Times New Roman" pitchFamily="18" charset="0"/>
              </a:rPr>
              <a:t>activities</a:t>
            </a:r>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endParaRPr lang="hu-HU" altLang="hu-HU" sz="2900" b="1" dirty="0" smtClean="0">
              <a:solidFill>
                <a:srgbClr val="A69765"/>
              </a:solidFill>
              <a:latin typeface="Times New Roman" pitchFamily="18" charset="0"/>
              <a:cs typeface="Times New Roman" pitchFamily="18" charset="0"/>
            </a:endParaRPr>
          </a:p>
        </p:txBody>
      </p:sp>
      <p:sp>
        <p:nvSpPr>
          <p:cNvPr id="11267" name="Tartalom helye 2"/>
          <p:cNvSpPr>
            <a:spLocks noGrp="1"/>
          </p:cNvSpPr>
          <p:nvPr>
            <p:ph idx="1"/>
          </p:nvPr>
        </p:nvSpPr>
        <p:spPr>
          <a:xfrm>
            <a:off x="457200" y="2708920"/>
            <a:ext cx="8229600" cy="1584325"/>
          </a:xfrm>
        </p:spPr>
        <p:txBody>
          <a:bodyPr/>
          <a:lstStyle/>
          <a:p>
            <a:pPr marL="0" indent="0">
              <a:buFont typeface="Arial" panose="020B0604020202020204" pitchFamily="34" charset="0"/>
              <a:buNone/>
              <a:defRPr/>
            </a:pPr>
            <a:r>
              <a:rPr lang="hu-HU" altLang="hu-HU" sz="2800" dirty="0" err="1" smtClean="0">
                <a:latin typeface="Times New Roman" panose="02020603050405020304" pitchFamily="18" charset="0"/>
                <a:cs typeface="Times New Roman" panose="02020603050405020304" pitchFamily="18" charset="0"/>
              </a:rPr>
              <a:t>Cooperation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between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professionals</a:t>
            </a:r>
            <a:r>
              <a:rPr lang="hu-HU" altLang="hu-HU" sz="2800" dirty="0" smtClean="0">
                <a:latin typeface="Times New Roman" panose="02020603050405020304" pitchFamily="18" charset="0"/>
                <a:cs typeface="Times New Roman" panose="02020603050405020304" pitchFamily="18" charset="0"/>
              </a:rPr>
              <a:t> of </a:t>
            </a:r>
            <a:r>
              <a:rPr lang="hu-HU" altLang="hu-HU" sz="2800" dirty="0" err="1" smtClean="0">
                <a:latin typeface="Times New Roman" panose="02020603050405020304" pitchFamily="18" charset="0"/>
                <a:cs typeface="Times New Roman" panose="02020603050405020304" pitchFamily="18" charset="0"/>
              </a:rPr>
              <a:t>the</a:t>
            </a:r>
            <a:r>
              <a:rPr lang="hu-HU" altLang="hu-HU" sz="2800" dirty="0" smtClean="0">
                <a:latin typeface="Times New Roman" panose="02020603050405020304" pitchFamily="18" charset="0"/>
                <a:cs typeface="Times New Roman" panose="02020603050405020304" pitchFamily="18" charset="0"/>
              </a:rPr>
              <a:t> NGO </a:t>
            </a:r>
            <a:r>
              <a:rPr lang="hu-HU" sz="2800" dirty="0" smtClean="0">
                <a:latin typeface="Times New Roman" panose="02020603050405020304" pitchFamily="18" charset="0"/>
                <a:cs typeface="Times New Roman" panose="02020603050405020304" pitchFamily="18" charset="0"/>
              </a:rPr>
              <a:t>BROZ and DINPD</a:t>
            </a:r>
          </a:p>
        </p:txBody>
      </p:sp>
      <p:pic>
        <p:nvPicPr>
          <p:cNvPr id="13316" name="Picture 10" descr="L:\logók\FM\fm_logo_e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églalap 5"/>
          <p:cNvSpPr>
            <a:spLocks noChangeArrowheads="1"/>
          </p:cNvSpPr>
          <p:nvPr/>
        </p:nvSpPr>
        <p:spPr bwMode="auto">
          <a:xfrm>
            <a:off x="395536" y="4005064"/>
            <a:ext cx="4186237"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pPr>
            <a:r>
              <a:rPr lang="hu-HU" altLang="hu-HU" sz="1800" dirty="0" err="1">
                <a:latin typeface="Times New Roman" pitchFamily="18" charset="0"/>
              </a:rPr>
              <a:t>Working</a:t>
            </a:r>
            <a:r>
              <a:rPr lang="hu-HU" altLang="hu-HU" sz="1800" dirty="0">
                <a:latin typeface="Times New Roman" pitchFamily="18" charset="0"/>
              </a:rPr>
              <a:t> </a:t>
            </a:r>
            <a:r>
              <a:rPr lang="hu-HU" altLang="hu-HU" sz="1800" dirty="0" err="1">
                <a:latin typeface="Times New Roman" pitchFamily="18" charset="0"/>
              </a:rPr>
              <a:t>together</a:t>
            </a:r>
            <a:r>
              <a:rPr lang="hu-HU" altLang="hu-HU" sz="1800" dirty="0">
                <a:latin typeface="Times New Roman" pitchFamily="18" charset="0"/>
              </a:rPr>
              <a:t> </a:t>
            </a:r>
            <a:r>
              <a:rPr lang="hu-HU" altLang="hu-HU" sz="1800" dirty="0" err="1">
                <a:latin typeface="Times New Roman" pitchFamily="18" charset="0"/>
              </a:rPr>
              <a:t>in</a:t>
            </a:r>
            <a:r>
              <a:rPr lang="hu-HU" altLang="hu-HU" sz="1800" dirty="0">
                <a:latin typeface="Times New Roman" pitchFamily="18" charset="0"/>
              </a:rPr>
              <a:t> </a:t>
            </a:r>
            <a:r>
              <a:rPr lang="hu-HU" altLang="hu-HU" sz="1800" dirty="0" err="1">
                <a:latin typeface="Times New Roman" pitchFamily="18" charset="0"/>
              </a:rPr>
              <a:t>the</a:t>
            </a:r>
            <a:r>
              <a:rPr lang="hu-HU" altLang="hu-HU" sz="1800" dirty="0">
                <a:latin typeface="Times New Roman" pitchFamily="18" charset="0"/>
              </a:rPr>
              <a:t> </a:t>
            </a:r>
            <a:r>
              <a:rPr lang="hu-HU" altLang="hu-HU" sz="1800" dirty="0" err="1">
                <a:latin typeface="Times New Roman" pitchFamily="18" charset="0"/>
              </a:rPr>
              <a:t>Danube</a:t>
            </a:r>
            <a:r>
              <a:rPr lang="hu-HU" altLang="hu-HU" sz="1800" dirty="0">
                <a:latin typeface="Times New Roman" pitchFamily="18" charset="0"/>
              </a:rPr>
              <a:t> </a:t>
            </a:r>
            <a:r>
              <a:rPr lang="hu-HU" altLang="hu-HU" sz="1800" dirty="0" err="1">
                <a:latin typeface="Times New Roman" pitchFamily="18" charset="0"/>
              </a:rPr>
              <a:t>Transnational</a:t>
            </a:r>
            <a:r>
              <a:rPr lang="hu-HU" altLang="hu-HU" sz="1800" dirty="0">
                <a:latin typeface="Times New Roman" pitchFamily="18" charset="0"/>
              </a:rPr>
              <a:t> Program „</a:t>
            </a:r>
            <a:r>
              <a:rPr lang="hu-HU" altLang="hu-HU" sz="1800" dirty="0" err="1">
                <a:latin typeface="Times New Roman" pitchFamily="18" charset="0"/>
              </a:rPr>
              <a:t>Danubeparks</a:t>
            </a:r>
            <a:r>
              <a:rPr lang="hu-HU" altLang="hu-HU" sz="1800" dirty="0">
                <a:latin typeface="Times New Roman" pitchFamily="18" charset="0"/>
              </a:rPr>
              <a:t> </a:t>
            </a:r>
            <a:r>
              <a:rPr lang="hu-HU" altLang="hu-HU" sz="1800" dirty="0" err="1">
                <a:latin typeface="Times New Roman" pitchFamily="18" charset="0"/>
              </a:rPr>
              <a:t>Connected</a:t>
            </a:r>
            <a:r>
              <a:rPr lang="hu-HU" altLang="hu-HU" sz="1800" dirty="0">
                <a:latin typeface="Times New Roman" pitchFamily="18" charset="0"/>
              </a:rPr>
              <a:t>”</a:t>
            </a:r>
          </a:p>
          <a:p>
            <a:pPr eaLnBrk="1" hangingPunct="1">
              <a:spcBef>
                <a:spcPct val="0"/>
              </a:spcBef>
            </a:pPr>
            <a:r>
              <a:rPr lang="hu-HU" altLang="hu-HU" sz="1800" dirty="0" err="1">
                <a:latin typeface="Times New Roman" pitchFamily="18" charset="0"/>
              </a:rPr>
              <a:t>Working</a:t>
            </a:r>
            <a:r>
              <a:rPr lang="hu-HU" altLang="hu-HU" sz="1800" dirty="0">
                <a:latin typeface="Times New Roman" pitchFamily="18" charset="0"/>
              </a:rPr>
              <a:t> </a:t>
            </a:r>
            <a:r>
              <a:rPr lang="hu-HU" altLang="hu-HU" sz="1800" dirty="0" err="1">
                <a:latin typeface="Times New Roman" pitchFamily="18" charset="0"/>
              </a:rPr>
              <a:t>together</a:t>
            </a:r>
            <a:r>
              <a:rPr lang="hu-HU" altLang="hu-HU" sz="1800" dirty="0">
                <a:latin typeface="Times New Roman" pitchFamily="18" charset="0"/>
              </a:rPr>
              <a:t> </a:t>
            </a:r>
            <a:r>
              <a:rPr lang="hu-HU" altLang="hu-HU" sz="1800" dirty="0" err="1">
                <a:latin typeface="Times New Roman" pitchFamily="18" charset="0"/>
              </a:rPr>
              <a:t>in</a:t>
            </a:r>
            <a:r>
              <a:rPr lang="hu-HU" altLang="hu-HU" sz="1800" dirty="0">
                <a:latin typeface="Times New Roman" pitchFamily="18" charset="0"/>
              </a:rPr>
              <a:t> a </a:t>
            </a:r>
            <a:r>
              <a:rPr lang="hu-HU" altLang="hu-HU" sz="1800" dirty="0" err="1">
                <a:latin typeface="Times New Roman" pitchFamily="18" charset="0"/>
              </a:rPr>
              <a:t>DTP-SeedMoney</a:t>
            </a:r>
            <a:r>
              <a:rPr lang="hu-HU" altLang="hu-HU" sz="1800" dirty="0">
                <a:latin typeface="Times New Roman" pitchFamily="18" charset="0"/>
              </a:rPr>
              <a:t> </a:t>
            </a:r>
            <a:r>
              <a:rPr lang="hu-HU" altLang="hu-HU" sz="1800" dirty="0" err="1">
                <a:latin typeface="Times New Roman" pitchFamily="18" charset="0"/>
              </a:rPr>
              <a:t>Fascility</a:t>
            </a:r>
            <a:r>
              <a:rPr lang="hu-HU" altLang="hu-HU" sz="1800" dirty="0">
                <a:latin typeface="Times New Roman" pitchFamily="18" charset="0"/>
              </a:rPr>
              <a:t> Program</a:t>
            </a:r>
          </a:p>
          <a:p>
            <a:pPr eaLnBrk="1" hangingPunct="1">
              <a:spcBef>
                <a:spcPct val="0"/>
              </a:spcBef>
            </a:pPr>
            <a:r>
              <a:rPr lang="hu-HU" altLang="hu-HU" sz="1800" dirty="0" err="1">
                <a:latin typeface="Times New Roman" pitchFamily="18" charset="0"/>
              </a:rPr>
              <a:t>Working</a:t>
            </a:r>
            <a:r>
              <a:rPr lang="hu-HU" altLang="hu-HU" sz="1800" dirty="0">
                <a:latin typeface="Times New Roman" pitchFamily="18" charset="0"/>
              </a:rPr>
              <a:t> </a:t>
            </a:r>
            <a:r>
              <a:rPr lang="hu-HU" altLang="hu-HU" sz="1800" dirty="0" err="1">
                <a:latin typeface="Times New Roman" pitchFamily="18" charset="0"/>
              </a:rPr>
              <a:t>together</a:t>
            </a:r>
            <a:r>
              <a:rPr lang="hu-HU" altLang="hu-HU" sz="1800" dirty="0">
                <a:latin typeface="Times New Roman" pitchFamily="18" charset="0"/>
              </a:rPr>
              <a:t> </a:t>
            </a:r>
            <a:r>
              <a:rPr lang="hu-HU" altLang="hu-HU" sz="1800" dirty="0" err="1">
                <a:latin typeface="Times New Roman" pitchFamily="18" charset="0"/>
              </a:rPr>
              <a:t>in</a:t>
            </a:r>
            <a:r>
              <a:rPr lang="hu-HU" altLang="hu-HU" sz="1800" dirty="0">
                <a:latin typeface="Times New Roman" pitchFamily="18" charset="0"/>
              </a:rPr>
              <a:t> </a:t>
            </a:r>
            <a:r>
              <a:rPr lang="hu-HU" altLang="hu-HU" sz="1800" dirty="0" err="1">
                <a:latin typeface="Times New Roman" pitchFamily="18" charset="0"/>
              </a:rPr>
              <a:t>the</a:t>
            </a:r>
            <a:r>
              <a:rPr lang="hu-HU" altLang="hu-HU" sz="1800" dirty="0">
                <a:latin typeface="Times New Roman" pitchFamily="18" charset="0"/>
              </a:rPr>
              <a:t> LIFE+ project „</a:t>
            </a:r>
            <a:r>
              <a:rPr lang="hu-HU" altLang="hu-HU" sz="1800" dirty="0" err="1">
                <a:latin typeface="Times New Roman" pitchFamily="18" charset="0"/>
              </a:rPr>
              <a:t>Danube</a:t>
            </a:r>
            <a:r>
              <a:rPr lang="hu-HU" altLang="hu-HU" sz="1800" dirty="0">
                <a:latin typeface="Times New Roman" pitchFamily="18" charset="0"/>
              </a:rPr>
              <a:t> </a:t>
            </a:r>
            <a:r>
              <a:rPr lang="hu-HU" altLang="hu-HU" sz="1800" dirty="0" err="1">
                <a:latin typeface="Times New Roman" pitchFamily="18" charset="0"/>
              </a:rPr>
              <a:t>Floodplains</a:t>
            </a:r>
            <a:r>
              <a:rPr lang="hu-HU" altLang="hu-HU" sz="1800" dirty="0">
                <a:latin typeface="Times New Roman" pitchFamily="18" charset="0"/>
              </a:rPr>
              <a:t>”</a:t>
            </a:r>
          </a:p>
        </p:txBody>
      </p:sp>
      <p:pic>
        <p:nvPicPr>
          <p:cNvPr id="13318" name="Kép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3573463"/>
            <a:ext cx="4284663"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72999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ím 1"/>
          <p:cNvSpPr>
            <a:spLocks noGrp="1"/>
          </p:cNvSpPr>
          <p:nvPr>
            <p:ph type="title"/>
          </p:nvPr>
        </p:nvSpPr>
        <p:spPr>
          <a:xfrm>
            <a:off x="359569" y="1557338"/>
            <a:ext cx="8424863" cy="719137"/>
          </a:xfrm>
        </p:spPr>
        <p:txBody>
          <a:bodyPr>
            <a:normAutofit fontScale="90000"/>
          </a:bodyPr>
          <a:lstStyle/>
          <a:p>
            <a:pPr eaLnBrk="1" hangingPunct="1"/>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r>
              <a:rPr lang="hu-HU" altLang="hu-HU" sz="2900" b="1" dirty="0" err="1" smtClean="0">
                <a:solidFill>
                  <a:srgbClr val="A69765"/>
                </a:solidFill>
                <a:latin typeface="Times New Roman" pitchFamily="18" charset="0"/>
                <a:cs typeface="Times New Roman" pitchFamily="18" charset="0"/>
              </a:rPr>
              <a:t>Projects</a:t>
            </a:r>
            <a:r>
              <a:rPr lang="hu-HU" altLang="hu-HU" sz="2900" b="1" dirty="0" smtClean="0">
                <a:solidFill>
                  <a:srgbClr val="A69765"/>
                </a:solidFill>
                <a:latin typeface="Times New Roman" pitchFamily="18" charset="0"/>
                <a:cs typeface="Times New Roman" pitchFamily="18" charset="0"/>
              </a:rPr>
              <a:t> and </a:t>
            </a:r>
            <a:r>
              <a:rPr lang="hu-HU" altLang="hu-HU" sz="2900" b="1" dirty="0" err="1" smtClean="0">
                <a:solidFill>
                  <a:srgbClr val="A69765"/>
                </a:solidFill>
                <a:latin typeface="Times New Roman" pitchFamily="18" charset="0"/>
                <a:cs typeface="Times New Roman" pitchFamily="18" charset="0"/>
              </a:rPr>
              <a:t>common</a:t>
            </a:r>
            <a:r>
              <a:rPr lang="hu-HU" altLang="hu-HU" sz="2900" b="1" dirty="0" smtClean="0">
                <a:solidFill>
                  <a:srgbClr val="A69765"/>
                </a:solidFill>
                <a:latin typeface="Times New Roman" pitchFamily="18" charset="0"/>
                <a:cs typeface="Times New Roman" pitchFamily="18" charset="0"/>
              </a:rPr>
              <a:t> </a:t>
            </a:r>
            <a:r>
              <a:rPr lang="hu-HU" altLang="hu-HU" sz="2900" b="1" dirty="0" err="1" smtClean="0">
                <a:solidFill>
                  <a:srgbClr val="A69765"/>
                </a:solidFill>
                <a:latin typeface="Times New Roman" pitchFamily="18" charset="0"/>
                <a:cs typeface="Times New Roman" pitchFamily="18" charset="0"/>
              </a:rPr>
              <a:t>activities</a:t>
            </a:r>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endParaRPr lang="hu-HU" altLang="hu-HU" sz="2900" b="1" dirty="0" smtClean="0">
              <a:solidFill>
                <a:srgbClr val="A69765"/>
              </a:solidFill>
              <a:latin typeface="Times New Roman" pitchFamily="18" charset="0"/>
              <a:cs typeface="Times New Roman" pitchFamily="18" charset="0"/>
            </a:endParaRPr>
          </a:p>
        </p:txBody>
      </p:sp>
      <p:sp>
        <p:nvSpPr>
          <p:cNvPr id="11267" name="Tartalom helye 2"/>
          <p:cNvSpPr>
            <a:spLocks noGrp="1"/>
          </p:cNvSpPr>
          <p:nvPr>
            <p:ph idx="1"/>
          </p:nvPr>
        </p:nvSpPr>
        <p:spPr>
          <a:xfrm>
            <a:off x="359408" y="2204864"/>
            <a:ext cx="8425184" cy="1584325"/>
          </a:xfrm>
        </p:spPr>
        <p:txBody>
          <a:bodyPr/>
          <a:lstStyle/>
          <a:p>
            <a:pPr marL="514350" indent="-514350">
              <a:buFont typeface="Calibri" panose="020F0502020204030204" pitchFamily="34" charset="0"/>
              <a:buAutoNum type="arabicPeriod"/>
              <a:defRPr/>
            </a:pPr>
            <a:endParaRPr lang="hu-HU" altLang="hu-HU" sz="2800" dirty="0" smtClean="0"/>
          </a:p>
          <a:p>
            <a:pPr marL="0" indent="0">
              <a:buFont typeface="Arial" panose="020B0604020202020204" pitchFamily="34" charset="0"/>
              <a:buNone/>
              <a:defRPr/>
            </a:pPr>
            <a:r>
              <a:rPr lang="hu-HU" altLang="hu-HU" sz="2800" dirty="0" err="1" smtClean="0">
                <a:latin typeface="Times New Roman" panose="02020603050405020304" pitchFamily="18" charset="0"/>
                <a:cs typeface="Times New Roman" panose="02020603050405020304" pitchFamily="18" charset="0"/>
              </a:rPr>
              <a:t>Residential</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forum</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about</a:t>
            </a:r>
            <a:r>
              <a:rPr lang="hu-HU" altLang="hu-HU" sz="2800" dirty="0" smtClean="0">
                <a:latin typeface="Times New Roman" panose="02020603050405020304" pitchFamily="18" charset="0"/>
                <a:cs typeface="Times New Roman" panose="02020603050405020304" pitchFamily="18" charset="0"/>
              </a:rPr>
              <a:t> an EU-project </a:t>
            </a:r>
            <a:r>
              <a:rPr lang="hu-HU" altLang="hu-HU" sz="2800" dirty="0" err="1" smtClean="0">
                <a:latin typeface="Times New Roman" panose="02020603050405020304" pitchFamily="18" charset="0"/>
                <a:cs typeface="Times New Roman" panose="02020603050405020304" pitchFamily="18" charset="0"/>
              </a:rPr>
              <a:t>in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the</a:t>
            </a:r>
            <a:r>
              <a:rPr lang="hu-HU" altLang="hu-HU" sz="2800" dirty="0" smtClean="0">
                <a:latin typeface="Times New Roman" panose="02020603050405020304" pitchFamily="18" charset="0"/>
                <a:cs typeface="Times New Roman" panose="02020603050405020304" pitchFamily="18" charset="0"/>
              </a:rPr>
              <a:t> Ipoly Valley</a:t>
            </a:r>
            <a:endParaRPr lang="hu-HU" sz="2800" dirty="0" smtClean="0">
              <a:latin typeface="Times New Roman" panose="02020603050405020304" pitchFamily="18" charset="0"/>
              <a:cs typeface="Times New Roman" panose="02020603050405020304" pitchFamily="18" charset="0"/>
            </a:endParaRPr>
          </a:p>
        </p:txBody>
      </p:sp>
      <p:pic>
        <p:nvPicPr>
          <p:cNvPr id="14340" name="Picture 10" descr="L:\logók\FM\fm_logo_e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églalap 5"/>
          <p:cNvSpPr>
            <a:spLocks noChangeArrowheads="1"/>
          </p:cNvSpPr>
          <p:nvPr/>
        </p:nvSpPr>
        <p:spPr bwMode="auto">
          <a:xfrm>
            <a:off x="395536" y="4292600"/>
            <a:ext cx="3249612"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hu-HU" altLang="hu-HU" sz="1800" dirty="0" err="1">
                <a:latin typeface="Times New Roman" pitchFamily="18" charset="0"/>
              </a:rPr>
              <a:t>In</a:t>
            </a:r>
            <a:r>
              <a:rPr lang="hu-HU" altLang="hu-HU" sz="1800" dirty="0">
                <a:latin typeface="Times New Roman" pitchFamily="18" charset="0"/>
              </a:rPr>
              <a:t> May 2019, DINPD </a:t>
            </a:r>
            <a:r>
              <a:rPr lang="hu-HU" altLang="hu-HU" sz="1800" dirty="0" err="1">
                <a:latin typeface="Times New Roman" pitchFamily="18" charset="0"/>
              </a:rPr>
              <a:t>gave</a:t>
            </a:r>
            <a:r>
              <a:rPr lang="hu-HU" altLang="hu-HU" sz="1800" dirty="0">
                <a:latin typeface="Times New Roman" pitchFamily="18" charset="0"/>
              </a:rPr>
              <a:t> </a:t>
            </a:r>
            <a:r>
              <a:rPr lang="hu-HU" altLang="hu-HU" sz="1800" dirty="0" err="1">
                <a:latin typeface="Times New Roman" pitchFamily="18" charset="0"/>
              </a:rPr>
              <a:t>information</a:t>
            </a:r>
            <a:r>
              <a:rPr lang="hu-HU" altLang="hu-HU" sz="1800" dirty="0">
                <a:latin typeface="Times New Roman" pitchFamily="18" charset="0"/>
              </a:rPr>
              <a:t> </a:t>
            </a:r>
            <a:r>
              <a:rPr lang="hu-HU" altLang="hu-HU" sz="1800" dirty="0" err="1">
                <a:latin typeface="Times New Roman" pitchFamily="18" charset="0"/>
              </a:rPr>
              <a:t>for</a:t>
            </a:r>
            <a:r>
              <a:rPr lang="hu-HU" altLang="hu-HU" sz="1800" dirty="0">
                <a:latin typeface="Times New Roman" pitchFamily="18" charset="0"/>
              </a:rPr>
              <a:t> local </a:t>
            </a:r>
            <a:r>
              <a:rPr lang="hu-HU" altLang="hu-HU" sz="1800" dirty="0" err="1">
                <a:latin typeface="Times New Roman" pitchFamily="18" charset="0"/>
              </a:rPr>
              <a:t>Hungarian</a:t>
            </a:r>
            <a:r>
              <a:rPr lang="hu-HU" altLang="hu-HU" sz="1800" dirty="0">
                <a:latin typeface="Times New Roman" pitchFamily="18" charset="0"/>
              </a:rPr>
              <a:t> and </a:t>
            </a:r>
            <a:r>
              <a:rPr lang="hu-HU" altLang="hu-HU" sz="1800" dirty="0" err="1">
                <a:latin typeface="Times New Roman" pitchFamily="18" charset="0"/>
              </a:rPr>
              <a:t>Slovakian</a:t>
            </a:r>
            <a:r>
              <a:rPr lang="hu-HU" altLang="hu-HU" sz="1800" dirty="0">
                <a:latin typeface="Times New Roman" pitchFamily="18" charset="0"/>
              </a:rPr>
              <a:t> </a:t>
            </a:r>
            <a:r>
              <a:rPr lang="hu-HU" altLang="hu-HU" sz="1800" dirty="0" err="1">
                <a:latin typeface="Times New Roman" pitchFamily="18" charset="0"/>
              </a:rPr>
              <a:t>people</a:t>
            </a:r>
            <a:r>
              <a:rPr lang="hu-HU" altLang="hu-HU" sz="1800" dirty="0">
                <a:latin typeface="Times New Roman" pitchFamily="18" charset="0"/>
              </a:rPr>
              <a:t> </a:t>
            </a:r>
            <a:r>
              <a:rPr lang="hu-HU" altLang="hu-HU" sz="1800" dirty="0" err="1">
                <a:latin typeface="Times New Roman" pitchFamily="18" charset="0"/>
              </a:rPr>
              <a:t>about</a:t>
            </a:r>
            <a:r>
              <a:rPr lang="hu-HU" altLang="hu-HU" sz="1800" dirty="0">
                <a:latin typeface="Times New Roman" pitchFamily="18" charset="0"/>
              </a:rPr>
              <a:t> an </a:t>
            </a:r>
            <a:r>
              <a:rPr lang="hu-HU" altLang="hu-HU" sz="1800" dirty="0" err="1">
                <a:latin typeface="Times New Roman" pitchFamily="18" charset="0"/>
              </a:rPr>
              <a:t>ongoing</a:t>
            </a:r>
            <a:r>
              <a:rPr lang="hu-HU" altLang="hu-HU" sz="1800" dirty="0">
                <a:latin typeface="Times New Roman" pitchFamily="18" charset="0"/>
              </a:rPr>
              <a:t> project </a:t>
            </a:r>
            <a:r>
              <a:rPr lang="hu-HU" altLang="hu-HU" sz="1800" dirty="0" err="1">
                <a:latin typeface="Times New Roman" pitchFamily="18" charset="0"/>
              </a:rPr>
              <a:t>in</a:t>
            </a:r>
            <a:r>
              <a:rPr lang="hu-HU" altLang="hu-HU" sz="1800" dirty="0">
                <a:latin typeface="Times New Roman" pitchFamily="18" charset="0"/>
              </a:rPr>
              <a:t> </a:t>
            </a:r>
            <a:r>
              <a:rPr lang="hu-HU" altLang="hu-HU" sz="1800" dirty="0" err="1">
                <a:latin typeface="Times New Roman" pitchFamily="18" charset="0"/>
              </a:rPr>
              <a:t>the</a:t>
            </a:r>
            <a:r>
              <a:rPr lang="hu-HU" altLang="hu-HU" sz="1800" dirty="0">
                <a:latin typeface="Times New Roman" pitchFamily="18" charset="0"/>
              </a:rPr>
              <a:t> Ipoly Valley, </a:t>
            </a:r>
            <a:r>
              <a:rPr lang="hu-HU" altLang="hu-HU" sz="1800" dirty="0" err="1">
                <a:latin typeface="Times New Roman" pitchFamily="18" charset="0"/>
              </a:rPr>
              <a:t>financed</a:t>
            </a:r>
            <a:r>
              <a:rPr lang="hu-HU" altLang="hu-HU" sz="1800" dirty="0">
                <a:latin typeface="Times New Roman" pitchFamily="18" charset="0"/>
              </a:rPr>
              <a:t> </a:t>
            </a:r>
            <a:r>
              <a:rPr lang="hu-HU" altLang="hu-HU" sz="1800" dirty="0" err="1">
                <a:latin typeface="Times New Roman" pitchFamily="18" charset="0"/>
              </a:rPr>
              <a:t>by</a:t>
            </a:r>
            <a:r>
              <a:rPr lang="hu-HU" altLang="hu-HU" sz="1800" dirty="0">
                <a:latin typeface="Times New Roman" pitchFamily="18" charset="0"/>
              </a:rPr>
              <a:t> KEHOP  </a:t>
            </a:r>
          </a:p>
        </p:txBody>
      </p:sp>
      <p:pic>
        <p:nvPicPr>
          <p:cNvPr id="14342" name="Kép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81450" y="3933825"/>
            <a:ext cx="5065713" cy="28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52404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ctrTitle" idx="4294967295"/>
          </p:nvPr>
        </p:nvSpPr>
        <p:spPr>
          <a:xfrm>
            <a:off x="107157" y="2205038"/>
            <a:ext cx="8929687" cy="3095625"/>
          </a:xfrm>
        </p:spPr>
        <p:txBody>
          <a:bodyPr>
            <a:normAutofit fontScale="90000"/>
          </a:bodyPr>
          <a:lstStyle/>
          <a:p>
            <a:pPr>
              <a:lnSpc>
                <a:spcPct val="150000"/>
              </a:lnSpc>
              <a:spcBef>
                <a:spcPts val="600"/>
              </a:spcBef>
            </a:pPr>
            <a:r>
              <a:rPr lang="hu-HU" altLang="hu-HU" sz="2800" b="1" dirty="0" smtClean="0">
                <a:solidFill>
                  <a:srgbClr val="C08F2E"/>
                </a:solidFill>
                <a:latin typeface="Times New Roman" pitchFamily="18" charset="0"/>
                <a:ea typeface="Tahoma" pitchFamily="34" charset="0"/>
                <a:cs typeface="Arial" charset="0"/>
              </a:rPr>
              <a:t>Meeting of </a:t>
            </a:r>
            <a:r>
              <a:rPr lang="hu-HU" altLang="hu-HU" sz="2800" b="1" dirty="0" err="1" smtClean="0">
                <a:solidFill>
                  <a:srgbClr val="C08F2E"/>
                </a:solidFill>
                <a:latin typeface="Times New Roman" pitchFamily="18" charset="0"/>
                <a:ea typeface="Tahoma" pitchFamily="34" charset="0"/>
                <a:cs typeface="Arial" charset="0"/>
              </a:rPr>
              <a:t>Slovak</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smtClean="0">
                <a:solidFill>
                  <a:srgbClr val="C08F2E"/>
                </a:solidFill>
                <a:latin typeface="Times New Roman" pitchFamily="18" charset="0"/>
                <a:ea typeface="Tahoma" pitchFamily="34" charset="0"/>
                <a:cs typeface="Arial" charset="0"/>
              </a:rPr>
              <a:t>- Hungarian </a:t>
            </a:r>
            <a:r>
              <a:rPr lang="hu-HU" altLang="hu-HU" sz="2800" b="1" dirty="0" err="1" smtClean="0">
                <a:solidFill>
                  <a:srgbClr val="C08F2E"/>
                </a:solidFill>
                <a:latin typeface="Times New Roman" pitchFamily="18" charset="0"/>
                <a:ea typeface="Tahoma" pitchFamily="34" charset="0"/>
                <a:cs typeface="Arial" charset="0"/>
              </a:rPr>
              <a:t>Committee</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err="1" smtClean="0">
                <a:solidFill>
                  <a:srgbClr val="C08F2E"/>
                </a:solidFill>
                <a:latin typeface="Times New Roman" pitchFamily="18" charset="0"/>
                <a:ea typeface="Tahoma" pitchFamily="34" charset="0"/>
                <a:cs typeface="Arial" charset="0"/>
              </a:rPr>
              <a:t>for</a:t>
            </a:r>
            <a:r>
              <a:rPr lang="hu-HU" altLang="hu-HU" sz="2800" b="1" dirty="0" smtClean="0">
                <a:solidFill>
                  <a:srgbClr val="C08F2E"/>
                </a:solidFill>
                <a:latin typeface="Times New Roman" pitchFamily="18" charset="0"/>
                <a:ea typeface="Tahoma" pitchFamily="34" charset="0"/>
                <a:cs typeface="Arial" charset="0"/>
              </a:rPr>
              <a:t> Nature </a:t>
            </a:r>
            <a:r>
              <a:rPr lang="hu-HU" altLang="hu-HU" sz="2800" b="1" dirty="0" err="1" smtClean="0">
                <a:solidFill>
                  <a:srgbClr val="C08F2E"/>
                </a:solidFill>
                <a:latin typeface="Times New Roman" pitchFamily="18" charset="0"/>
                <a:ea typeface="Tahoma" pitchFamily="34" charset="0"/>
                <a:cs typeface="Arial" charset="0"/>
              </a:rPr>
              <a:t>Conservation</a:t>
            </a:r>
            <a:r>
              <a:rPr lang="hu-HU" altLang="hu-HU" sz="2800" b="1" dirty="0" smtClean="0">
                <a:solidFill>
                  <a:srgbClr val="C08F2E"/>
                </a:solidFill>
                <a:latin typeface="Times New Roman" pitchFamily="18" charset="0"/>
                <a:ea typeface="Tahoma" pitchFamily="34" charset="0"/>
                <a:cs typeface="Arial" charset="0"/>
              </a:rPr>
              <a:t> and </a:t>
            </a:r>
            <a:r>
              <a:rPr lang="hu-HU" altLang="hu-HU" sz="2800" b="1" dirty="0" err="1" smtClean="0">
                <a:solidFill>
                  <a:srgbClr val="C08F2E"/>
                </a:solidFill>
                <a:latin typeface="Times New Roman" pitchFamily="18" charset="0"/>
                <a:ea typeface="Tahoma" pitchFamily="34" charset="0"/>
                <a:cs typeface="Arial" charset="0"/>
              </a:rPr>
              <a:t>Landscape</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err="1" smtClean="0">
                <a:solidFill>
                  <a:srgbClr val="C08F2E"/>
                </a:solidFill>
                <a:latin typeface="Times New Roman" pitchFamily="18" charset="0"/>
                <a:ea typeface="Tahoma" pitchFamily="34" charset="0"/>
                <a:cs typeface="Arial" charset="0"/>
              </a:rPr>
              <a:t>Protection</a:t>
            </a:r>
            <a:r>
              <a:rPr lang="hu-HU" altLang="hu-HU" sz="2800" b="1" dirty="0" smtClean="0">
                <a:solidFill>
                  <a:srgbClr val="C08F2E"/>
                </a:solidFill>
                <a:latin typeface="Times New Roman" pitchFamily="18" charset="0"/>
                <a:ea typeface="Tahoma" pitchFamily="34" charset="0"/>
                <a:cs typeface="Arial" charset="0"/>
              </a:rPr>
              <a:t/>
            </a:r>
            <a:br>
              <a:rPr lang="hu-HU" altLang="hu-HU" sz="2800" b="1" dirty="0" smtClean="0">
                <a:solidFill>
                  <a:srgbClr val="C08F2E"/>
                </a:solidFill>
                <a:latin typeface="Times New Roman" pitchFamily="18" charset="0"/>
                <a:ea typeface="Tahoma" pitchFamily="34" charset="0"/>
                <a:cs typeface="Arial" charset="0"/>
              </a:rPr>
            </a:br>
            <a:r>
              <a:rPr lang="hu-HU" altLang="hu-HU" sz="2800" b="1" dirty="0" smtClean="0">
                <a:solidFill>
                  <a:srgbClr val="C08F2E"/>
                </a:solidFill>
                <a:latin typeface="Times New Roman" pitchFamily="18" charset="0"/>
                <a:ea typeface="Tahoma" pitchFamily="34" charset="0"/>
                <a:cs typeface="Arial" charset="0"/>
              </a:rPr>
              <a:t>Budapest, 13. 09. 2019.</a:t>
            </a:r>
            <a:br>
              <a:rPr lang="hu-HU" altLang="hu-HU" sz="2800" b="1" dirty="0" smtClean="0">
                <a:solidFill>
                  <a:srgbClr val="C08F2E"/>
                </a:solidFill>
                <a:latin typeface="Times New Roman" pitchFamily="18" charset="0"/>
                <a:ea typeface="Tahoma" pitchFamily="34" charset="0"/>
                <a:cs typeface="Arial" charset="0"/>
              </a:rPr>
            </a:br>
            <a:r>
              <a:rPr lang="hu-HU" altLang="hu-HU" sz="2800" b="1" dirty="0" smtClean="0">
                <a:solidFill>
                  <a:srgbClr val="C08F2E"/>
                </a:solidFill>
                <a:latin typeface="Times New Roman" pitchFamily="18" charset="0"/>
                <a:ea typeface="Tahoma" pitchFamily="34" charset="0"/>
                <a:cs typeface="Arial" charset="0"/>
              </a:rPr>
              <a:t>„Fertő-Hanság National Park </a:t>
            </a:r>
            <a:r>
              <a:rPr lang="hu-HU" altLang="hu-HU" sz="2800" b="1" dirty="0" err="1" smtClean="0">
                <a:solidFill>
                  <a:srgbClr val="C08F2E"/>
                </a:solidFill>
                <a:latin typeface="Times New Roman" pitchFamily="18" charset="0"/>
                <a:ea typeface="Tahoma" pitchFamily="34" charset="0"/>
                <a:cs typeface="Arial" charset="0"/>
              </a:rPr>
              <a:t>Directorate</a:t>
            </a:r>
            <a:r>
              <a:rPr lang="hu-HU" altLang="hu-HU" sz="2800" b="1" dirty="0" smtClean="0">
                <a:solidFill>
                  <a:srgbClr val="C08F2E"/>
                </a:solidFill>
                <a:latin typeface="Times New Roman" pitchFamily="18" charset="0"/>
                <a:ea typeface="Tahoma" pitchFamily="34" charset="0"/>
                <a:cs typeface="Arial" charset="0"/>
              </a:rPr>
              <a:t>”</a:t>
            </a:r>
            <a:br>
              <a:rPr lang="hu-HU" altLang="hu-HU" sz="2800" b="1" dirty="0" smtClean="0">
                <a:solidFill>
                  <a:srgbClr val="C08F2E"/>
                </a:solidFill>
                <a:latin typeface="Times New Roman" pitchFamily="18" charset="0"/>
                <a:ea typeface="Tahoma" pitchFamily="34" charset="0"/>
                <a:cs typeface="Arial" charset="0"/>
              </a:rPr>
            </a:br>
            <a:endParaRPr lang="hu-HU" altLang="hu-HU" sz="3600" b="1" dirty="0" smtClean="0">
              <a:solidFill>
                <a:srgbClr val="C08F2E"/>
              </a:solidFill>
              <a:latin typeface="Times New Roman" pitchFamily="18" charset="0"/>
              <a:ea typeface="Tahoma" pitchFamily="34" charset="0"/>
              <a:cs typeface="Arial" charset="0"/>
            </a:endParaRPr>
          </a:p>
        </p:txBody>
      </p:sp>
      <p:pic>
        <p:nvPicPr>
          <p:cNvPr id="6" name="Picture 10" descr="L:\logók\FM\fm_logo_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888" y="549275"/>
            <a:ext cx="230822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Képtalálat a következőre: „szlovák magyar zászló”">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50469" y="5462588"/>
            <a:ext cx="1643063"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29875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Kép 4"/>
          <p:cNvPicPr>
            <a:picLocks noChangeAspect="1"/>
          </p:cNvPicPr>
          <p:nvPr/>
        </p:nvPicPr>
        <p:blipFill>
          <a:blip r:embed="rId2"/>
          <a:srcRect/>
          <a:stretch>
            <a:fillRect/>
          </a:stretch>
        </p:blipFill>
        <p:spPr bwMode="auto">
          <a:xfrm>
            <a:off x="6357938" y="241300"/>
            <a:ext cx="2441575" cy="622300"/>
          </a:xfrm>
          <a:prstGeom prst="rect">
            <a:avLst/>
          </a:prstGeom>
          <a:noFill/>
          <a:ln w="9525">
            <a:noFill/>
            <a:miter lim="800000"/>
            <a:headEnd/>
            <a:tailEnd/>
          </a:ln>
        </p:spPr>
      </p:pic>
      <p:pic>
        <p:nvPicPr>
          <p:cNvPr id="15362" name="Kép 5"/>
          <p:cNvPicPr>
            <a:picLocks noChangeAspect="1"/>
          </p:cNvPicPr>
          <p:nvPr/>
        </p:nvPicPr>
        <p:blipFill>
          <a:blip r:embed="rId3"/>
          <a:srcRect/>
          <a:stretch>
            <a:fillRect/>
          </a:stretch>
        </p:blipFill>
        <p:spPr bwMode="auto">
          <a:xfrm>
            <a:off x="122238" y="333375"/>
            <a:ext cx="2578100" cy="534988"/>
          </a:xfrm>
          <a:prstGeom prst="rect">
            <a:avLst/>
          </a:prstGeom>
          <a:noFill/>
          <a:ln w="9525">
            <a:noFill/>
            <a:miter lim="800000"/>
            <a:headEnd/>
            <a:tailEnd/>
          </a:ln>
        </p:spPr>
      </p:pic>
      <p:sp>
        <p:nvSpPr>
          <p:cNvPr id="7" name="Rectangle 2"/>
          <p:cNvSpPr>
            <a:spLocks noGrp="1" noChangeArrowheads="1"/>
          </p:cNvSpPr>
          <p:nvPr>
            <p:ph type="ctrTitle"/>
          </p:nvPr>
        </p:nvSpPr>
        <p:spPr>
          <a:xfrm>
            <a:off x="564356" y="1883246"/>
            <a:ext cx="8015288" cy="4210050"/>
          </a:xfrm>
        </p:spPr>
        <p:txBody>
          <a:bodyPr anchor="ctr">
            <a:noAutofit/>
          </a:bodyPr>
          <a:lstStyle/>
          <a:p>
            <a:pPr algn="l"/>
            <a:r>
              <a:rPr lang="hu-HU" altLang="hu-HU" sz="2800" dirty="0" err="1" smtClean="0">
                <a:latin typeface="Times New Roman" panose="02020603050405020304" pitchFamily="18" charset="0"/>
                <a:cs typeface="Times New Roman" panose="02020603050405020304" pitchFamily="18" charset="0"/>
              </a:rPr>
              <a:t>Preparation</a:t>
            </a:r>
            <a:r>
              <a:rPr lang="hu-HU" altLang="hu-HU" sz="2800" dirty="0" smtClean="0">
                <a:latin typeface="Times New Roman" panose="02020603050405020304" pitchFamily="18" charset="0"/>
                <a:cs typeface="Times New Roman" panose="02020603050405020304" pitchFamily="18" charset="0"/>
              </a:rPr>
              <a:t> of </a:t>
            </a:r>
            <a:r>
              <a:rPr lang="hu-HU" altLang="hu-HU" sz="2800" dirty="0" err="1" smtClean="0">
                <a:latin typeface="Times New Roman" panose="02020603050405020304" pitchFamily="18" charset="0"/>
                <a:cs typeface="Times New Roman" panose="02020603050405020304" pitchFamily="18" charset="0"/>
              </a:rPr>
              <a:t>Szigetköz-Žitný</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ostrov</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Nature</a:t>
            </a:r>
            <a:r>
              <a:rPr lang="hu-HU" altLang="hu-HU" sz="2800" dirty="0" smtClean="0">
                <a:latin typeface="Times New Roman" panose="02020603050405020304" pitchFamily="18" charset="0"/>
                <a:cs typeface="Times New Roman" panose="02020603050405020304" pitchFamily="18" charset="0"/>
              </a:rPr>
              <a:t>/National Park and </a:t>
            </a:r>
            <a:r>
              <a:rPr lang="hu-HU" altLang="hu-HU" sz="2800" dirty="0" err="1" smtClean="0">
                <a:latin typeface="Times New Roman" panose="02020603050405020304" pitchFamily="18" charset="0"/>
                <a:cs typeface="Times New Roman" panose="02020603050405020304" pitchFamily="18" charset="0"/>
              </a:rPr>
              <a:t>implementation</a:t>
            </a:r>
            <a:r>
              <a:rPr lang="hu-HU" altLang="hu-HU" sz="2800" dirty="0" smtClean="0">
                <a:latin typeface="Times New Roman" panose="02020603050405020304" pitchFamily="18" charset="0"/>
                <a:cs typeface="Times New Roman" panose="02020603050405020304" pitchFamily="18" charset="0"/>
              </a:rPr>
              <a:t> of </a:t>
            </a:r>
            <a:r>
              <a:rPr lang="hu-HU" altLang="hu-HU" sz="2800" dirty="0" err="1" smtClean="0">
                <a:latin typeface="Times New Roman" panose="02020603050405020304" pitchFamily="18" charset="0"/>
                <a:cs typeface="Times New Roman" panose="02020603050405020304" pitchFamily="18" charset="0"/>
              </a:rPr>
              <a:t>other</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joint</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activities</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in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the</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field</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of</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nature</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education</a:t>
            </a:r>
            <a:r>
              <a:rPr lang="hu-HU" altLang="hu-HU" sz="2800" dirty="0" smtClean="0">
                <a:latin typeface="Times New Roman" panose="02020603050405020304" pitchFamily="18" charset="0"/>
                <a:cs typeface="Times New Roman" panose="02020603050405020304" pitchFamily="18" charset="0"/>
              </a:rPr>
              <a:t> and </a:t>
            </a:r>
            <a:r>
              <a:rPr lang="hu-HU" altLang="hu-HU" sz="2800" dirty="0" err="1" smtClean="0">
                <a:latin typeface="Times New Roman" panose="02020603050405020304" pitchFamily="18" charset="0"/>
                <a:cs typeface="Times New Roman" panose="02020603050405020304" pitchFamily="18" charset="0"/>
              </a:rPr>
              <a:t>tourism</a:t>
            </a:r>
            <a:r>
              <a:rPr lang="hu-HU" altLang="hu-HU" sz="2800" dirty="0" smtClean="0">
                <a:latin typeface="Times New Roman" panose="02020603050405020304" pitchFamily="18" charset="0"/>
                <a:cs typeface="Times New Roman" panose="02020603050405020304" pitchFamily="18" charset="0"/>
              </a:rPr>
              <a:t/>
            </a:r>
            <a:br>
              <a:rPr lang="hu-HU" altLang="hu-HU" sz="2800" dirty="0" smtClean="0">
                <a:latin typeface="Times New Roman" panose="02020603050405020304" pitchFamily="18" charset="0"/>
                <a:cs typeface="Times New Roman" panose="02020603050405020304" pitchFamily="18" charset="0"/>
              </a:rPr>
            </a:br>
            <a:r>
              <a:rPr lang="hu-HU" altLang="hu-HU" sz="2400" dirty="0" smtClean="0">
                <a:latin typeface="Times New Roman" panose="02020603050405020304" pitchFamily="18" charset="0"/>
                <a:cs typeface="Times New Roman" panose="02020603050405020304" pitchFamily="18" charset="0"/>
              </a:rPr>
              <a:t/>
            </a:r>
            <a:br>
              <a:rPr lang="hu-HU" altLang="hu-HU" sz="2400" dirty="0" smtClean="0">
                <a:latin typeface="Times New Roman" panose="02020603050405020304" pitchFamily="18" charset="0"/>
                <a:cs typeface="Times New Roman" panose="02020603050405020304" pitchFamily="18" charset="0"/>
              </a:rPr>
            </a:br>
            <a:r>
              <a:rPr lang="hu-HU" altLang="hu-HU" sz="1800" dirty="0" err="1">
                <a:latin typeface="Times New Roman" panose="02020603050405020304" pitchFamily="18" charset="0"/>
                <a:cs typeface="Times New Roman" panose="02020603050405020304" pitchFamily="18" charset="0"/>
              </a:rPr>
              <a:t>T</a:t>
            </a:r>
            <a:r>
              <a:rPr lang="hu-HU" altLang="hu-HU" sz="1800" dirty="0" err="1" smtClean="0">
                <a:latin typeface="Times New Roman" panose="02020603050405020304" pitchFamily="18" charset="0"/>
                <a:cs typeface="Times New Roman" panose="02020603050405020304" pitchFamily="18" charset="0"/>
              </a:rPr>
              <a:t>itle</a:t>
            </a:r>
            <a:r>
              <a:rPr lang="hu-HU" altLang="hu-HU" sz="1800" dirty="0" smtClean="0">
                <a:latin typeface="Times New Roman" panose="02020603050405020304" pitchFamily="18" charset="0"/>
                <a:cs typeface="Times New Roman" panose="02020603050405020304" pitchFamily="18" charset="0"/>
              </a:rPr>
              <a:t> of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project: </a:t>
            </a:r>
            <a:r>
              <a:rPr lang="hu-HU" altLang="hu-HU" sz="1800" dirty="0" err="1" smtClean="0">
                <a:latin typeface="Times New Roman" panose="02020603050405020304" pitchFamily="18" charset="0"/>
                <a:cs typeface="Times New Roman" panose="02020603050405020304" pitchFamily="18" charset="0"/>
              </a:rPr>
              <a:t>Nat-Net</a:t>
            </a:r>
            <a:r>
              <a:rPr lang="hu-HU" altLang="hu-HU" sz="1800" dirty="0" smtClean="0">
                <a:latin typeface="Times New Roman" panose="02020603050405020304" pitchFamily="18" charset="0"/>
                <a:cs typeface="Times New Roman" panose="02020603050405020304" pitchFamily="18" charset="0"/>
              </a:rPr>
              <a:t> Duna/</a:t>
            </a:r>
            <a:r>
              <a:rPr lang="hu-HU" altLang="hu-HU" sz="1800" dirty="0" err="1" smtClean="0">
                <a:latin typeface="Times New Roman" panose="02020603050405020304" pitchFamily="18" charset="0"/>
                <a:cs typeface="Times New Roman" panose="02020603050405020304" pitchFamily="18" charset="0"/>
              </a:rPr>
              <a:t>Dunaj</a:t>
            </a:r>
            <a:r>
              <a:rPr lang="hu-HU" altLang="hu-HU" sz="1800" dirty="0" smtClean="0">
                <a:latin typeface="Times New Roman" panose="02020603050405020304" pitchFamily="18" charset="0"/>
                <a:cs typeface="Times New Roman" panose="02020603050405020304" pitchFamily="18" charset="0"/>
              </a:rPr>
              <a:t> 2</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
            </a:r>
            <a:br>
              <a:rPr lang="hu-HU" altLang="hu-HU" sz="1800" dirty="0" smtClean="0">
                <a:latin typeface="Times New Roman" panose="02020603050405020304" pitchFamily="18" charset="0"/>
                <a:cs typeface="Times New Roman" panose="02020603050405020304" pitchFamily="18" charset="0"/>
              </a:rPr>
            </a:br>
            <a:r>
              <a:rPr lang="hu-HU" altLang="hu-HU" sz="1800" dirty="0" err="1" smtClean="0">
                <a:latin typeface="Times New Roman" panose="02020603050405020304" pitchFamily="18" charset="0"/>
                <a:cs typeface="Times New Roman" panose="02020603050405020304" pitchFamily="18" charset="0"/>
              </a:rPr>
              <a:t>Duration</a:t>
            </a:r>
            <a:r>
              <a:rPr lang="hu-HU" altLang="hu-HU" sz="1800" dirty="0" smtClean="0">
                <a:latin typeface="Times New Roman" panose="02020603050405020304" pitchFamily="18" charset="0"/>
                <a:cs typeface="Times New Roman" panose="02020603050405020304" pitchFamily="18" charset="0"/>
              </a:rPr>
              <a:t> of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project: 01.07.2017 – 31.10.2019</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Total project </a:t>
            </a:r>
            <a:r>
              <a:rPr lang="hu-HU" altLang="hu-HU" sz="1800" dirty="0" err="1" smtClean="0">
                <a:latin typeface="Times New Roman" panose="02020603050405020304" pitchFamily="18" charset="0"/>
                <a:cs typeface="Times New Roman" panose="02020603050405020304" pitchFamily="18" charset="0"/>
              </a:rPr>
              <a:t>budget</a:t>
            </a:r>
            <a:r>
              <a:rPr lang="hu-HU" altLang="hu-HU" sz="1800" dirty="0" smtClean="0">
                <a:latin typeface="Times New Roman" panose="02020603050405020304" pitchFamily="18" charset="0"/>
                <a:cs typeface="Times New Roman" panose="02020603050405020304" pitchFamily="18" charset="0"/>
              </a:rPr>
              <a:t>: 		464 460,20 EUR</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ERFA </a:t>
            </a:r>
            <a:r>
              <a:rPr lang="hu-HU" altLang="hu-HU" sz="1800" dirty="0" err="1" smtClean="0">
                <a:latin typeface="Times New Roman" panose="02020603050405020304" pitchFamily="18" charset="0"/>
                <a:cs typeface="Times New Roman" panose="02020603050405020304" pitchFamily="18" charset="0"/>
              </a:rPr>
              <a:t>contribution</a:t>
            </a:r>
            <a:r>
              <a:rPr lang="hu-HU" altLang="hu-HU" sz="1800" dirty="0" smtClean="0">
                <a:latin typeface="Times New Roman" panose="02020603050405020304" pitchFamily="18" charset="0"/>
                <a:cs typeface="Times New Roman" panose="02020603050405020304" pitchFamily="18" charset="0"/>
              </a:rPr>
              <a:t>: 		394 791,17 EUR</a:t>
            </a:r>
          </a:p>
        </p:txBody>
      </p:sp>
      <p:sp>
        <p:nvSpPr>
          <p:cNvPr id="15365" name="Téglalap 8"/>
          <p:cNvSpPr>
            <a:spLocks noChangeArrowheads="1"/>
          </p:cNvSpPr>
          <p:nvPr/>
        </p:nvSpPr>
        <p:spPr bwMode="auto">
          <a:xfrm>
            <a:off x="328613" y="6324600"/>
            <a:ext cx="6624637" cy="307975"/>
          </a:xfrm>
          <a:prstGeom prst="rect">
            <a:avLst/>
          </a:prstGeom>
          <a:noFill/>
          <a:ln w="9525">
            <a:noFill/>
            <a:miter lim="800000"/>
            <a:headEnd/>
            <a:tailEnd/>
          </a:ln>
        </p:spPr>
        <p:txBody>
          <a:bodyPr>
            <a:spAutoFit/>
          </a:bodyPr>
          <a:lstStyle/>
          <a:p>
            <a:r>
              <a:rPr lang="hu-HU" sz="1400" dirty="0" err="1">
                <a:solidFill>
                  <a:srgbClr val="0155A4"/>
                </a:solidFill>
                <a:cs typeface="Times New Roman" pitchFamily="18" charset="0"/>
              </a:rPr>
              <a:t>Nat-Net</a:t>
            </a:r>
            <a:r>
              <a:rPr lang="hu-HU" sz="1400" dirty="0">
                <a:solidFill>
                  <a:srgbClr val="0155A4"/>
                </a:solidFill>
                <a:cs typeface="Times New Roman" pitchFamily="18" charset="0"/>
              </a:rPr>
              <a:t> Duna/</a:t>
            </a:r>
            <a:r>
              <a:rPr lang="hu-HU" sz="1400" dirty="0" err="1">
                <a:solidFill>
                  <a:srgbClr val="0155A4"/>
                </a:solidFill>
                <a:cs typeface="Times New Roman" pitchFamily="18" charset="0"/>
              </a:rPr>
              <a:t>Dunaj</a:t>
            </a:r>
            <a:r>
              <a:rPr lang="hu-HU" sz="1400" dirty="0">
                <a:solidFill>
                  <a:srgbClr val="0155A4"/>
                </a:solidFill>
                <a:cs typeface="Times New Roman" pitchFamily="18" charset="0"/>
              </a:rPr>
              <a:t> 2 </a:t>
            </a:r>
            <a:endParaRPr lang="hu-HU" sz="1400" dirty="0">
              <a:solidFill>
                <a:srgbClr val="0155A4"/>
              </a:solidFill>
              <a:latin typeface="Calibri" pitchFamily="34" charset="0"/>
            </a:endParaRPr>
          </a:p>
        </p:txBody>
      </p:sp>
      <p:pic>
        <p:nvPicPr>
          <p:cNvPr id="15367" name="Kép 14"/>
          <p:cNvPicPr>
            <a:picLocks noChangeAspect="1" noChangeArrowheads="1"/>
          </p:cNvPicPr>
          <p:nvPr/>
        </p:nvPicPr>
        <p:blipFill>
          <a:blip r:embed="rId4"/>
          <a:srcRect/>
          <a:stretch>
            <a:fillRect/>
          </a:stretch>
        </p:blipFill>
        <p:spPr bwMode="auto">
          <a:xfrm>
            <a:off x="7618413" y="5702300"/>
            <a:ext cx="987425" cy="828675"/>
          </a:xfrm>
          <a:prstGeom prst="rect">
            <a:avLst/>
          </a:prstGeom>
          <a:noFill/>
          <a:ln w="9525">
            <a:noFill/>
            <a:miter lim="800000"/>
            <a:headEnd/>
            <a:tailEnd/>
          </a:ln>
        </p:spPr>
      </p:pic>
      <p:pic>
        <p:nvPicPr>
          <p:cNvPr id="8" name="Kép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313" y="960438"/>
            <a:ext cx="14986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L:\logók\FM\fm_logo_en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9110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3" name="Kép 14"/>
          <p:cNvPicPr>
            <a:picLocks noChangeAspect="1" noChangeArrowheads="1"/>
          </p:cNvPicPr>
          <p:nvPr/>
        </p:nvPicPr>
        <p:blipFill>
          <a:blip r:embed="rId2"/>
          <a:srcRect/>
          <a:stretch>
            <a:fillRect/>
          </a:stretch>
        </p:blipFill>
        <p:spPr bwMode="auto">
          <a:xfrm>
            <a:off x="7618413" y="5702300"/>
            <a:ext cx="987425" cy="828675"/>
          </a:xfrm>
          <a:prstGeom prst="rect">
            <a:avLst/>
          </a:prstGeom>
          <a:noFill/>
          <a:ln w="9525">
            <a:noFill/>
            <a:miter lim="800000"/>
            <a:headEnd/>
            <a:tailEnd/>
          </a:ln>
        </p:spPr>
      </p:pic>
      <p:pic>
        <p:nvPicPr>
          <p:cNvPr id="34818" name="Kép 4"/>
          <p:cNvPicPr>
            <a:picLocks noChangeAspect="1"/>
          </p:cNvPicPr>
          <p:nvPr/>
        </p:nvPicPr>
        <p:blipFill>
          <a:blip r:embed="rId3"/>
          <a:srcRect/>
          <a:stretch>
            <a:fillRect/>
          </a:stretch>
        </p:blipFill>
        <p:spPr bwMode="auto">
          <a:xfrm>
            <a:off x="6357938" y="241300"/>
            <a:ext cx="2441575" cy="622300"/>
          </a:xfrm>
          <a:prstGeom prst="rect">
            <a:avLst/>
          </a:prstGeom>
          <a:noFill/>
          <a:ln w="9525">
            <a:noFill/>
            <a:miter lim="800000"/>
            <a:headEnd/>
            <a:tailEnd/>
          </a:ln>
        </p:spPr>
      </p:pic>
      <p:pic>
        <p:nvPicPr>
          <p:cNvPr id="34819" name="Kép 5"/>
          <p:cNvPicPr>
            <a:picLocks noChangeAspect="1"/>
          </p:cNvPicPr>
          <p:nvPr/>
        </p:nvPicPr>
        <p:blipFill>
          <a:blip r:embed="rId4"/>
          <a:srcRect/>
          <a:stretch>
            <a:fillRect/>
          </a:stretch>
        </p:blipFill>
        <p:spPr bwMode="auto">
          <a:xfrm>
            <a:off x="122238" y="333375"/>
            <a:ext cx="2578100" cy="534988"/>
          </a:xfrm>
          <a:prstGeom prst="rect">
            <a:avLst/>
          </a:prstGeom>
          <a:noFill/>
          <a:ln w="9525">
            <a:noFill/>
            <a:miter lim="800000"/>
            <a:headEnd/>
            <a:tailEnd/>
          </a:ln>
        </p:spPr>
      </p:pic>
      <p:sp>
        <p:nvSpPr>
          <p:cNvPr id="7" name="Rectangle 2"/>
          <p:cNvSpPr>
            <a:spLocks noGrp="1" noChangeArrowheads="1"/>
          </p:cNvSpPr>
          <p:nvPr>
            <p:ph type="ctrTitle" idx="4294967295"/>
          </p:nvPr>
        </p:nvSpPr>
        <p:spPr>
          <a:xfrm>
            <a:off x="431540" y="1484784"/>
            <a:ext cx="8280920" cy="4210050"/>
          </a:xfrm>
        </p:spPr>
        <p:txBody>
          <a:bodyPr>
            <a:noAutofit/>
          </a:bodyPr>
          <a:lstStyle/>
          <a:p>
            <a:r>
              <a:rPr lang="hu-HU" altLang="hu-HU" sz="2800" u="sng" dirty="0" smtClean="0">
                <a:latin typeface="Times New Roman" panose="02020603050405020304" pitchFamily="18" charset="0"/>
                <a:cs typeface="Times New Roman" panose="02020603050405020304" pitchFamily="18" charset="0"/>
              </a:rPr>
              <a:t>Project </a:t>
            </a:r>
            <a:r>
              <a:rPr lang="hu-HU" altLang="hu-HU" sz="2800" u="sng" dirty="0" err="1" smtClean="0">
                <a:latin typeface="Times New Roman" panose="02020603050405020304" pitchFamily="18" charset="0"/>
                <a:cs typeface="Times New Roman" panose="02020603050405020304" pitchFamily="18" charset="0"/>
              </a:rPr>
              <a:t>objectives</a:t>
            </a:r>
            <a:r>
              <a:rPr lang="hu-HU" altLang="hu-HU" sz="2800" u="sng" dirty="0" smtClean="0">
                <a:latin typeface="Times New Roman" panose="02020603050405020304" pitchFamily="18" charset="0"/>
                <a:cs typeface="Times New Roman" panose="02020603050405020304" pitchFamily="18" charset="0"/>
              </a:rPr>
              <a:t>:</a:t>
            </a:r>
            <a:br>
              <a:rPr lang="hu-HU" altLang="hu-HU" sz="2800" u="sng" dirty="0" smtClean="0">
                <a:latin typeface="Times New Roman" panose="02020603050405020304" pitchFamily="18" charset="0"/>
                <a:cs typeface="Times New Roman" panose="02020603050405020304" pitchFamily="18" charset="0"/>
              </a:rPr>
            </a:br>
            <a:r>
              <a:rPr lang="hu-HU" altLang="hu-HU" sz="2400" u="sng" dirty="0" smtClean="0">
                <a:latin typeface="Times New Roman" panose="02020603050405020304" pitchFamily="18" charset="0"/>
                <a:cs typeface="Times New Roman" panose="02020603050405020304" pitchFamily="18" charset="0"/>
              </a:rPr>
              <a:t/>
            </a:r>
            <a:br>
              <a:rPr lang="hu-HU" altLang="hu-HU" sz="2400" u="sng" dirty="0" smtClean="0">
                <a:latin typeface="Times New Roman" panose="02020603050405020304" pitchFamily="18" charset="0"/>
                <a:cs typeface="Times New Roman" panose="02020603050405020304" pitchFamily="18" charset="0"/>
              </a:rPr>
            </a:br>
            <a:r>
              <a:rPr lang="hu-HU" altLang="hu-HU" sz="2000" dirty="0" smtClean="0">
                <a:solidFill>
                  <a:schemeClr val="bg1"/>
                </a:solidFill>
                <a:latin typeface="Times New Roman" panose="02020603050405020304" pitchFamily="18" charset="0"/>
                <a:cs typeface="Times New Roman" panose="02020603050405020304" pitchFamily="18" charset="0"/>
              </a:rPr>
              <a:t>.</a:t>
            </a:r>
            <a:r>
              <a:rPr lang="hu-HU" altLang="hu-HU" sz="2800" dirty="0" smtClean="0">
                <a:latin typeface="Times New Roman" panose="02020603050405020304" pitchFamily="18" charset="0"/>
                <a:cs typeface="Times New Roman" panose="02020603050405020304" pitchFamily="18" charset="0"/>
              </a:rPr>
              <a:t/>
            </a:r>
            <a:br>
              <a:rPr lang="hu-HU" altLang="hu-HU" sz="2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further</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development</a:t>
            </a:r>
            <a:r>
              <a:rPr lang="hu-HU" altLang="hu-HU" sz="1800" dirty="0" smtClean="0">
                <a:latin typeface="Times New Roman" panose="02020603050405020304" pitchFamily="18" charset="0"/>
                <a:cs typeface="Times New Roman" panose="02020603050405020304" pitchFamily="18" charset="0"/>
              </a:rPr>
              <a:t> of </a:t>
            </a:r>
            <a:r>
              <a:rPr lang="hu-HU" altLang="hu-HU" sz="1800" dirty="0" err="1" smtClean="0">
                <a:latin typeface="Times New Roman" panose="02020603050405020304" pitchFamily="18" charset="0"/>
                <a:cs typeface="Times New Roman" panose="02020603050405020304" pitchFamily="18" charset="0"/>
              </a:rPr>
              <a:t>transboundary</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nature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tourism</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in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area</a:t>
            </a:r>
            <a:r>
              <a:rPr lang="hu-HU" altLang="hu-HU" sz="1800" dirty="0" smtClean="0">
                <a:latin typeface="Times New Roman" panose="02020603050405020304" pitchFamily="18" charset="0"/>
                <a:cs typeface="Times New Roman" panose="02020603050405020304" pitchFamily="18" charset="0"/>
              </a:rPr>
              <a:t>.</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solidFill>
                  <a:schemeClr val="bg1"/>
                </a:solidFill>
                <a:latin typeface="Times New Roman" panose="02020603050405020304" pitchFamily="18" charset="0"/>
                <a:cs typeface="Times New Roman" panose="02020603050405020304" pitchFamily="18" charset="0"/>
              </a:rPr>
              <a:t>.</a:t>
            </a:r>
            <a:r>
              <a:rPr lang="hu-HU" altLang="hu-HU" sz="1800" dirty="0" smtClean="0">
                <a:latin typeface="Times New Roman" panose="02020603050405020304" pitchFamily="18" charset="0"/>
                <a:cs typeface="Times New Roman" panose="02020603050405020304" pitchFamily="18" charset="0"/>
              </a:rPr>
              <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further</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development</a:t>
            </a:r>
            <a:r>
              <a:rPr lang="hu-HU" altLang="hu-HU" sz="1800" dirty="0" smtClean="0">
                <a:latin typeface="Times New Roman" panose="02020603050405020304" pitchFamily="18" charset="0"/>
                <a:cs typeface="Times New Roman" panose="02020603050405020304" pitchFamily="18" charset="0"/>
              </a:rPr>
              <a:t> of </a:t>
            </a:r>
            <a:r>
              <a:rPr lang="hu-HU" altLang="hu-HU" sz="1800" dirty="0" err="1" smtClean="0">
                <a:latin typeface="Times New Roman" panose="02020603050405020304" pitchFamily="18" charset="0"/>
                <a:cs typeface="Times New Roman" panose="02020603050405020304" pitchFamily="18" charset="0"/>
              </a:rPr>
              <a:t>joint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transboundary</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activities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of</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rural</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development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institutes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on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both</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sides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of</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border</a:t>
            </a:r>
            <a:r>
              <a:rPr lang="hu-HU" altLang="hu-HU" sz="1800" dirty="0">
                <a:latin typeface="Times New Roman" panose="02020603050405020304" pitchFamily="18" charset="0"/>
                <a:cs typeface="Times New Roman" panose="02020603050405020304" pitchFamily="18" charset="0"/>
              </a:rPr>
              <a:t>.</a:t>
            </a:r>
            <a:r>
              <a:rPr lang="hu-HU" altLang="hu-HU" sz="1800" dirty="0" smtClean="0">
                <a:latin typeface="Times New Roman" panose="02020603050405020304" pitchFamily="18" charset="0"/>
                <a:cs typeface="Times New Roman" panose="02020603050405020304" pitchFamily="18" charset="0"/>
              </a:rPr>
              <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solidFill>
                  <a:schemeClr val="bg1"/>
                </a:solidFill>
                <a:latin typeface="Times New Roman" panose="02020603050405020304" pitchFamily="18" charset="0"/>
                <a:cs typeface="Times New Roman" panose="02020603050405020304" pitchFamily="18" charset="0"/>
              </a:rPr>
              <a:t>.</a:t>
            </a:r>
            <a:r>
              <a:rPr lang="hu-HU" altLang="hu-HU" sz="1800" dirty="0" smtClean="0">
                <a:latin typeface="Times New Roman" panose="02020603050405020304" pitchFamily="18" charset="0"/>
                <a:cs typeface="Times New Roman" panose="02020603050405020304" pitchFamily="18" charset="0"/>
              </a:rPr>
              <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development</a:t>
            </a:r>
            <a:r>
              <a:rPr lang="hu-HU" altLang="hu-HU" sz="1800" dirty="0" smtClean="0">
                <a:latin typeface="Times New Roman" panose="02020603050405020304" pitchFamily="18" charset="0"/>
                <a:cs typeface="Times New Roman" panose="02020603050405020304" pitchFamily="18" charset="0"/>
              </a:rPr>
              <a:t> of </a:t>
            </a:r>
            <a:r>
              <a:rPr lang="hu-HU" altLang="hu-HU" sz="1800" dirty="0" err="1" smtClean="0">
                <a:latin typeface="Times New Roman" panose="02020603050405020304" pitchFamily="18" charset="0"/>
                <a:cs typeface="Times New Roman" panose="02020603050405020304" pitchFamily="18" charset="0"/>
              </a:rPr>
              <a:t>joint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nature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education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activities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of</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schools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on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both</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sides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of</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border</a:t>
            </a:r>
            <a:r>
              <a:rPr lang="hu-HU" altLang="hu-HU" sz="1800" dirty="0" smtClean="0">
                <a:latin typeface="Times New Roman" panose="02020603050405020304" pitchFamily="18" charset="0"/>
                <a:cs typeface="Times New Roman" panose="02020603050405020304" pitchFamily="18" charset="0"/>
              </a:rPr>
              <a:t>.</a:t>
            </a:r>
          </a:p>
        </p:txBody>
      </p:sp>
      <p:sp>
        <p:nvSpPr>
          <p:cNvPr id="34822" name="Téglalap 8"/>
          <p:cNvSpPr>
            <a:spLocks noChangeArrowheads="1"/>
          </p:cNvSpPr>
          <p:nvPr/>
        </p:nvSpPr>
        <p:spPr bwMode="auto">
          <a:xfrm>
            <a:off x="328613" y="6324600"/>
            <a:ext cx="6624637" cy="307975"/>
          </a:xfrm>
          <a:prstGeom prst="rect">
            <a:avLst/>
          </a:prstGeom>
          <a:noFill/>
          <a:ln w="9525">
            <a:noFill/>
            <a:miter lim="800000"/>
            <a:headEnd/>
            <a:tailEnd/>
          </a:ln>
        </p:spPr>
        <p:txBody>
          <a:bodyPr>
            <a:spAutoFit/>
          </a:bodyPr>
          <a:lstStyle/>
          <a:p>
            <a:r>
              <a:rPr lang="hu-HU" sz="1400" dirty="0" err="1">
                <a:solidFill>
                  <a:srgbClr val="0155A4"/>
                </a:solidFill>
                <a:cs typeface="Times New Roman" pitchFamily="18" charset="0"/>
              </a:rPr>
              <a:t>Nat-Net</a:t>
            </a:r>
            <a:r>
              <a:rPr lang="hu-HU" sz="1400" dirty="0">
                <a:solidFill>
                  <a:srgbClr val="0155A4"/>
                </a:solidFill>
                <a:cs typeface="Times New Roman" pitchFamily="18" charset="0"/>
              </a:rPr>
              <a:t> Duna/</a:t>
            </a:r>
            <a:r>
              <a:rPr lang="hu-HU" sz="1400" dirty="0" err="1">
                <a:solidFill>
                  <a:srgbClr val="0155A4"/>
                </a:solidFill>
                <a:cs typeface="Times New Roman" pitchFamily="18" charset="0"/>
              </a:rPr>
              <a:t>Dunaj</a:t>
            </a:r>
            <a:r>
              <a:rPr lang="hu-HU" sz="1400" dirty="0">
                <a:solidFill>
                  <a:srgbClr val="0155A4"/>
                </a:solidFill>
                <a:cs typeface="Times New Roman" pitchFamily="18" charset="0"/>
              </a:rPr>
              <a:t> 2 </a:t>
            </a:r>
            <a:endParaRPr lang="hu-HU" sz="1400" dirty="0">
              <a:solidFill>
                <a:srgbClr val="0155A4"/>
              </a:solidFill>
              <a:latin typeface="Calibri" pitchFamily="34" charset="0"/>
            </a:endParaRPr>
          </a:p>
        </p:txBody>
      </p:sp>
      <p:pic>
        <p:nvPicPr>
          <p:cNvPr id="8" name="Kép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313" y="960438"/>
            <a:ext cx="14986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L:\logók\FM\fm_logo_en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05872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6" name="Kép 14"/>
          <p:cNvPicPr>
            <a:picLocks noChangeAspect="1" noChangeArrowheads="1"/>
          </p:cNvPicPr>
          <p:nvPr/>
        </p:nvPicPr>
        <p:blipFill>
          <a:blip r:embed="rId2"/>
          <a:srcRect/>
          <a:stretch>
            <a:fillRect/>
          </a:stretch>
        </p:blipFill>
        <p:spPr bwMode="auto">
          <a:xfrm>
            <a:off x="7618413" y="5702300"/>
            <a:ext cx="987425" cy="828675"/>
          </a:xfrm>
          <a:prstGeom prst="rect">
            <a:avLst/>
          </a:prstGeom>
          <a:noFill/>
          <a:ln w="9525">
            <a:noFill/>
            <a:miter lim="800000"/>
            <a:headEnd/>
            <a:tailEnd/>
          </a:ln>
        </p:spPr>
      </p:pic>
      <p:pic>
        <p:nvPicPr>
          <p:cNvPr id="32770" name="Kép 4"/>
          <p:cNvPicPr>
            <a:picLocks noChangeAspect="1"/>
          </p:cNvPicPr>
          <p:nvPr/>
        </p:nvPicPr>
        <p:blipFill>
          <a:blip r:embed="rId3"/>
          <a:srcRect/>
          <a:stretch>
            <a:fillRect/>
          </a:stretch>
        </p:blipFill>
        <p:spPr bwMode="auto">
          <a:xfrm>
            <a:off x="6357938" y="241300"/>
            <a:ext cx="2441575" cy="622300"/>
          </a:xfrm>
          <a:prstGeom prst="rect">
            <a:avLst/>
          </a:prstGeom>
          <a:noFill/>
          <a:ln w="9525">
            <a:noFill/>
            <a:miter lim="800000"/>
            <a:headEnd/>
            <a:tailEnd/>
          </a:ln>
        </p:spPr>
      </p:pic>
      <p:pic>
        <p:nvPicPr>
          <p:cNvPr id="32771" name="Kép 5"/>
          <p:cNvPicPr>
            <a:picLocks noChangeAspect="1"/>
          </p:cNvPicPr>
          <p:nvPr/>
        </p:nvPicPr>
        <p:blipFill>
          <a:blip r:embed="rId4"/>
          <a:srcRect/>
          <a:stretch>
            <a:fillRect/>
          </a:stretch>
        </p:blipFill>
        <p:spPr bwMode="auto">
          <a:xfrm>
            <a:off x="122238" y="333375"/>
            <a:ext cx="2578100" cy="534988"/>
          </a:xfrm>
          <a:prstGeom prst="rect">
            <a:avLst/>
          </a:prstGeom>
          <a:noFill/>
          <a:ln w="9525">
            <a:noFill/>
            <a:miter lim="800000"/>
            <a:headEnd/>
            <a:tailEnd/>
          </a:ln>
        </p:spPr>
      </p:pic>
      <p:sp>
        <p:nvSpPr>
          <p:cNvPr id="7" name="Rectangle 2"/>
          <p:cNvSpPr>
            <a:spLocks noGrp="1" noChangeArrowheads="1"/>
          </p:cNvSpPr>
          <p:nvPr>
            <p:ph type="ctrTitle" idx="4294967295"/>
          </p:nvPr>
        </p:nvSpPr>
        <p:spPr>
          <a:xfrm>
            <a:off x="328613" y="1811338"/>
            <a:ext cx="8470900" cy="3890962"/>
          </a:xfrm>
        </p:spPr>
        <p:txBody>
          <a:bodyPr>
            <a:noAutofit/>
          </a:bodyPr>
          <a:lstStyle/>
          <a:p>
            <a:r>
              <a:rPr lang="hu-HU" altLang="hu-HU" sz="2800" dirty="0" smtClean="0">
                <a:latin typeface="Times New Roman" panose="02020603050405020304" pitchFamily="18" charset="0"/>
                <a:cs typeface="Times New Roman" panose="02020603050405020304" pitchFamily="18" charset="0"/>
              </a:rPr>
              <a:t>Lead partner: Fertő-Hanság Nemzeti Park Igazgatóság</a:t>
            </a:r>
            <a:br>
              <a:rPr lang="hu-HU" altLang="hu-HU" sz="2800" dirty="0" smtClean="0">
                <a:latin typeface="Times New Roman" panose="02020603050405020304" pitchFamily="18" charset="0"/>
                <a:cs typeface="Times New Roman" panose="02020603050405020304" pitchFamily="18" charset="0"/>
              </a:rPr>
            </a:br>
            <a:r>
              <a:rPr lang="hu-HU" altLang="hu-HU" sz="2000" dirty="0" smtClean="0">
                <a:solidFill>
                  <a:schemeClr val="bg1"/>
                </a:solidFill>
                <a:latin typeface="Times New Roman" panose="02020603050405020304" pitchFamily="18" charset="0"/>
                <a:cs typeface="Times New Roman" panose="02020603050405020304" pitchFamily="18" charset="0"/>
              </a:rPr>
              <a:t>.</a:t>
            </a:r>
            <a:r>
              <a:rPr lang="hu-HU" altLang="hu-HU" sz="2800" dirty="0" smtClean="0">
                <a:latin typeface="Times New Roman" panose="02020603050405020304" pitchFamily="18" charset="0"/>
                <a:cs typeface="Times New Roman" panose="02020603050405020304" pitchFamily="18" charset="0"/>
              </a:rPr>
              <a:t/>
            </a:r>
            <a:br>
              <a:rPr lang="hu-HU" altLang="hu-HU" sz="2800" dirty="0" smtClean="0">
                <a:latin typeface="Times New Roman" panose="02020603050405020304" pitchFamily="18" charset="0"/>
                <a:cs typeface="Times New Roman" panose="02020603050405020304" pitchFamily="18" charset="0"/>
              </a:rPr>
            </a:br>
            <a:r>
              <a:rPr lang="hu-HU" altLang="hu-HU" sz="2800" dirty="0" err="1" smtClean="0">
                <a:latin typeface="Times New Roman" panose="02020603050405020304" pitchFamily="18" charset="0"/>
                <a:cs typeface="Times New Roman" panose="02020603050405020304" pitchFamily="18" charset="0"/>
              </a:rPr>
              <a:t>Other</a:t>
            </a:r>
            <a:r>
              <a:rPr lang="hu-HU" altLang="hu-HU" sz="2800" dirty="0" smtClean="0">
                <a:latin typeface="Times New Roman" panose="02020603050405020304" pitchFamily="18" charset="0"/>
                <a:cs typeface="Times New Roman" panose="02020603050405020304" pitchFamily="18" charset="0"/>
              </a:rPr>
              <a:t> Partner:</a:t>
            </a:r>
            <a:br>
              <a:rPr lang="hu-HU" altLang="hu-HU" sz="2800" dirty="0" smtClean="0">
                <a:latin typeface="Times New Roman" panose="02020603050405020304" pitchFamily="18" charset="0"/>
                <a:cs typeface="Times New Roman" panose="02020603050405020304" pitchFamily="18" charset="0"/>
              </a:rPr>
            </a:br>
            <a:r>
              <a:rPr lang="hu-HU" altLang="hu-HU" sz="2000" dirty="0" smtClean="0">
                <a:solidFill>
                  <a:schemeClr val="bg1"/>
                </a:solidFill>
                <a:latin typeface="Times New Roman" panose="02020603050405020304" pitchFamily="18" charset="0"/>
                <a:cs typeface="Times New Roman" panose="02020603050405020304" pitchFamily="18" charset="0"/>
              </a:rPr>
              <a:t>.</a:t>
            </a:r>
            <a:r>
              <a:rPr lang="hu-HU" altLang="hu-HU" sz="2800" dirty="0" smtClean="0">
                <a:latin typeface="Times New Roman" panose="02020603050405020304" pitchFamily="18" charset="0"/>
                <a:cs typeface="Times New Roman" panose="02020603050405020304" pitchFamily="18" charset="0"/>
              </a:rPr>
              <a:t/>
            </a:r>
            <a:br>
              <a:rPr lang="hu-HU" altLang="hu-HU" sz="2800" dirty="0" smtClean="0">
                <a:latin typeface="Times New Roman" panose="02020603050405020304" pitchFamily="18" charset="0"/>
                <a:cs typeface="Times New Roman" panose="02020603050405020304" pitchFamily="18" charset="0"/>
              </a:rPr>
            </a:b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Regionálna</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rozvojová</a:t>
            </a:r>
            <a:r>
              <a:rPr lang="hu-HU" altLang="hu-HU" sz="2800" dirty="0" smtClean="0">
                <a:latin typeface="Times New Roman" panose="02020603050405020304" pitchFamily="18" charset="0"/>
                <a:cs typeface="Times New Roman" panose="02020603050405020304" pitchFamily="18" charset="0"/>
              </a:rPr>
              <a:t> agentúra </a:t>
            </a:r>
            <a:r>
              <a:rPr lang="hu-HU" altLang="hu-HU" sz="2800" dirty="0" err="1" smtClean="0">
                <a:latin typeface="Times New Roman" panose="02020603050405020304" pitchFamily="18" charset="0"/>
                <a:cs typeface="Times New Roman" panose="02020603050405020304" pitchFamily="18" charset="0"/>
              </a:rPr>
              <a:t>Šamorín</a:t>
            </a:r>
            <a:r>
              <a:rPr lang="hu-HU" altLang="hu-HU" sz="2800" dirty="0" smtClean="0">
                <a:latin typeface="Times New Roman" panose="02020603050405020304" pitchFamily="18" charset="0"/>
                <a:cs typeface="Times New Roman" panose="02020603050405020304" pitchFamily="18" charset="0"/>
              </a:rPr>
              <a:t/>
            </a:r>
            <a:br>
              <a:rPr lang="hu-HU" altLang="hu-HU" sz="2800" dirty="0" smtClean="0">
                <a:latin typeface="Times New Roman" panose="02020603050405020304" pitchFamily="18" charset="0"/>
                <a:cs typeface="Times New Roman" panose="02020603050405020304" pitchFamily="18" charset="0"/>
              </a:rPr>
            </a:b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Štátna</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ochrana</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prírody</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Slovenskej</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republiky</a:t>
            </a:r>
            <a:r>
              <a:rPr lang="hu-HU" altLang="hu-HU" sz="2800" dirty="0" smtClean="0">
                <a:latin typeface="Times New Roman" panose="02020603050405020304" pitchFamily="18" charset="0"/>
                <a:cs typeface="Times New Roman" panose="02020603050405020304" pitchFamily="18" charset="0"/>
              </a:rPr>
              <a:t/>
            </a:r>
            <a:br>
              <a:rPr lang="hu-HU" altLang="hu-HU" sz="2800" dirty="0" smtClean="0">
                <a:latin typeface="Times New Roman" panose="02020603050405020304" pitchFamily="18" charset="0"/>
                <a:cs typeface="Times New Roman" panose="02020603050405020304" pitchFamily="18" charset="0"/>
              </a:rPr>
            </a:br>
            <a:r>
              <a:rPr lang="hu-HU" altLang="hu-HU" sz="2800" dirty="0" smtClean="0">
                <a:latin typeface="Times New Roman" panose="02020603050405020304" pitchFamily="18" charset="0"/>
                <a:cs typeface="Times New Roman" panose="02020603050405020304" pitchFamily="18" charset="0"/>
              </a:rPr>
              <a:t>- Pisztráng Kör Waldorf Természetvédő és Természetjáró Egyesület</a:t>
            </a:r>
            <a:br>
              <a:rPr lang="hu-HU" altLang="hu-HU" sz="2800" dirty="0" smtClean="0">
                <a:latin typeface="Times New Roman" panose="02020603050405020304" pitchFamily="18" charset="0"/>
                <a:cs typeface="Times New Roman" panose="02020603050405020304" pitchFamily="18" charset="0"/>
              </a:rPr>
            </a:br>
            <a:r>
              <a:rPr lang="hu-HU" altLang="hu-HU" sz="2800" dirty="0" smtClean="0">
                <a:latin typeface="Times New Roman" panose="02020603050405020304" pitchFamily="18" charset="0"/>
                <a:cs typeface="Times New Roman" panose="02020603050405020304" pitchFamily="18" charset="0"/>
              </a:rPr>
              <a:t>- Mosonmagyaróvár Város Önkormányzata </a:t>
            </a:r>
          </a:p>
        </p:txBody>
      </p:sp>
      <p:sp>
        <p:nvSpPr>
          <p:cNvPr id="32774" name="Téglalap 8"/>
          <p:cNvSpPr>
            <a:spLocks noChangeArrowheads="1"/>
          </p:cNvSpPr>
          <p:nvPr/>
        </p:nvSpPr>
        <p:spPr bwMode="auto">
          <a:xfrm>
            <a:off x="328613" y="6324600"/>
            <a:ext cx="6624637" cy="307975"/>
          </a:xfrm>
          <a:prstGeom prst="rect">
            <a:avLst/>
          </a:prstGeom>
          <a:noFill/>
          <a:ln w="9525">
            <a:noFill/>
            <a:miter lim="800000"/>
            <a:headEnd/>
            <a:tailEnd/>
          </a:ln>
        </p:spPr>
        <p:txBody>
          <a:bodyPr>
            <a:spAutoFit/>
          </a:bodyPr>
          <a:lstStyle/>
          <a:p>
            <a:r>
              <a:rPr lang="hu-HU" sz="1400" dirty="0" err="1">
                <a:solidFill>
                  <a:srgbClr val="0155A4"/>
                </a:solidFill>
                <a:cs typeface="Times New Roman" pitchFamily="18" charset="0"/>
              </a:rPr>
              <a:t>Nat-Net</a:t>
            </a:r>
            <a:r>
              <a:rPr lang="hu-HU" sz="1400" dirty="0">
                <a:solidFill>
                  <a:srgbClr val="0155A4"/>
                </a:solidFill>
                <a:cs typeface="Times New Roman" pitchFamily="18" charset="0"/>
              </a:rPr>
              <a:t> Duna/</a:t>
            </a:r>
            <a:r>
              <a:rPr lang="hu-HU" sz="1400" dirty="0" err="1">
                <a:solidFill>
                  <a:srgbClr val="0155A4"/>
                </a:solidFill>
                <a:cs typeface="Times New Roman" pitchFamily="18" charset="0"/>
              </a:rPr>
              <a:t>Dunaj</a:t>
            </a:r>
            <a:r>
              <a:rPr lang="hu-HU" sz="1400" dirty="0">
                <a:solidFill>
                  <a:srgbClr val="0155A4"/>
                </a:solidFill>
                <a:cs typeface="Times New Roman" pitchFamily="18" charset="0"/>
              </a:rPr>
              <a:t> 2 </a:t>
            </a:r>
            <a:endParaRPr lang="hu-HU" sz="1400" dirty="0">
              <a:solidFill>
                <a:srgbClr val="0155A4"/>
              </a:solidFill>
              <a:latin typeface="Calibri" pitchFamily="34" charset="0"/>
            </a:endParaRPr>
          </a:p>
        </p:txBody>
      </p:sp>
      <p:pic>
        <p:nvPicPr>
          <p:cNvPr id="8" name="Kép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313" y="960438"/>
            <a:ext cx="14986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L:\logók\FM\fm_logo_en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63983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Kép 4"/>
          <p:cNvPicPr>
            <a:picLocks noChangeAspect="1"/>
          </p:cNvPicPr>
          <p:nvPr/>
        </p:nvPicPr>
        <p:blipFill>
          <a:blip r:embed="rId2"/>
          <a:srcRect/>
          <a:stretch>
            <a:fillRect/>
          </a:stretch>
        </p:blipFill>
        <p:spPr bwMode="auto">
          <a:xfrm>
            <a:off x="6357938" y="241300"/>
            <a:ext cx="2441575" cy="622300"/>
          </a:xfrm>
          <a:prstGeom prst="rect">
            <a:avLst/>
          </a:prstGeom>
          <a:noFill/>
          <a:ln w="9525">
            <a:noFill/>
            <a:miter lim="800000"/>
            <a:headEnd/>
            <a:tailEnd/>
          </a:ln>
        </p:spPr>
      </p:pic>
      <p:pic>
        <p:nvPicPr>
          <p:cNvPr id="33795" name="Kép 5"/>
          <p:cNvPicPr>
            <a:picLocks noChangeAspect="1"/>
          </p:cNvPicPr>
          <p:nvPr/>
        </p:nvPicPr>
        <p:blipFill>
          <a:blip r:embed="rId3"/>
          <a:srcRect/>
          <a:stretch>
            <a:fillRect/>
          </a:stretch>
        </p:blipFill>
        <p:spPr bwMode="auto">
          <a:xfrm>
            <a:off x="122238" y="333375"/>
            <a:ext cx="2578100" cy="534988"/>
          </a:xfrm>
          <a:prstGeom prst="rect">
            <a:avLst/>
          </a:prstGeom>
          <a:noFill/>
          <a:ln w="9525">
            <a:noFill/>
            <a:miter lim="800000"/>
            <a:headEnd/>
            <a:tailEnd/>
          </a:ln>
        </p:spPr>
      </p:pic>
      <p:sp>
        <p:nvSpPr>
          <p:cNvPr id="7" name="Rectangle 2"/>
          <p:cNvSpPr>
            <a:spLocks noGrp="1" noChangeArrowheads="1"/>
          </p:cNvSpPr>
          <p:nvPr>
            <p:ph type="ctrTitle" idx="4294967295"/>
          </p:nvPr>
        </p:nvSpPr>
        <p:spPr>
          <a:xfrm>
            <a:off x="0" y="1220788"/>
            <a:ext cx="9144000" cy="2214562"/>
          </a:xfrm>
        </p:spPr>
        <p:txBody>
          <a:bodyPr>
            <a:noAutofit/>
          </a:bodyPr>
          <a:lstStyle/>
          <a:p>
            <a:pPr algn="ctr"/>
            <a:r>
              <a:rPr lang="hu-HU" altLang="hu-HU" sz="2800" u="sng" dirty="0" err="1" smtClean="0">
                <a:latin typeface="Times New Roman" panose="02020603050405020304" pitchFamily="18" charset="0"/>
                <a:cs typeface="Times New Roman" panose="02020603050405020304" pitchFamily="18" charset="0"/>
              </a:rPr>
              <a:t>Activities</a:t>
            </a:r>
            <a:r>
              <a:rPr lang="hu-HU" altLang="hu-HU" sz="2800" u="sng" dirty="0" smtClean="0">
                <a:latin typeface="Times New Roman" panose="02020603050405020304" pitchFamily="18" charset="0"/>
                <a:cs typeface="Times New Roman" panose="02020603050405020304" pitchFamily="18" charset="0"/>
              </a:rPr>
              <a:t> </a:t>
            </a:r>
            <a:r>
              <a:rPr lang="hu-HU" altLang="hu-HU" sz="2800" u="sng" dirty="0" err="1" smtClean="0">
                <a:latin typeface="Times New Roman" panose="02020603050405020304" pitchFamily="18" charset="0"/>
                <a:cs typeface="Times New Roman" panose="02020603050405020304" pitchFamily="18" charset="0"/>
              </a:rPr>
              <a:t>within</a:t>
            </a:r>
            <a:r>
              <a:rPr lang="hu-HU" altLang="hu-HU" sz="2800" u="sng" dirty="0" smtClean="0">
                <a:latin typeface="Times New Roman" panose="02020603050405020304" pitchFamily="18" charset="0"/>
                <a:cs typeface="Times New Roman" panose="02020603050405020304" pitchFamily="18" charset="0"/>
              </a:rPr>
              <a:t> </a:t>
            </a:r>
            <a:r>
              <a:rPr lang="hu-HU" altLang="hu-HU" sz="2800" u="sng" dirty="0" err="1" smtClean="0">
                <a:latin typeface="Times New Roman" panose="02020603050405020304" pitchFamily="18" charset="0"/>
                <a:cs typeface="Times New Roman" panose="02020603050405020304" pitchFamily="18" charset="0"/>
              </a:rPr>
              <a:t>the</a:t>
            </a:r>
            <a:r>
              <a:rPr lang="hu-HU" altLang="hu-HU" sz="2800" u="sng" dirty="0" smtClean="0">
                <a:latin typeface="Times New Roman" panose="02020603050405020304" pitchFamily="18" charset="0"/>
                <a:cs typeface="Times New Roman" panose="02020603050405020304" pitchFamily="18" charset="0"/>
              </a:rPr>
              <a:t> project</a:t>
            </a:r>
          </a:p>
        </p:txBody>
      </p:sp>
      <p:sp>
        <p:nvSpPr>
          <p:cNvPr id="33798" name="Téglalap 8"/>
          <p:cNvSpPr>
            <a:spLocks noChangeArrowheads="1"/>
          </p:cNvSpPr>
          <p:nvPr/>
        </p:nvSpPr>
        <p:spPr bwMode="auto">
          <a:xfrm>
            <a:off x="328613" y="6324600"/>
            <a:ext cx="6624637" cy="307975"/>
          </a:xfrm>
          <a:prstGeom prst="rect">
            <a:avLst/>
          </a:prstGeom>
          <a:noFill/>
          <a:ln w="9525">
            <a:noFill/>
            <a:miter lim="800000"/>
            <a:headEnd/>
            <a:tailEnd/>
          </a:ln>
        </p:spPr>
        <p:txBody>
          <a:bodyPr>
            <a:spAutoFit/>
          </a:bodyPr>
          <a:lstStyle/>
          <a:p>
            <a:r>
              <a:rPr lang="hu-HU" sz="1400" dirty="0" err="1">
                <a:solidFill>
                  <a:srgbClr val="0155A4"/>
                </a:solidFill>
                <a:cs typeface="Times New Roman" pitchFamily="18" charset="0"/>
              </a:rPr>
              <a:t>Nat-Net</a:t>
            </a:r>
            <a:r>
              <a:rPr lang="hu-HU" sz="1400" dirty="0">
                <a:solidFill>
                  <a:srgbClr val="0155A4"/>
                </a:solidFill>
                <a:cs typeface="Times New Roman" pitchFamily="18" charset="0"/>
              </a:rPr>
              <a:t> Duna/</a:t>
            </a:r>
            <a:r>
              <a:rPr lang="hu-HU" sz="1400" dirty="0" err="1">
                <a:solidFill>
                  <a:srgbClr val="0155A4"/>
                </a:solidFill>
                <a:cs typeface="Times New Roman" pitchFamily="18" charset="0"/>
              </a:rPr>
              <a:t>Dunaj</a:t>
            </a:r>
            <a:r>
              <a:rPr lang="hu-HU" sz="1400" dirty="0">
                <a:solidFill>
                  <a:srgbClr val="0155A4"/>
                </a:solidFill>
                <a:cs typeface="Times New Roman" pitchFamily="18" charset="0"/>
              </a:rPr>
              <a:t> 2 </a:t>
            </a:r>
            <a:endParaRPr lang="hu-HU" sz="1400" dirty="0">
              <a:solidFill>
                <a:srgbClr val="0155A4"/>
              </a:solidFill>
              <a:latin typeface="Calibri" pitchFamily="34" charset="0"/>
            </a:endParaRPr>
          </a:p>
        </p:txBody>
      </p:sp>
      <p:sp>
        <p:nvSpPr>
          <p:cNvPr id="33799" name="Téglalap 13"/>
          <p:cNvSpPr>
            <a:spLocks noChangeArrowheads="1"/>
          </p:cNvSpPr>
          <p:nvPr/>
        </p:nvSpPr>
        <p:spPr bwMode="auto">
          <a:xfrm>
            <a:off x="646906" y="3212976"/>
            <a:ext cx="7850188" cy="1938992"/>
          </a:xfrm>
          <a:prstGeom prst="rect">
            <a:avLst/>
          </a:prstGeom>
          <a:noFill/>
          <a:ln w="9525">
            <a:noFill/>
            <a:miter lim="800000"/>
            <a:headEnd/>
            <a:tailEnd/>
          </a:ln>
        </p:spPr>
        <p:txBody>
          <a:bodyPr>
            <a:spAutoFit/>
          </a:bodyPr>
          <a:lstStyle/>
          <a:p>
            <a:r>
              <a:rPr lang="hu-HU" sz="2400" u="sng" dirty="0" err="1" smtClean="0">
                <a:latin typeface="Times New Roman" panose="02020603050405020304" pitchFamily="18" charset="0"/>
                <a:cs typeface="Times New Roman" panose="02020603050405020304" pitchFamily="18" charset="0"/>
              </a:rPr>
              <a:t>Preparation</a:t>
            </a:r>
            <a:r>
              <a:rPr lang="hu-HU" sz="2400" u="sng" dirty="0" smtClean="0">
                <a:latin typeface="Times New Roman" panose="02020603050405020304" pitchFamily="18" charset="0"/>
                <a:cs typeface="Times New Roman" panose="02020603050405020304" pitchFamily="18" charset="0"/>
              </a:rPr>
              <a:t> of a </a:t>
            </a:r>
            <a:r>
              <a:rPr lang="hu-HU" sz="2400" u="sng" dirty="0" err="1" smtClean="0">
                <a:latin typeface="Times New Roman" panose="02020603050405020304" pitchFamily="18" charset="0"/>
                <a:cs typeface="Times New Roman" panose="02020603050405020304" pitchFamily="18" charset="0"/>
              </a:rPr>
              <a:t>joint</a:t>
            </a:r>
            <a:r>
              <a:rPr lang="hu-HU" sz="2400" u="sng" dirty="0" smtClean="0">
                <a:latin typeface="Times New Roman" panose="02020603050405020304" pitchFamily="18" charset="0"/>
                <a:cs typeface="Times New Roman" panose="02020603050405020304" pitchFamily="18" charset="0"/>
              </a:rPr>
              <a:t> </a:t>
            </a:r>
            <a:r>
              <a:rPr lang="hu-HU" sz="2400" u="sng" dirty="0" err="1" smtClean="0">
                <a:latin typeface="Times New Roman" panose="02020603050405020304" pitchFamily="18" charset="0"/>
                <a:cs typeface="Times New Roman" panose="02020603050405020304" pitchFamily="18" charset="0"/>
              </a:rPr>
              <a:t>transboundary</a:t>
            </a:r>
            <a:r>
              <a:rPr lang="hu-HU" sz="2400" u="sng" dirty="0" smtClean="0">
                <a:latin typeface="Times New Roman" panose="02020603050405020304" pitchFamily="18" charset="0"/>
                <a:cs typeface="Times New Roman" panose="02020603050405020304" pitchFamily="18" charset="0"/>
              </a:rPr>
              <a:t> </a:t>
            </a:r>
            <a:r>
              <a:rPr lang="hu-HU" sz="2400" u="sng" dirty="0" err="1" smtClean="0">
                <a:latin typeface="Times New Roman" panose="02020603050405020304" pitchFamily="18" charset="0"/>
                <a:cs typeface="Times New Roman" panose="02020603050405020304" pitchFamily="18" charset="0"/>
              </a:rPr>
              <a:t>Nature</a:t>
            </a:r>
            <a:r>
              <a:rPr lang="hu-HU" sz="2400" u="sng" dirty="0" smtClean="0">
                <a:latin typeface="Times New Roman" panose="02020603050405020304" pitchFamily="18" charset="0"/>
                <a:cs typeface="Times New Roman" panose="02020603050405020304" pitchFamily="18" charset="0"/>
              </a:rPr>
              <a:t>/National Park</a:t>
            </a:r>
          </a:p>
          <a:p>
            <a:endParaRPr lang="hu-HU" sz="2400" u="sng" dirty="0">
              <a:latin typeface="Times New Roman" panose="02020603050405020304" pitchFamily="18" charset="0"/>
              <a:cs typeface="Times New Roman" panose="02020603050405020304" pitchFamily="18" charset="0"/>
            </a:endParaRPr>
          </a:p>
          <a:p>
            <a:pPr algn="just">
              <a:buFontTx/>
              <a:buChar char="-"/>
            </a:pPr>
            <a:r>
              <a:rPr lang="hu-HU" dirty="0">
                <a:latin typeface="Times New Roman" panose="02020603050405020304" pitchFamily="18" charset="0"/>
                <a:cs typeface="Times New Roman" panose="02020603050405020304" pitchFamily="18" charset="0"/>
              </a:rPr>
              <a:t> </a:t>
            </a:r>
            <a:r>
              <a:rPr lang="hu-HU" dirty="0" err="1" smtClean="0">
                <a:latin typeface="Times New Roman" panose="02020603050405020304" pitchFamily="18" charset="0"/>
                <a:cs typeface="Times New Roman" panose="02020603050405020304" pitchFamily="18" charset="0"/>
              </a:rPr>
              <a:t>Create</a:t>
            </a:r>
            <a:r>
              <a:rPr lang="hu-HU" dirty="0" smtClean="0">
                <a:latin typeface="Times New Roman" panose="02020603050405020304" pitchFamily="18" charset="0"/>
                <a:cs typeface="Times New Roman" panose="02020603050405020304" pitchFamily="18" charset="0"/>
              </a:rPr>
              <a:t> a </a:t>
            </a:r>
            <a:r>
              <a:rPr lang="hu-HU" dirty="0" err="1" smtClean="0">
                <a:latin typeface="Times New Roman" panose="02020603050405020304" pitchFamily="18" charset="0"/>
                <a:cs typeface="Times New Roman" panose="02020603050405020304" pitchFamily="18" charset="0"/>
              </a:rPr>
              <a:t>new</a:t>
            </a:r>
            <a:r>
              <a:rPr lang="hu-HU" dirty="0" smtClean="0">
                <a:latin typeface="Times New Roman" panose="02020603050405020304" pitchFamily="18" charset="0"/>
                <a:cs typeface="Times New Roman" panose="02020603050405020304" pitchFamily="18" charset="0"/>
              </a:rPr>
              <a:t> </a:t>
            </a:r>
            <a:r>
              <a:rPr lang="hu-HU" dirty="0" err="1" smtClean="0">
                <a:latin typeface="Times New Roman" panose="02020603050405020304" pitchFamily="18" charset="0"/>
                <a:cs typeface="Times New Roman" panose="02020603050405020304" pitchFamily="18" charset="0"/>
              </a:rPr>
              <a:t>Nature</a:t>
            </a:r>
            <a:r>
              <a:rPr lang="hu-HU" dirty="0" smtClean="0">
                <a:latin typeface="Times New Roman" panose="02020603050405020304" pitchFamily="18" charset="0"/>
                <a:cs typeface="Times New Roman" panose="02020603050405020304" pitchFamily="18" charset="0"/>
              </a:rPr>
              <a:t> Park </a:t>
            </a:r>
            <a:r>
              <a:rPr lang="hu-HU" dirty="0" err="1" smtClean="0">
                <a:latin typeface="Times New Roman" panose="02020603050405020304" pitchFamily="18" charset="0"/>
                <a:cs typeface="Times New Roman" panose="02020603050405020304" pitchFamily="18" charset="0"/>
              </a:rPr>
              <a:t>in</a:t>
            </a:r>
            <a:r>
              <a:rPr lang="hu-HU" dirty="0" smtClean="0">
                <a:latin typeface="Times New Roman" panose="02020603050405020304" pitchFamily="18" charset="0"/>
                <a:cs typeface="Times New Roman" panose="02020603050405020304" pitchFamily="18" charset="0"/>
              </a:rPr>
              <a:t> Szigetköz</a:t>
            </a:r>
          </a:p>
          <a:p>
            <a:pPr algn="just">
              <a:buFontTx/>
              <a:buChar char="-"/>
            </a:pPr>
            <a:r>
              <a:rPr lang="hu-HU" dirty="0" smtClean="0">
                <a:latin typeface="Times New Roman" panose="02020603050405020304" pitchFamily="18" charset="0"/>
                <a:cs typeface="Times New Roman" panose="02020603050405020304" pitchFamily="18" charset="0"/>
              </a:rPr>
              <a:t> </a:t>
            </a:r>
            <a:r>
              <a:rPr lang="hu-HU" dirty="0" err="1" smtClean="0">
                <a:latin typeface="Times New Roman" panose="02020603050405020304" pitchFamily="18" charset="0"/>
                <a:cs typeface="Times New Roman" panose="02020603050405020304" pitchFamily="18" charset="0"/>
              </a:rPr>
              <a:t>To</a:t>
            </a:r>
            <a:r>
              <a:rPr lang="hu-HU" dirty="0" smtClean="0">
                <a:latin typeface="Times New Roman" panose="02020603050405020304" pitchFamily="18" charset="0"/>
                <a:cs typeface="Times New Roman" panose="02020603050405020304" pitchFamily="18" charset="0"/>
              </a:rPr>
              <a:t> </a:t>
            </a:r>
            <a:r>
              <a:rPr lang="hu-HU" dirty="0" err="1" smtClean="0">
                <a:latin typeface="Times New Roman" panose="02020603050405020304" pitchFamily="18" charset="0"/>
                <a:cs typeface="Times New Roman" panose="02020603050405020304" pitchFamily="18" charset="0"/>
              </a:rPr>
              <a:t>make</a:t>
            </a:r>
            <a:r>
              <a:rPr lang="hu-HU" dirty="0" smtClean="0">
                <a:latin typeface="Times New Roman" panose="02020603050405020304" pitchFamily="18" charset="0"/>
                <a:cs typeface="Times New Roman" panose="02020603050405020304" pitchFamily="18" charset="0"/>
              </a:rPr>
              <a:t> a </a:t>
            </a:r>
            <a:r>
              <a:rPr lang="hu-HU" dirty="0" err="1" smtClean="0">
                <a:latin typeface="Times New Roman" panose="02020603050405020304" pitchFamily="18" charset="0"/>
                <a:cs typeface="Times New Roman" panose="02020603050405020304" pitchFamily="18" charset="0"/>
              </a:rPr>
              <a:t>basic</a:t>
            </a:r>
            <a:r>
              <a:rPr lang="hu-HU" dirty="0" smtClean="0">
                <a:latin typeface="Times New Roman" panose="02020603050405020304" pitchFamily="18" charset="0"/>
                <a:cs typeface="Times New Roman" panose="02020603050405020304" pitchFamily="18" charset="0"/>
              </a:rPr>
              <a:t> </a:t>
            </a:r>
            <a:r>
              <a:rPr lang="hu-HU" dirty="0" err="1" smtClean="0">
                <a:latin typeface="Times New Roman" panose="02020603050405020304" pitchFamily="18" charset="0"/>
                <a:cs typeface="Times New Roman" panose="02020603050405020304" pitchFamily="18" charset="0"/>
              </a:rPr>
              <a:t>documentation</a:t>
            </a:r>
            <a:r>
              <a:rPr lang="hu-HU" dirty="0" smtClean="0">
                <a:latin typeface="Times New Roman" panose="02020603050405020304" pitchFamily="18" charset="0"/>
                <a:cs typeface="Times New Roman" panose="02020603050405020304" pitchFamily="18" charset="0"/>
              </a:rPr>
              <a:t> of a </a:t>
            </a:r>
            <a:r>
              <a:rPr lang="hu-HU" dirty="0" err="1" smtClean="0">
                <a:latin typeface="Times New Roman" panose="02020603050405020304" pitchFamily="18" charset="0"/>
                <a:cs typeface="Times New Roman" panose="02020603050405020304" pitchFamily="18" charset="0"/>
              </a:rPr>
              <a:t>new</a:t>
            </a:r>
            <a:r>
              <a:rPr lang="hu-HU" dirty="0" smtClean="0">
                <a:latin typeface="Times New Roman" panose="02020603050405020304" pitchFamily="18" charset="0"/>
                <a:cs typeface="Times New Roman" panose="02020603050405020304" pitchFamily="18" charset="0"/>
              </a:rPr>
              <a:t> National Park </a:t>
            </a:r>
            <a:r>
              <a:rPr lang="hu-HU" dirty="0" err="1" smtClean="0">
                <a:latin typeface="Times New Roman" panose="02020603050405020304" pitchFamily="18" charset="0"/>
                <a:cs typeface="Times New Roman" panose="02020603050405020304" pitchFamily="18" charset="0"/>
              </a:rPr>
              <a:t>in</a:t>
            </a:r>
            <a:r>
              <a:rPr lang="hu-HU" dirty="0" smtClean="0">
                <a:latin typeface="Times New Roman" panose="02020603050405020304" pitchFamily="18" charset="0"/>
                <a:cs typeface="Times New Roman" panose="02020603050405020304" pitchFamily="18" charset="0"/>
              </a:rPr>
              <a:t> Csallóköz/</a:t>
            </a:r>
            <a:r>
              <a:rPr lang="hu-HU" altLang="hu-HU" dirty="0" err="1">
                <a:latin typeface="Times New Roman" panose="02020603050405020304" pitchFamily="18" charset="0"/>
                <a:cs typeface="Times New Roman" panose="02020603050405020304" pitchFamily="18" charset="0"/>
              </a:rPr>
              <a:t>Žitný</a:t>
            </a:r>
            <a:r>
              <a:rPr lang="hu-HU" altLang="hu-HU" dirty="0">
                <a:latin typeface="Times New Roman" panose="02020603050405020304" pitchFamily="18" charset="0"/>
                <a:cs typeface="Times New Roman" panose="02020603050405020304" pitchFamily="18" charset="0"/>
              </a:rPr>
              <a:t> </a:t>
            </a:r>
            <a:r>
              <a:rPr lang="hu-HU" dirty="0" err="1" smtClean="0">
                <a:latin typeface="Times New Roman" panose="02020603050405020304" pitchFamily="18" charset="0"/>
                <a:cs typeface="Times New Roman" panose="02020603050405020304" pitchFamily="18" charset="0"/>
              </a:rPr>
              <a:t>ostrov</a:t>
            </a:r>
            <a:endParaRPr lang="hu-HU" dirty="0">
              <a:latin typeface="Times New Roman" panose="02020603050405020304" pitchFamily="18" charset="0"/>
              <a:cs typeface="Times New Roman" panose="02020603050405020304" pitchFamily="18" charset="0"/>
            </a:endParaRPr>
          </a:p>
          <a:p>
            <a:pPr algn="just">
              <a:buFontTx/>
              <a:buChar char="-"/>
            </a:pPr>
            <a:r>
              <a:rPr lang="hu-HU" dirty="0">
                <a:latin typeface="Times New Roman" panose="02020603050405020304" pitchFamily="18" charset="0"/>
                <a:cs typeface="Times New Roman" panose="02020603050405020304" pitchFamily="18" charset="0"/>
              </a:rPr>
              <a:t> </a:t>
            </a:r>
            <a:r>
              <a:rPr lang="hu-HU" dirty="0" err="1" smtClean="0">
                <a:latin typeface="Times New Roman" panose="02020603050405020304" pitchFamily="18" charset="0"/>
                <a:cs typeface="Times New Roman" panose="02020603050405020304" pitchFamily="18" charset="0"/>
              </a:rPr>
              <a:t>Prepare</a:t>
            </a:r>
            <a:r>
              <a:rPr lang="hu-HU" dirty="0" smtClean="0">
                <a:latin typeface="Times New Roman" panose="02020603050405020304" pitchFamily="18" charset="0"/>
                <a:cs typeface="Times New Roman" panose="02020603050405020304" pitchFamily="18" charset="0"/>
              </a:rPr>
              <a:t> a </a:t>
            </a:r>
            <a:r>
              <a:rPr lang="hu-HU" dirty="0" err="1" smtClean="0">
                <a:latin typeface="Times New Roman" panose="02020603050405020304" pitchFamily="18" charset="0"/>
                <a:cs typeface="Times New Roman" panose="02020603050405020304" pitchFamily="18" charset="0"/>
              </a:rPr>
              <a:t>joint</a:t>
            </a:r>
            <a:r>
              <a:rPr lang="hu-HU" dirty="0" smtClean="0">
                <a:latin typeface="Times New Roman" panose="02020603050405020304" pitchFamily="18" charset="0"/>
                <a:cs typeface="Times New Roman" panose="02020603050405020304" pitchFamily="18" charset="0"/>
              </a:rPr>
              <a:t> </a:t>
            </a:r>
            <a:r>
              <a:rPr lang="hu-HU" dirty="0" err="1" smtClean="0">
                <a:latin typeface="Times New Roman" panose="02020603050405020304" pitchFamily="18" charset="0"/>
                <a:cs typeface="Times New Roman" panose="02020603050405020304" pitchFamily="18" charset="0"/>
              </a:rPr>
              <a:t>transboundary</a:t>
            </a:r>
            <a:r>
              <a:rPr lang="hu-HU" dirty="0" smtClean="0">
                <a:latin typeface="Times New Roman" panose="02020603050405020304" pitchFamily="18" charset="0"/>
                <a:cs typeface="Times New Roman" panose="02020603050405020304" pitchFamily="18" charset="0"/>
              </a:rPr>
              <a:t> management </a:t>
            </a:r>
            <a:r>
              <a:rPr lang="hu-HU" dirty="0" err="1" smtClean="0">
                <a:latin typeface="Times New Roman" panose="02020603050405020304" pitchFamily="18" charset="0"/>
                <a:cs typeface="Times New Roman" panose="02020603050405020304" pitchFamily="18" charset="0"/>
              </a:rPr>
              <a:t>plan</a:t>
            </a:r>
            <a:r>
              <a:rPr lang="hu-HU" dirty="0" smtClean="0">
                <a:latin typeface="Times New Roman" panose="02020603050405020304" pitchFamily="18" charset="0"/>
                <a:cs typeface="Times New Roman" panose="02020603050405020304" pitchFamily="18" charset="0"/>
              </a:rPr>
              <a:t> of a </a:t>
            </a:r>
            <a:r>
              <a:rPr lang="hu-HU" dirty="0" err="1" smtClean="0">
                <a:latin typeface="Times New Roman" panose="02020603050405020304" pitchFamily="18" charset="0"/>
                <a:cs typeface="Times New Roman" panose="02020603050405020304" pitchFamily="18" charset="0"/>
              </a:rPr>
              <a:t>transboundary</a:t>
            </a:r>
            <a:r>
              <a:rPr lang="hu-HU" dirty="0" smtClean="0">
                <a:latin typeface="Times New Roman" panose="02020603050405020304" pitchFamily="18" charset="0"/>
                <a:cs typeface="Times New Roman" panose="02020603050405020304" pitchFamily="18" charset="0"/>
              </a:rPr>
              <a:t> </a:t>
            </a:r>
            <a:r>
              <a:rPr lang="hu-HU" dirty="0" err="1" smtClean="0">
                <a:latin typeface="Times New Roman" panose="02020603050405020304" pitchFamily="18" charset="0"/>
                <a:cs typeface="Times New Roman" panose="02020603050405020304" pitchFamily="18" charset="0"/>
              </a:rPr>
              <a:t>Nature</a:t>
            </a:r>
            <a:r>
              <a:rPr lang="hu-HU" dirty="0" smtClean="0">
                <a:latin typeface="Times New Roman" panose="02020603050405020304" pitchFamily="18" charset="0"/>
                <a:cs typeface="Times New Roman" panose="02020603050405020304" pitchFamily="18" charset="0"/>
              </a:rPr>
              <a:t>/National Park</a:t>
            </a:r>
            <a:endParaRPr lang="hu-HU" dirty="0">
              <a:latin typeface="Times New Roman" panose="02020603050405020304" pitchFamily="18" charset="0"/>
              <a:cs typeface="Times New Roman" panose="02020603050405020304" pitchFamily="18" charset="0"/>
            </a:endParaRPr>
          </a:p>
        </p:txBody>
      </p:sp>
      <p:pic>
        <p:nvPicPr>
          <p:cNvPr id="33800" name="Kép 14"/>
          <p:cNvPicPr>
            <a:picLocks noChangeAspect="1" noChangeArrowheads="1"/>
          </p:cNvPicPr>
          <p:nvPr/>
        </p:nvPicPr>
        <p:blipFill>
          <a:blip r:embed="rId4"/>
          <a:srcRect/>
          <a:stretch>
            <a:fillRect/>
          </a:stretch>
        </p:blipFill>
        <p:spPr bwMode="auto">
          <a:xfrm>
            <a:off x="7618413" y="5702300"/>
            <a:ext cx="987425" cy="828675"/>
          </a:xfrm>
          <a:prstGeom prst="rect">
            <a:avLst/>
          </a:prstGeom>
          <a:noFill/>
          <a:ln w="9525">
            <a:noFill/>
            <a:miter lim="800000"/>
            <a:headEnd/>
            <a:tailEnd/>
          </a:ln>
        </p:spPr>
      </p:pic>
      <p:pic>
        <p:nvPicPr>
          <p:cNvPr id="9" name="Kép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313" y="960438"/>
            <a:ext cx="14986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L:\logók\FM\fm_logo_en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11907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Kép 4"/>
          <p:cNvPicPr>
            <a:picLocks noChangeAspect="1"/>
          </p:cNvPicPr>
          <p:nvPr/>
        </p:nvPicPr>
        <p:blipFill>
          <a:blip r:embed="rId3"/>
          <a:srcRect/>
          <a:stretch>
            <a:fillRect/>
          </a:stretch>
        </p:blipFill>
        <p:spPr bwMode="auto">
          <a:xfrm>
            <a:off x="6357938" y="241300"/>
            <a:ext cx="2441575" cy="622300"/>
          </a:xfrm>
          <a:prstGeom prst="rect">
            <a:avLst/>
          </a:prstGeom>
          <a:noFill/>
          <a:ln w="9525">
            <a:noFill/>
            <a:miter lim="800000"/>
            <a:headEnd/>
            <a:tailEnd/>
          </a:ln>
        </p:spPr>
      </p:pic>
      <p:pic>
        <p:nvPicPr>
          <p:cNvPr id="31747" name="Kép 5"/>
          <p:cNvPicPr>
            <a:picLocks noChangeAspect="1"/>
          </p:cNvPicPr>
          <p:nvPr/>
        </p:nvPicPr>
        <p:blipFill>
          <a:blip r:embed="rId4"/>
          <a:srcRect/>
          <a:stretch>
            <a:fillRect/>
          </a:stretch>
        </p:blipFill>
        <p:spPr bwMode="auto">
          <a:xfrm>
            <a:off x="122238" y="333375"/>
            <a:ext cx="2578100" cy="534988"/>
          </a:xfrm>
          <a:prstGeom prst="rect">
            <a:avLst/>
          </a:prstGeom>
          <a:noFill/>
          <a:ln w="9525">
            <a:noFill/>
            <a:miter lim="800000"/>
            <a:headEnd/>
            <a:tailEnd/>
          </a:ln>
        </p:spPr>
      </p:pic>
      <p:sp>
        <p:nvSpPr>
          <p:cNvPr id="7" name="Rectangle 2"/>
          <p:cNvSpPr>
            <a:spLocks noGrp="1" noChangeArrowheads="1"/>
          </p:cNvSpPr>
          <p:nvPr>
            <p:ph type="ctrTitle" idx="4294967295"/>
          </p:nvPr>
        </p:nvSpPr>
        <p:spPr>
          <a:xfrm>
            <a:off x="520700" y="1994743"/>
            <a:ext cx="8015288" cy="4746625"/>
          </a:xfrm>
        </p:spPr>
        <p:txBody>
          <a:bodyPr>
            <a:noAutofit/>
          </a:bodyPr>
          <a:lstStyle/>
          <a:p>
            <a:pPr>
              <a:buFontTx/>
              <a:buChar char="-"/>
            </a:pP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to</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develop</a:t>
            </a:r>
            <a:r>
              <a:rPr lang="hu-HU" altLang="hu-HU" sz="2400" dirty="0" smtClean="0">
                <a:latin typeface="Times New Roman" panose="02020603050405020304" pitchFamily="18" charset="0"/>
                <a:cs typeface="Times New Roman" panose="02020603050405020304" pitchFamily="18" charset="0"/>
              </a:rPr>
              <a:t> Gombócos </a:t>
            </a:r>
            <a:r>
              <a:rPr lang="hu-HU" altLang="hu-HU" sz="2400" dirty="0" err="1" smtClean="0">
                <a:latin typeface="Times New Roman" panose="02020603050405020304" pitchFamily="18" charset="0"/>
                <a:cs typeface="Times New Roman" panose="02020603050405020304" pitchFamily="18" charset="0"/>
              </a:rPr>
              <a:t>Nature</a:t>
            </a:r>
            <a:r>
              <a:rPr lang="hu-HU" altLang="hu-HU" sz="2400" dirty="0" smtClean="0">
                <a:latin typeface="Times New Roman" panose="02020603050405020304" pitchFamily="18" charset="0"/>
                <a:cs typeface="Times New Roman" panose="02020603050405020304" pitchFamily="18" charset="0"/>
              </a:rPr>
              <a:t> Education Center </a:t>
            </a:r>
            <a:r>
              <a:rPr lang="hu-HU" altLang="hu-HU" sz="2400" dirty="0" err="1" smtClean="0">
                <a:latin typeface="Times New Roman" panose="02020603050405020304" pitchFamily="18" charset="0"/>
                <a:cs typeface="Times New Roman" panose="02020603050405020304" pitchFamily="18" charset="0"/>
              </a:rPr>
              <a:t>with</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some</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new</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equipments</a:t>
            </a:r>
            <a:r>
              <a:rPr lang="hu-HU" altLang="hu-HU" sz="2400" dirty="0" smtClean="0">
                <a:latin typeface="Times New Roman" panose="02020603050405020304" pitchFamily="18" charset="0"/>
                <a:cs typeface="Times New Roman" panose="02020603050405020304" pitchFamily="18" charset="0"/>
              </a:rPr>
              <a:t> and </a:t>
            </a:r>
            <a:r>
              <a:rPr lang="hu-HU" altLang="hu-HU" sz="2400" dirty="0" err="1" smtClean="0">
                <a:latin typeface="Times New Roman" panose="02020603050405020304" pitchFamily="18" charset="0"/>
                <a:cs typeface="Times New Roman" panose="02020603050405020304" pitchFamily="18" charset="0"/>
              </a:rPr>
              <a:t>buildings</a:t>
            </a:r>
            <a:r>
              <a:rPr lang="hu-HU" altLang="hu-HU" sz="2400" b="1" dirty="0" smtClean="0">
                <a:latin typeface="Times New Roman" panose="02020603050405020304" pitchFamily="18" charset="0"/>
                <a:cs typeface="Times New Roman" panose="02020603050405020304" pitchFamily="18" charset="0"/>
              </a:rPr>
              <a:t/>
            </a:r>
            <a:br>
              <a:rPr lang="hu-HU" altLang="hu-HU" sz="2400" b="1" dirty="0" smtClean="0">
                <a:latin typeface="Times New Roman" panose="02020603050405020304" pitchFamily="18" charset="0"/>
                <a:cs typeface="Times New Roman" panose="02020603050405020304" pitchFamily="18" charset="0"/>
              </a:rPr>
            </a:br>
            <a:r>
              <a:rPr lang="hu-HU" altLang="hu-HU" sz="2400" dirty="0" smtClean="0">
                <a:latin typeface="Times New Roman" panose="02020603050405020304" pitchFamily="18" charset="0"/>
                <a:cs typeface="Times New Roman" panose="02020603050405020304" pitchFamily="18" charset="0"/>
              </a:rPr>
              <a:t/>
            </a:r>
            <a:br>
              <a:rPr lang="hu-HU" altLang="hu-HU" sz="2400" dirty="0" smtClean="0">
                <a:latin typeface="Times New Roman" panose="02020603050405020304" pitchFamily="18" charset="0"/>
                <a:cs typeface="Times New Roman" panose="02020603050405020304" pitchFamily="18" charset="0"/>
              </a:rPr>
            </a:b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Implementation</a:t>
            </a:r>
            <a:r>
              <a:rPr lang="hu-HU" altLang="hu-HU" sz="2400" dirty="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joint</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nature</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education</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programs</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for</a:t>
            </a:r>
            <a:r>
              <a:rPr lang="hu-HU" altLang="hu-HU" sz="2400" dirty="0" smtClean="0">
                <a:latin typeface="Times New Roman" panose="02020603050405020304" pitchFamily="18" charset="0"/>
                <a:cs typeface="Times New Roman" panose="02020603050405020304" pitchFamily="18" charset="0"/>
              </a:rPr>
              <a:t> HU and SK </a:t>
            </a:r>
            <a:r>
              <a:rPr lang="hu-HU" altLang="hu-HU" sz="2400" dirty="0" err="1" smtClean="0">
                <a:latin typeface="Times New Roman" panose="02020603050405020304" pitchFamily="18" charset="0"/>
                <a:cs typeface="Times New Roman" panose="02020603050405020304" pitchFamily="18" charset="0"/>
              </a:rPr>
              <a:t>kids</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from</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both</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side</a:t>
            </a:r>
            <a:r>
              <a:rPr lang="hu-HU" altLang="hu-HU" sz="2400" dirty="0" smtClean="0">
                <a:latin typeface="Times New Roman" panose="02020603050405020304" pitchFamily="18" charset="0"/>
                <a:cs typeface="Times New Roman" panose="02020603050405020304" pitchFamily="18" charset="0"/>
              </a:rPr>
              <a:t> of </a:t>
            </a:r>
            <a:r>
              <a:rPr lang="hu-HU" altLang="hu-HU" sz="2400" dirty="0" err="1" smtClean="0">
                <a:latin typeface="Times New Roman" panose="02020603050405020304" pitchFamily="18" charset="0"/>
                <a:cs typeface="Times New Roman" panose="02020603050405020304" pitchFamily="18" charset="0"/>
              </a:rPr>
              <a:t>the</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border</a:t>
            </a:r>
            <a:r>
              <a:rPr lang="hu-HU" altLang="hu-HU" sz="2400" dirty="0" smtClean="0">
                <a:latin typeface="Times New Roman" panose="02020603050405020304" pitchFamily="18" charset="0"/>
                <a:cs typeface="Times New Roman" panose="02020603050405020304" pitchFamily="18" charset="0"/>
              </a:rPr>
              <a:t/>
            </a:r>
            <a:br>
              <a:rPr lang="hu-HU" altLang="hu-HU" sz="2400" dirty="0" smtClean="0">
                <a:latin typeface="Times New Roman" panose="02020603050405020304" pitchFamily="18" charset="0"/>
                <a:cs typeface="Times New Roman" panose="02020603050405020304" pitchFamily="18" charset="0"/>
              </a:rPr>
            </a:br>
            <a:r>
              <a:rPr lang="hu-HU" altLang="hu-HU" sz="2400" b="1" dirty="0" smtClean="0">
                <a:latin typeface="Times New Roman" panose="02020603050405020304" pitchFamily="18" charset="0"/>
                <a:cs typeface="Times New Roman" panose="02020603050405020304" pitchFamily="18" charset="0"/>
              </a:rPr>
              <a:t/>
            </a:r>
            <a:br>
              <a:rPr lang="hu-HU" altLang="hu-HU" sz="2400" b="1" dirty="0" smtClean="0">
                <a:latin typeface="Times New Roman" panose="02020603050405020304" pitchFamily="18" charset="0"/>
                <a:cs typeface="Times New Roman" panose="02020603050405020304" pitchFamily="18" charset="0"/>
              </a:rPr>
            </a:br>
            <a:r>
              <a:rPr lang="hu-HU" altLang="hu-HU" sz="1800" b="1"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joint</a:t>
            </a:r>
            <a:r>
              <a:rPr lang="hu-HU" altLang="hu-HU" sz="1800" dirty="0" smtClean="0">
                <a:latin typeface="Times New Roman" panose="02020603050405020304" pitchFamily="18" charset="0"/>
                <a:cs typeface="Times New Roman" panose="02020603050405020304" pitchFamily="18" charset="0"/>
              </a:rPr>
              <a:t> program</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joint</a:t>
            </a:r>
            <a:r>
              <a:rPr lang="hu-HU" altLang="hu-HU" sz="1800" dirty="0" smtClean="0">
                <a:latin typeface="Times New Roman" panose="02020603050405020304" pitchFamily="18" charset="0"/>
                <a:cs typeface="Times New Roman" panose="02020603050405020304" pitchFamily="18" charset="0"/>
              </a:rPr>
              <a:t> mobile </a:t>
            </a:r>
            <a:r>
              <a:rPr lang="hu-HU" altLang="hu-HU" sz="1800" dirty="0" err="1" smtClean="0">
                <a:latin typeface="Times New Roman" panose="02020603050405020304" pitchFamily="18" charset="0"/>
                <a:cs typeface="Times New Roman" panose="02020603050405020304" pitchFamily="18" charset="0"/>
              </a:rPr>
              <a:t>exhibitions</a:t>
            </a:r>
            <a:r>
              <a:rPr lang="hu-HU" altLang="hu-HU" sz="1800" dirty="0" smtClean="0">
                <a:latin typeface="Times New Roman" panose="02020603050405020304" pitchFamily="18" charset="0"/>
                <a:cs typeface="Times New Roman" panose="02020603050405020304" pitchFamily="18" charset="0"/>
              </a:rPr>
              <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joint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trainings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for</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teachers</a:t>
            </a:r>
            <a:r>
              <a:rPr lang="hu-HU" altLang="hu-HU" sz="1800" dirty="0" smtClean="0">
                <a:latin typeface="Times New Roman" panose="02020603050405020304" pitchFamily="18" charset="0"/>
                <a:cs typeface="Times New Roman" panose="02020603050405020304" pitchFamily="18" charset="0"/>
              </a:rPr>
              <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joint</a:t>
            </a:r>
            <a:r>
              <a:rPr lang="hu-HU" altLang="hu-HU" sz="1800" dirty="0" smtClean="0">
                <a:latin typeface="Times New Roman" panose="02020603050405020304" pitchFamily="18" charset="0"/>
                <a:cs typeface="Times New Roman" panose="02020603050405020304" pitchFamily="18" charset="0"/>
              </a:rPr>
              <a:t> PR </a:t>
            </a:r>
            <a:r>
              <a:rPr lang="hu-HU" altLang="hu-HU" sz="1800" dirty="0" err="1" smtClean="0">
                <a:latin typeface="Times New Roman" panose="02020603050405020304" pitchFamily="18" charset="0"/>
                <a:cs typeface="Times New Roman" panose="02020603050405020304" pitchFamily="18" charset="0"/>
              </a:rPr>
              <a:t>actions</a:t>
            </a:r>
            <a:r>
              <a:rPr lang="hu-HU" altLang="hu-HU" sz="1800" dirty="0" smtClean="0">
                <a:latin typeface="Times New Roman" panose="02020603050405020304" pitchFamily="18" charset="0"/>
                <a:cs typeface="Times New Roman" panose="02020603050405020304" pitchFamily="18" charset="0"/>
              </a:rPr>
              <a:t/>
            </a:r>
            <a:br>
              <a:rPr lang="hu-HU" altLang="hu-HU" sz="1800" dirty="0" smtClean="0">
                <a:latin typeface="Times New Roman" panose="02020603050405020304" pitchFamily="18" charset="0"/>
                <a:cs typeface="Times New Roman" panose="02020603050405020304" pitchFamily="18" charset="0"/>
              </a:rPr>
            </a:br>
            <a:r>
              <a:rPr lang="hu-HU" altLang="hu-HU" sz="1800" dirty="0" smtClean="0">
                <a:latin typeface="Times New Roman" panose="02020603050405020304" pitchFamily="18" charset="0"/>
                <a:cs typeface="Times New Roman" panose="02020603050405020304" pitchFamily="18" charset="0"/>
              </a:rPr>
              <a:t>etc.</a:t>
            </a:r>
            <a:r>
              <a:rPr lang="hu-HU" altLang="hu-HU" sz="2400" dirty="0" smtClean="0">
                <a:latin typeface="Times New Roman" panose="02020603050405020304" pitchFamily="18" charset="0"/>
                <a:cs typeface="Times New Roman" panose="02020603050405020304" pitchFamily="18" charset="0"/>
              </a:rPr>
              <a:t/>
            </a:r>
            <a:br>
              <a:rPr lang="hu-HU" altLang="hu-HU" sz="2400" dirty="0" smtClean="0">
                <a:latin typeface="Times New Roman" panose="02020603050405020304" pitchFamily="18" charset="0"/>
                <a:cs typeface="Times New Roman" panose="02020603050405020304" pitchFamily="18" charset="0"/>
              </a:rPr>
            </a:br>
            <a:r>
              <a:rPr lang="hu-HU" altLang="hu-HU" sz="2400" b="1" dirty="0" smtClean="0">
                <a:latin typeface="Times New Roman" panose="02020603050405020304" pitchFamily="18" charset="0"/>
                <a:cs typeface="Times New Roman" panose="02020603050405020304" pitchFamily="18" charset="0"/>
              </a:rPr>
              <a:t/>
            </a:r>
            <a:br>
              <a:rPr lang="hu-HU" altLang="hu-HU" sz="2400" b="1" dirty="0" smtClean="0">
                <a:latin typeface="Times New Roman" panose="02020603050405020304" pitchFamily="18" charset="0"/>
                <a:cs typeface="Times New Roman" panose="02020603050405020304" pitchFamily="18" charset="0"/>
              </a:rPr>
            </a:br>
            <a:endParaRPr lang="hu-HU" altLang="hu-HU" sz="2400" dirty="0" smtClean="0">
              <a:latin typeface="Times New Roman" panose="02020603050405020304" pitchFamily="18" charset="0"/>
              <a:cs typeface="Times New Roman" panose="02020603050405020304" pitchFamily="18" charset="0"/>
            </a:endParaRPr>
          </a:p>
        </p:txBody>
      </p:sp>
      <p:sp>
        <p:nvSpPr>
          <p:cNvPr id="31750" name="Téglalap 8"/>
          <p:cNvSpPr>
            <a:spLocks noChangeArrowheads="1"/>
          </p:cNvSpPr>
          <p:nvPr/>
        </p:nvSpPr>
        <p:spPr bwMode="auto">
          <a:xfrm>
            <a:off x="328613" y="6324600"/>
            <a:ext cx="6624637" cy="307975"/>
          </a:xfrm>
          <a:prstGeom prst="rect">
            <a:avLst/>
          </a:prstGeom>
          <a:noFill/>
          <a:ln w="9525">
            <a:noFill/>
            <a:miter lim="800000"/>
            <a:headEnd/>
            <a:tailEnd/>
          </a:ln>
        </p:spPr>
        <p:txBody>
          <a:bodyPr>
            <a:spAutoFit/>
          </a:bodyPr>
          <a:lstStyle/>
          <a:p>
            <a:r>
              <a:rPr lang="hu-HU" sz="1400" dirty="0" err="1">
                <a:solidFill>
                  <a:srgbClr val="0155A4"/>
                </a:solidFill>
                <a:cs typeface="Times New Roman" pitchFamily="18" charset="0"/>
              </a:rPr>
              <a:t>Nat-Net</a:t>
            </a:r>
            <a:r>
              <a:rPr lang="hu-HU" sz="1400" dirty="0">
                <a:solidFill>
                  <a:srgbClr val="0155A4"/>
                </a:solidFill>
                <a:cs typeface="Times New Roman" pitchFamily="18" charset="0"/>
              </a:rPr>
              <a:t> Duna/</a:t>
            </a:r>
            <a:r>
              <a:rPr lang="hu-HU" sz="1400" dirty="0" err="1">
                <a:solidFill>
                  <a:srgbClr val="0155A4"/>
                </a:solidFill>
                <a:cs typeface="Times New Roman" pitchFamily="18" charset="0"/>
              </a:rPr>
              <a:t>Dunaj</a:t>
            </a:r>
            <a:r>
              <a:rPr lang="hu-HU" sz="1400" dirty="0">
                <a:solidFill>
                  <a:srgbClr val="0155A4"/>
                </a:solidFill>
                <a:cs typeface="Times New Roman" pitchFamily="18" charset="0"/>
              </a:rPr>
              <a:t> </a:t>
            </a:r>
            <a:r>
              <a:rPr lang="hu-HU" sz="1400" dirty="0" smtClean="0">
                <a:solidFill>
                  <a:srgbClr val="0155A4"/>
                </a:solidFill>
                <a:cs typeface="Times New Roman" pitchFamily="18" charset="0"/>
              </a:rPr>
              <a:t>2</a:t>
            </a:r>
            <a:endParaRPr lang="hu-HU" sz="1400" dirty="0">
              <a:solidFill>
                <a:srgbClr val="0155A4"/>
              </a:solidFill>
              <a:latin typeface="Calibri" pitchFamily="34" charset="0"/>
            </a:endParaRPr>
          </a:p>
        </p:txBody>
      </p:sp>
      <p:pic>
        <p:nvPicPr>
          <p:cNvPr id="31752" name="Kép 14"/>
          <p:cNvPicPr>
            <a:picLocks noChangeAspect="1" noChangeArrowheads="1"/>
          </p:cNvPicPr>
          <p:nvPr/>
        </p:nvPicPr>
        <p:blipFill>
          <a:blip r:embed="rId5"/>
          <a:srcRect/>
          <a:stretch>
            <a:fillRect/>
          </a:stretch>
        </p:blipFill>
        <p:spPr bwMode="auto">
          <a:xfrm>
            <a:off x="7618413" y="5702300"/>
            <a:ext cx="987425" cy="828675"/>
          </a:xfrm>
          <a:prstGeom prst="rect">
            <a:avLst/>
          </a:prstGeom>
          <a:noFill/>
          <a:ln w="9525">
            <a:noFill/>
            <a:miter lim="800000"/>
            <a:headEnd/>
            <a:tailEnd/>
          </a:ln>
        </p:spPr>
      </p:pic>
      <p:pic>
        <p:nvPicPr>
          <p:cNvPr id="8" name="Kép 10"/>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8313" y="960438"/>
            <a:ext cx="14986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L:\logók\FM\fm_logo_eng.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80539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Kép 4"/>
          <p:cNvPicPr>
            <a:picLocks noChangeAspect="1"/>
          </p:cNvPicPr>
          <p:nvPr/>
        </p:nvPicPr>
        <p:blipFill>
          <a:blip r:embed="rId2"/>
          <a:srcRect/>
          <a:stretch>
            <a:fillRect/>
          </a:stretch>
        </p:blipFill>
        <p:spPr bwMode="auto">
          <a:xfrm>
            <a:off x="6357938" y="241300"/>
            <a:ext cx="2441575" cy="622300"/>
          </a:xfrm>
          <a:prstGeom prst="rect">
            <a:avLst/>
          </a:prstGeom>
          <a:noFill/>
          <a:ln w="9525">
            <a:noFill/>
            <a:miter lim="800000"/>
            <a:headEnd/>
            <a:tailEnd/>
          </a:ln>
        </p:spPr>
      </p:pic>
      <p:pic>
        <p:nvPicPr>
          <p:cNvPr id="31747" name="Kép 5"/>
          <p:cNvPicPr>
            <a:picLocks noChangeAspect="1"/>
          </p:cNvPicPr>
          <p:nvPr/>
        </p:nvPicPr>
        <p:blipFill>
          <a:blip r:embed="rId3"/>
          <a:srcRect/>
          <a:stretch>
            <a:fillRect/>
          </a:stretch>
        </p:blipFill>
        <p:spPr bwMode="auto">
          <a:xfrm>
            <a:off x="122238" y="333375"/>
            <a:ext cx="2578100" cy="534988"/>
          </a:xfrm>
          <a:prstGeom prst="rect">
            <a:avLst/>
          </a:prstGeom>
          <a:noFill/>
          <a:ln w="9525">
            <a:noFill/>
            <a:miter lim="800000"/>
            <a:headEnd/>
            <a:tailEnd/>
          </a:ln>
        </p:spPr>
      </p:pic>
      <p:sp>
        <p:nvSpPr>
          <p:cNvPr id="7" name="Rectangle 2"/>
          <p:cNvSpPr>
            <a:spLocks noGrp="1" noChangeArrowheads="1"/>
          </p:cNvSpPr>
          <p:nvPr>
            <p:ph type="ctrTitle" idx="4294967295"/>
          </p:nvPr>
        </p:nvSpPr>
        <p:spPr>
          <a:xfrm>
            <a:off x="520700" y="1169988"/>
            <a:ext cx="8015288" cy="4746625"/>
          </a:xfrm>
        </p:spPr>
        <p:txBody>
          <a:bodyPr>
            <a:noAutofit/>
          </a:bodyPr>
          <a:lstStyle/>
          <a:p>
            <a:pPr algn="just"/>
            <a:r>
              <a:rPr lang="hu-HU" altLang="hu-HU" sz="2800" u="sng" dirty="0" err="1" smtClean="0">
                <a:latin typeface="Times New Roman" panose="02020603050405020304" pitchFamily="18" charset="0"/>
                <a:cs typeface="Times New Roman" panose="02020603050405020304" pitchFamily="18" charset="0"/>
              </a:rPr>
              <a:t>Problems</a:t>
            </a:r>
            <a:r>
              <a:rPr lang="hu-HU" altLang="hu-HU" sz="2400" u="sng" dirty="0" smtClean="0">
                <a:latin typeface="Times New Roman" panose="02020603050405020304" pitchFamily="18" charset="0"/>
                <a:cs typeface="Times New Roman" panose="02020603050405020304" pitchFamily="18" charset="0"/>
              </a:rPr>
              <a:t>:</a:t>
            </a:r>
            <a:r>
              <a:rPr lang="hu-HU" altLang="hu-HU" sz="2400" dirty="0" smtClean="0">
                <a:latin typeface="Times New Roman" panose="02020603050405020304" pitchFamily="18" charset="0"/>
                <a:cs typeface="Times New Roman" panose="02020603050405020304" pitchFamily="18" charset="0"/>
              </a:rPr>
              <a:t/>
            </a:r>
            <a:br>
              <a:rPr lang="hu-HU" altLang="hu-HU" sz="2400" dirty="0" smtClean="0">
                <a:latin typeface="Times New Roman" panose="02020603050405020304" pitchFamily="18" charset="0"/>
                <a:cs typeface="Times New Roman" panose="02020603050405020304" pitchFamily="18" charset="0"/>
              </a:rPr>
            </a:br>
            <a:r>
              <a:rPr lang="hu-HU" altLang="hu-HU" sz="2400" dirty="0">
                <a:latin typeface="Times New Roman" panose="02020603050405020304" pitchFamily="18" charset="0"/>
                <a:cs typeface="Times New Roman" panose="02020603050405020304" pitchFamily="18" charset="0"/>
              </a:rPr>
              <a:t/>
            </a:r>
            <a:br>
              <a:rPr lang="hu-HU" altLang="hu-HU" sz="2400" dirty="0">
                <a:latin typeface="Times New Roman" panose="02020603050405020304" pitchFamily="18" charset="0"/>
                <a:cs typeface="Times New Roman" panose="02020603050405020304" pitchFamily="18" charset="0"/>
              </a:rPr>
            </a:br>
            <a:r>
              <a:rPr lang="hu-HU" altLang="hu-HU" sz="2400" dirty="0">
                <a:latin typeface="Times New Roman" panose="02020603050405020304" pitchFamily="18" charset="0"/>
                <a:cs typeface="Times New Roman" panose="02020603050405020304" pitchFamily="18" charset="0"/>
              </a:rPr>
              <a:t>The project </a:t>
            </a:r>
            <a:r>
              <a:rPr lang="hu-HU" altLang="hu-HU" sz="2400" dirty="0" err="1">
                <a:latin typeface="Times New Roman" panose="02020603050405020304" pitchFamily="18" charset="0"/>
                <a:cs typeface="Times New Roman" panose="02020603050405020304" pitchFamily="18" charset="0"/>
              </a:rPr>
              <a:t>will</a:t>
            </a:r>
            <a:r>
              <a:rPr lang="hu-HU" altLang="hu-HU" sz="2400" dirty="0">
                <a:latin typeface="Times New Roman" panose="02020603050405020304" pitchFamily="18" charset="0"/>
                <a:cs typeface="Times New Roman" panose="02020603050405020304" pitchFamily="18" charset="0"/>
              </a:rPr>
              <a:t> be </a:t>
            </a:r>
            <a:r>
              <a:rPr lang="hu-HU" altLang="hu-HU" sz="2400" dirty="0" err="1">
                <a:latin typeface="Times New Roman" panose="02020603050405020304" pitchFamily="18" charset="0"/>
                <a:cs typeface="Times New Roman" panose="02020603050405020304" pitchFamily="18" charset="0"/>
              </a:rPr>
              <a:t>closed</a:t>
            </a:r>
            <a:r>
              <a:rPr lang="hu-HU" altLang="hu-HU" sz="2400" dirty="0">
                <a:latin typeface="Times New Roman" panose="02020603050405020304" pitchFamily="18" charset="0"/>
                <a:cs typeface="Times New Roman" panose="02020603050405020304" pitchFamily="18" charset="0"/>
              </a:rPr>
              <a:t> </a:t>
            </a:r>
            <a:r>
              <a:rPr lang="hu-HU" altLang="hu-HU" sz="2400" dirty="0" err="1">
                <a:latin typeface="Times New Roman" panose="02020603050405020304" pitchFamily="18" charset="0"/>
                <a:cs typeface="Times New Roman" panose="02020603050405020304" pitchFamily="18" charset="0"/>
              </a:rPr>
              <a:t>in</a:t>
            </a:r>
            <a:r>
              <a:rPr lang="hu-HU" altLang="hu-HU" sz="2400" dirty="0">
                <a:latin typeface="Times New Roman" panose="02020603050405020304" pitchFamily="18" charset="0"/>
                <a:cs typeface="Times New Roman" panose="02020603050405020304" pitchFamily="18" charset="0"/>
              </a:rPr>
              <a:t> </a:t>
            </a:r>
            <a:r>
              <a:rPr lang="hu-HU" altLang="hu-HU" sz="2400" dirty="0" err="1">
                <a:latin typeface="Times New Roman" panose="02020603050405020304" pitchFamily="18" charset="0"/>
                <a:cs typeface="Times New Roman" panose="02020603050405020304" pitchFamily="18" charset="0"/>
              </a:rPr>
              <a:t>one</a:t>
            </a:r>
            <a:r>
              <a:rPr lang="hu-HU" altLang="hu-HU" sz="2400" dirty="0">
                <a:latin typeface="Times New Roman" panose="02020603050405020304" pitchFamily="18" charset="0"/>
                <a:cs typeface="Times New Roman" panose="02020603050405020304" pitchFamily="18" charset="0"/>
              </a:rPr>
              <a:t> and </a:t>
            </a:r>
            <a:r>
              <a:rPr lang="hu-HU" altLang="hu-HU" sz="2400" dirty="0" err="1">
                <a:latin typeface="Times New Roman" panose="02020603050405020304" pitchFamily="18" charset="0"/>
                <a:cs typeface="Times New Roman" panose="02020603050405020304" pitchFamily="18" charset="0"/>
              </a:rPr>
              <a:t>half</a:t>
            </a:r>
            <a:r>
              <a:rPr lang="hu-HU" altLang="hu-HU" sz="2400" dirty="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months</a:t>
            </a:r>
            <a:r>
              <a:rPr lang="hu-HU" altLang="hu-HU" sz="2400" dirty="0" smtClean="0">
                <a:latin typeface="Times New Roman" panose="02020603050405020304" pitchFamily="18" charset="0"/>
                <a:cs typeface="Times New Roman" panose="02020603050405020304" pitchFamily="18" charset="0"/>
              </a:rPr>
              <a:t>.</a:t>
            </a:r>
            <a:r>
              <a:rPr lang="hu-HU" altLang="hu-HU" sz="2400" dirty="0">
                <a:latin typeface="Times New Roman" panose="02020603050405020304" pitchFamily="18" charset="0"/>
                <a:cs typeface="Times New Roman" panose="02020603050405020304" pitchFamily="18" charset="0"/>
              </a:rPr>
              <a:t/>
            </a:r>
            <a:br>
              <a:rPr lang="hu-HU" altLang="hu-HU" sz="2400" dirty="0">
                <a:latin typeface="Times New Roman" panose="02020603050405020304" pitchFamily="18" charset="0"/>
                <a:cs typeface="Times New Roman" panose="02020603050405020304" pitchFamily="18" charset="0"/>
              </a:rPr>
            </a:br>
            <a:r>
              <a:rPr lang="hu-HU" altLang="hu-HU" sz="2400" dirty="0" smtClean="0">
                <a:latin typeface="Times New Roman" panose="02020603050405020304" pitchFamily="18" charset="0"/>
                <a:cs typeface="Times New Roman" panose="02020603050405020304" pitchFamily="18" charset="0"/>
              </a:rPr>
              <a:t/>
            </a:r>
            <a:br>
              <a:rPr lang="hu-HU" altLang="hu-HU" sz="2400" dirty="0" smtClean="0">
                <a:latin typeface="Times New Roman" panose="02020603050405020304" pitchFamily="18" charset="0"/>
                <a:cs typeface="Times New Roman" panose="02020603050405020304" pitchFamily="18" charset="0"/>
              </a:rPr>
            </a:br>
            <a:r>
              <a:rPr lang="hu-HU" altLang="hu-HU" sz="2400" dirty="0" err="1" smtClean="0">
                <a:latin typeface="Times New Roman" panose="02020603050405020304" pitchFamily="18" charset="0"/>
                <a:cs typeface="Times New Roman" panose="02020603050405020304" pitchFamily="18" charset="0"/>
              </a:rPr>
              <a:t>While</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all</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partners</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are</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ready</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with</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their</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own</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activities</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within</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the</a:t>
            </a:r>
            <a:r>
              <a:rPr lang="hu-HU" altLang="hu-HU" sz="2400" dirty="0" smtClean="0">
                <a:latin typeface="Times New Roman" panose="02020603050405020304" pitchFamily="18" charset="0"/>
                <a:cs typeface="Times New Roman" panose="02020603050405020304" pitchFamily="18" charset="0"/>
              </a:rPr>
              <a:t> project </a:t>
            </a:r>
            <a:r>
              <a:rPr lang="hu-HU" altLang="hu-HU" sz="2400" dirty="0" err="1" smtClean="0">
                <a:latin typeface="Times New Roman" panose="02020603050405020304" pitchFamily="18" charset="0"/>
                <a:cs typeface="Times New Roman" panose="02020603050405020304" pitchFamily="18" charset="0"/>
              </a:rPr>
              <a:t>to</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close</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soon</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we</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kindly</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ask</a:t>
            </a:r>
            <a:r>
              <a:rPr lang="hu-HU" altLang="hu-HU" sz="2400" dirty="0" smtClean="0">
                <a:latin typeface="Times New Roman" panose="02020603050405020304" pitchFamily="18" charset="0"/>
                <a:cs typeface="Times New Roman" panose="02020603050405020304" pitchFamily="18" charset="0"/>
              </a:rPr>
              <a:t> update </a:t>
            </a:r>
            <a:r>
              <a:rPr lang="hu-HU" altLang="hu-HU" sz="2400" dirty="0" err="1" smtClean="0">
                <a:latin typeface="Times New Roman" panose="02020603050405020304" pitchFamily="18" charset="0"/>
                <a:cs typeface="Times New Roman" panose="02020603050405020304" pitchFamily="18" charset="0"/>
              </a:rPr>
              <a:t>information</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from</a:t>
            </a:r>
            <a:r>
              <a:rPr lang="hu-HU" altLang="hu-HU" sz="2400" dirty="0" smtClean="0">
                <a:latin typeface="Times New Roman" panose="02020603050405020304" pitchFamily="18" charset="0"/>
                <a:cs typeface="Times New Roman" panose="02020603050405020304" pitchFamily="18" charset="0"/>
              </a:rPr>
              <a:t> SOP SR </a:t>
            </a:r>
            <a:r>
              <a:rPr lang="hu-HU" altLang="hu-HU" sz="2400" dirty="0" err="1" smtClean="0">
                <a:latin typeface="Times New Roman" panose="02020603050405020304" pitchFamily="18" charset="0"/>
                <a:cs typeface="Times New Roman" panose="02020603050405020304" pitchFamily="18" charset="0"/>
              </a:rPr>
              <a:t>as</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soon</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as</a:t>
            </a:r>
            <a:r>
              <a:rPr lang="hu-HU" altLang="hu-HU" sz="2400" dirty="0" smtClean="0">
                <a:latin typeface="Times New Roman" panose="02020603050405020304" pitchFamily="18" charset="0"/>
                <a:cs typeface="Times New Roman" panose="02020603050405020304" pitchFamily="18" charset="0"/>
              </a:rPr>
              <a:t> </a:t>
            </a:r>
            <a:r>
              <a:rPr lang="hu-HU" altLang="hu-HU" sz="2400" dirty="0" err="1" smtClean="0">
                <a:latin typeface="Times New Roman" panose="02020603050405020304" pitchFamily="18" charset="0"/>
                <a:cs typeface="Times New Roman" panose="02020603050405020304" pitchFamily="18" charset="0"/>
              </a:rPr>
              <a:t>possible</a:t>
            </a:r>
            <a:r>
              <a:rPr lang="hu-HU" altLang="hu-HU" sz="2400" dirty="0" smtClean="0">
                <a:latin typeface="Times New Roman" panose="02020603050405020304" pitchFamily="18" charset="0"/>
                <a:cs typeface="Times New Roman" panose="02020603050405020304" pitchFamily="18" charset="0"/>
              </a:rPr>
              <a:t>.</a:t>
            </a:r>
            <a:r>
              <a:rPr lang="hu-HU" altLang="hu-HU" sz="2400" dirty="0">
                <a:latin typeface="Times New Roman" panose="02020603050405020304" pitchFamily="18" charset="0"/>
                <a:cs typeface="Times New Roman" panose="02020603050405020304" pitchFamily="18" charset="0"/>
              </a:rPr>
              <a:t/>
            </a:r>
            <a:br>
              <a:rPr lang="hu-HU" altLang="hu-HU" sz="2400" dirty="0">
                <a:latin typeface="Times New Roman" panose="02020603050405020304" pitchFamily="18" charset="0"/>
                <a:cs typeface="Times New Roman" panose="02020603050405020304" pitchFamily="18" charset="0"/>
              </a:rPr>
            </a:br>
            <a:endParaRPr lang="hu-HU" altLang="hu-HU" sz="2400" dirty="0" smtClean="0">
              <a:latin typeface="Times New Roman" panose="02020603050405020304" pitchFamily="18" charset="0"/>
              <a:cs typeface="Times New Roman" panose="02020603050405020304" pitchFamily="18" charset="0"/>
            </a:endParaRPr>
          </a:p>
        </p:txBody>
      </p:sp>
      <p:sp>
        <p:nvSpPr>
          <p:cNvPr id="31750" name="Téglalap 8"/>
          <p:cNvSpPr>
            <a:spLocks noChangeArrowheads="1"/>
          </p:cNvSpPr>
          <p:nvPr/>
        </p:nvSpPr>
        <p:spPr bwMode="auto">
          <a:xfrm>
            <a:off x="328613" y="6324600"/>
            <a:ext cx="6624637" cy="307975"/>
          </a:xfrm>
          <a:prstGeom prst="rect">
            <a:avLst/>
          </a:prstGeom>
          <a:noFill/>
          <a:ln w="9525">
            <a:noFill/>
            <a:miter lim="800000"/>
            <a:headEnd/>
            <a:tailEnd/>
          </a:ln>
        </p:spPr>
        <p:txBody>
          <a:bodyPr>
            <a:spAutoFit/>
          </a:bodyPr>
          <a:lstStyle/>
          <a:p>
            <a:r>
              <a:rPr lang="hu-HU" sz="1400" dirty="0" err="1">
                <a:solidFill>
                  <a:srgbClr val="0155A4"/>
                </a:solidFill>
                <a:cs typeface="Times New Roman" pitchFamily="18" charset="0"/>
              </a:rPr>
              <a:t>Nat-Net</a:t>
            </a:r>
            <a:r>
              <a:rPr lang="hu-HU" sz="1400" dirty="0">
                <a:solidFill>
                  <a:srgbClr val="0155A4"/>
                </a:solidFill>
                <a:cs typeface="Times New Roman" pitchFamily="18" charset="0"/>
              </a:rPr>
              <a:t> Duna/</a:t>
            </a:r>
            <a:r>
              <a:rPr lang="hu-HU" sz="1400" dirty="0" err="1">
                <a:solidFill>
                  <a:srgbClr val="0155A4"/>
                </a:solidFill>
                <a:cs typeface="Times New Roman" pitchFamily="18" charset="0"/>
              </a:rPr>
              <a:t>Dunaj</a:t>
            </a:r>
            <a:r>
              <a:rPr lang="hu-HU" sz="1400" dirty="0">
                <a:solidFill>
                  <a:srgbClr val="0155A4"/>
                </a:solidFill>
                <a:cs typeface="Times New Roman" pitchFamily="18" charset="0"/>
              </a:rPr>
              <a:t> 2 </a:t>
            </a:r>
            <a:endParaRPr lang="hu-HU" sz="1400" dirty="0">
              <a:solidFill>
                <a:srgbClr val="0155A4"/>
              </a:solidFill>
              <a:latin typeface="Calibri" pitchFamily="34" charset="0"/>
            </a:endParaRPr>
          </a:p>
        </p:txBody>
      </p:sp>
      <p:pic>
        <p:nvPicPr>
          <p:cNvPr id="31752" name="Kép 14"/>
          <p:cNvPicPr>
            <a:picLocks noChangeAspect="1" noChangeArrowheads="1"/>
          </p:cNvPicPr>
          <p:nvPr/>
        </p:nvPicPr>
        <p:blipFill>
          <a:blip r:embed="rId4"/>
          <a:srcRect/>
          <a:stretch>
            <a:fillRect/>
          </a:stretch>
        </p:blipFill>
        <p:spPr bwMode="auto">
          <a:xfrm>
            <a:off x="7618413" y="5702300"/>
            <a:ext cx="987425" cy="828675"/>
          </a:xfrm>
          <a:prstGeom prst="rect">
            <a:avLst/>
          </a:prstGeom>
          <a:noFill/>
          <a:ln w="9525">
            <a:noFill/>
            <a:miter lim="800000"/>
            <a:headEnd/>
            <a:tailEnd/>
          </a:ln>
        </p:spPr>
      </p:pic>
      <p:pic>
        <p:nvPicPr>
          <p:cNvPr id="8" name="Kép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313" y="960438"/>
            <a:ext cx="14986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L:\logók\FM\fm_logo_en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6281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ím 1"/>
          <p:cNvSpPr>
            <a:spLocks noGrp="1"/>
          </p:cNvSpPr>
          <p:nvPr>
            <p:ph type="title"/>
          </p:nvPr>
        </p:nvSpPr>
        <p:spPr>
          <a:xfrm>
            <a:off x="359569" y="1341438"/>
            <a:ext cx="8424863" cy="719137"/>
          </a:xfrm>
        </p:spPr>
        <p:txBody>
          <a:bodyPr>
            <a:normAutofit fontScale="90000"/>
          </a:bodyPr>
          <a:lstStyle/>
          <a:p>
            <a:pPr eaLnBrk="1" hangingPunct="1"/>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r>
              <a:rPr lang="hu-HU" altLang="hu-HU" sz="2900" b="1" dirty="0" err="1" smtClean="0">
                <a:solidFill>
                  <a:srgbClr val="A69765"/>
                </a:solidFill>
                <a:latin typeface="Times New Roman" pitchFamily="18" charset="0"/>
                <a:cs typeface="Times New Roman" pitchFamily="18" charset="0"/>
              </a:rPr>
              <a:t>Projects</a:t>
            </a:r>
            <a:r>
              <a:rPr lang="hu-HU" altLang="hu-HU" sz="2900" b="1" dirty="0" smtClean="0">
                <a:solidFill>
                  <a:srgbClr val="A69765"/>
                </a:solidFill>
                <a:latin typeface="Times New Roman" pitchFamily="18" charset="0"/>
                <a:cs typeface="Times New Roman" pitchFamily="18" charset="0"/>
              </a:rPr>
              <a:t> and </a:t>
            </a:r>
            <a:r>
              <a:rPr lang="hu-HU" altLang="hu-HU" sz="2900" b="1" dirty="0" err="1" smtClean="0">
                <a:solidFill>
                  <a:srgbClr val="A69765"/>
                </a:solidFill>
                <a:latin typeface="Times New Roman" pitchFamily="18" charset="0"/>
                <a:cs typeface="Times New Roman" pitchFamily="18" charset="0"/>
              </a:rPr>
              <a:t>common</a:t>
            </a:r>
            <a:r>
              <a:rPr lang="hu-HU" altLang="hu-HU" sz="2900" b="1" dirty="0" smtClean="0">
                <a:solidFill>
                  <a:srgbClr val="A69765"/>
                </a:solidFill>
                <a:latin typeface="Times New Roman" pitchFamily="18" charset="0"/>
                <a:cs typeface="Times New Roman" pitchFamily="18" charset="0"/>
              </a:rPr>
              <a:t> </a:t>
            </a:r>
            <a:r>
              <a:rPr lang="hu-HU" altLang="hu-HU" sz="2900" b="1" dirty="0" err="1" smtClean="0">
                <a:solidFill>
                  <a:srgbClr val="A69765"/>
                </a:solidFill>
                <a:latin typeface="Times New Roman" pitchFamily="18" charset="0"/>
                <a:cs typeface="Times New Roman" pitchFamily="18" charset="0"/>
              </a:rPr>
              <a:t>activities</a:t>
            </a:r>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endParaRPr lang="hu-HU" altLang="hu-HU" sz="2900" b="1" dirty="0" smtClean="0">
              <a:solidFill>
                <a:srgbClr val="A69765"/>
              </a:solidFill>
              <a:latin typeface="Times New Roman" pitchFamily="18" charset="0"/>
              <a:cs typeface="Times New Roman" pitchFamily="18" charset="0"/>
            </a:endParaRPr>
          </a:p>
        </p:txBody>
      </p:sp>
      <p:sp>
        <p:nvSpPr>
          <p:cNvPr id="11267" name="Tartalom helye 2"/>
          <p:cNvSpPr>
            <a:spLocks noGrp="1"/>
          </p:cNvSpPr>
          <p:nvPr>
            <p:ph idx="1"/>
          </p:nvPr>
        </p:nvSpPr>
        <p:spPr>
          <a:xfrm>
            <a:off x="457200" y="2204566"/>
            <a:ext cx="8229600" cy="4032746"/>
          </a:xfrm>
        </p:spPr>
        <p:txBody>
          <a:bodyPr>
            <a:normAutofit/>
          </a:bodyPr>
          <a:lstStyle/>
          <a:p>
            <a:pPr marL="514350" indent="-514350" algn="just">
              <a:buFont typeface="Calibri" pitchFamily="34" charset="0"/>
              <a:buAutoNum type="arabicPeriod"/>
            </a:pPr>
            <a:r>
              <a:rPr lang="hu-HU" altLang="hu-HU" sz="2800" dirty="0" err="1" smtClean="0">
                <a:latin typeface="Times New Roman" panose="02020603050405020304" pitchFamily="18" charset="0"/>
                <a:cs typeface="Times New Roman" panose="02020603050405020304" pitchFamily="18" charset="0"/>
              </a:rPr>
              <a:t>Cooperation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Agreement</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between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Štátna</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ochrana</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prírody</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Slovenskej</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Republiky</a:t>
            </a:r>
            <a:r>
              <a:rPr lang="hu-HU" altLang="hu-HU" sz="2800" dirty="0" smtClean="0">
                <a:latin typeface="Times New Roman" panose="02020603050405020304" pitchFamily="18" charset="0"/>
                <a:cs typeface="Times New Roman" panose="02020603050405020304" pitchFamily="18" charset="0"/>
              </a:rPr>
              <a:t> and </a:t>
            </a:r>
            <a:r>
              <a:rPr lang="hu-HU" altLang="hu-HU" sz="2800" dirty="0" smtClean="0">
                <a:latin typeface="Times New Roman" panose="02020603050405020304" pitchFamily="18" charset="0"/>
                <a:cs typeface="Times New Roman" panose="02020603050405020304" pitchFamily="18" charset="0"/>
              </a:rPr>
              <a:t>Bükk </a:t>
            </a:r>
            <a:r>
              <a:rPr lang="hu-HU" altLang="hu-HU" sz="2800" dirty="0" smtClean="0">
                <a:latin typeface="Times New Roman" panose="02020603050405020304" pitchFamily="18" charset="0"/>
                <a:cs typeface="Times New Roman" panose="02020603050405020304" pitchFamily="18" charset="0"/>
              </a:rPr>
              <a:t>National Park </a:t>
            </a:r>
            <a:r>
              <a:rPr lang="hu-HU" altLang="hu-HU" sz="2800" dirty="0" err="1" smtClean="0">
                <a:latin typeface="Times New Roman" panose="02020603050405020304" pitchFamily="18" charset="0"/>
                <a:cs typeface="Times New Roman" panose="02020603050405020304" pitchFamily="18" charset="0"/>
              </a:rPr>
              <a:t>Directorate</a:t>
            </a:r>
            <a:endParaRPr lang="hu-HU" altLang="hu-HU" sz="2800" dirty="0" smtClean="0">
              <a:latin typeface="Times New Roman" panose="02020603050405020304" pitchFamily="18" charset="0"/>
              <a:cs typeface="Times New Roman" panose="02020603050405020304" pitchFamily="18" charset="0"/>
            </a:endParaRPr>
          </a:p>
          <a:p>
            <a:pPr marL="514350" indent="-514350" algn="just">
              <a:buFont typeface="Calibri" pitchFamily="34" charset="0"/>
              <a:buAutoNum type="arabicPeriod"/>
            </a:pPr>
            <a:endParaRPr lang="hu-HU" altLang="hu-HU" sz="2000" dirty="0" smtClean="0">
              <a:latin typeface="Times New Roman" panose="02020603050405020304" pitchFamily="18" charset="0"/>
              <a:cs typeface="Times New Roman" panose="02020603050405020304" pitchFamily="18" charset="0"/>
            </a:endParaRPr>
          </a:p>
          <a:p>
            <a:pPr marL="514350" indent="-514350" algn="just">
              <a:buFont typeface="Arial" charset="0"/>
              <a:buNone/>
            </a:pPr>
            <a:r>
              <a:rPr lang="hu-HU" altLang="hu-HU" sz="1800" dirty="0" err="1" smtClean="0">
                <a:latin typeface="Times New Roman" panose="02020603050405020304" pitchFamily="18" charset="0"/>
                <a:cs typeface="Times New Roman" panose="02020603050405020304" pitchFamily="18" charset="0"/>
              </a:rPr>
              <a:t>Since</a:t>
            </a:r>
            <a:r>
              <a:rPr lang="hu-HU" altLang="hu-HU" sz="1800" dirty="0" smtClean="0">
                <a:latin typeface="Times New Roman" panose="02020603050405020304" pitchFamily="18" charset="0"/>
                <a:cs typeface="Times New Roman" panose="02020603050405020304" pitchFamily="18" charset="0"/>
              </a:rPr>
              <a:t> 1994 a </a:t>
            </a:r>
            <a:r>
              <a:rPr lang="hu-HU" altLang="hu-HU" sz="1800" dirty="0" err="1" smtClean="0">
                <a:latin typeface="Times New Roman" panose="02020603050405020304" pitchFamily="18" charset="0"/>
                <a:cs typeface="Times New Roman" panose="02020603050405020304" pitchFamily="18" charset="0"/>
              </a:rPr>
              <a:t>Cooperation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Agreement</a:t>
            </a:r>
            <a:r>
              <a:rPr lang="hu-HU" altLang="hu-HU" sz="1800" dirty="0" smtClean="0">
                <a:latin typeface="Times New Roman" panose="02020603050405020304" pitchFamily="18" charset="0"/>
                <a:cs typeface="Times New Roman" panose="02020603050405020304" pitchFamily="18" charset="0"/>
              </a:rPr>
              <a:t> has </a:t>
            </a:r>
            <a:r>
              <a:rPr lang="hu-HU" altLang="hu-HU" sz="1800" dirty="0" err="1" smtClean="0">
                <a:latin typeface="Times New Roman" panose="02020603050405020304" pitchFamily="18" charset="0"/>
                <a:cs typeface="Times New Roman" panose="02020603050405020304" pitchFamily="18" charset="0"/>
              </a:rPr>
              <a:t>been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started</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between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our</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organisations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which</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we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renewed</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every</a:t>
            </a:r>
            <a:r>
              <a:rPr lang="hu-HU" altLang="hu-HU" sz="1800" dirty="0" smtClean="0">
                <a:latin typeface="Times New Roman" panose="02020603050405020304" pitchFamily="18" charset="0"/>
                <a:cs typeface="Times New Roman" panose="02020603050405020304" pitchFamily="18" charset="0"/>
              </a:rPr>
              <a:t>/</a:t>
            </a:r>
            <a:r>
              <a:rPr lang="hu-HU" altLang="hu-HU" sz="1800" dirty="0" err="1" smtClean="0">
                <a:latin typeface="Times New Roman" panose="02020603050405020304" pitchFamily="18" charset="0"/>
                <a:cs typeface="Times New Roman" panose="02020603050405020304" pitchFamily="18" charset="0"/>
              </a:rPr>
              <a:t>every</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second</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year</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In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frame</a:t>
            </a:r>
            <a:r>
              <a:rPr lang="hu-HU" altLang="hu-HU" sz="1800" dirty="0" smtClean="0">
                <a:latin typeface="Times New Roman" panose="02020603050405020304" pitchFamily="18" charset="0"/>
                <a:cs typeface="Times New Roman" panose="02020603050405020304" pitchFamily="18" charset="0"/>
              </a:rPr>
              <a:t> of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agreement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we</a:t>
            </a:r>
            <a:r>
              <a:rPr lang="hu-HU" altLang="hu-HU" sz="1800" dirty="0" smtClean="0">
                <a:latin typeface="Times New Roman" panose="02020603050405020304" pitchFamily="18" charset="0"/>
                <a:cs typeface="Times New Roman" panose="02020603050405020304" pitchFamily="18" charset="0"/>
              </a:rPr>
              <a:t> had </a:t>
            </a:r>
            <a:r>
              <a:rPr lang="hu-HU" altLang="hu-HU" sz="1800" dirty="0" err="1" smtClean="0">
                <a:latin typeface="Times New Roman" panose="02020603050405020304" pitchFamily="18" charset="0"/>
                <a:cs typeface="Times New Roman" panose="02020603050405020304" pitchFamily="18" charset="0"/>
              </a:rPr>
              <a:t>iniciated</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joint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projects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bilateral</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research</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activities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common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environmental</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education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programmes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workshops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for</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experience-changes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trainings</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published</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books</a:t>
            </a:r>
            <a:r>
              <a:rPr lang="hu-HU" altLang="hu-HU" sz="1800" dirty="0" smtClean="0">
                <a:latin typeface="Times New Roman" panose="02020603050405020304" pitchFamily="18" charset="0"/>
                <a:cs typeface="Times New Roman" panose="02020603050405020304" pitchFamily="18" charset="0"/>
              </a:rPr>
              <a:t> and </a:t>
            </a:r>
            <a:r>
              <a:rPr lang="hu-HU" altLang="hu-HU" sz="1800" dirty="0" err="1" smtClean="0">
                <a:latin typeface="Times New Roman" panose="02020603050405020304" pitchFamily="18" charset="0"/>
                <a:cs typeface="Times New Roman" panose="02020603050405020304" pitchFamily="18" charset="0"/>
              </a:rPr>
              <a:t>publications</a:t>
            </a:r>
            <a:r>
              <a:rPr lang="hu-HU" altLang="hu-HU" sz="1800" dirty="0" smtClean="0">
                <a:latin typeface="Times New Roman" panose="02020603050405020304" pitchFamily="18" charset="0"/>
                <a:cs typeface="Times New Roman" panose="02020603050405020304" pitchFamily="18" charset="0"/>
              </a:rPr>
              <a:t>, etc. </a:t>
            </a:r>
          </a:p>
          <a:p>
            <a:pPr marL="514350" indent="-514350" algn="just">
              <a:buFont typeface="Arial" charset="0"/>
              <a:buNone/>
            </a:pPr>
            <a:r>
              <a:rPr lang="hu-HU" altLang="hu-HU" sz="1800" dirty="0" err="1" smtClean="0">
                <a:latin typeface="Times New Roman" panose="02020603050405020304" pitchFamily="18" charset="0"/>
                <a:cs typeface="Times New Roman" panose="02020603050405020304" pitchFamily="18" charset="0"/>
              </a:rPr>
              <a:t>We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have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prepared</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next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Cooperation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Agreement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for</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next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two</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year</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We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plan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get</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signature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in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the</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autumn</a:t>
            </a:r>
            <a:r>
              <a:rPr lang="hu-HU" altLang="hu-HU" sz="1800" dirty="0" smtClean="0">
                <a:latin typeface="Times New Roman" panose="02020603050405020304" pitchFamily="18" charset="0"/>
                <a:cs typeface="Times New Roman" panose="02020603050405020304" pitchFamily="18" charset="0"/>
              </a:rPr>
              <a:t> of 2019. </a:t>
            </a:r>
          </a:p>
        </p:txBody>
      </p:sp>
      <p:pic>
        <p:nvPicPr>
          <p:cNvPr id="11268" name="Picture 10" descr="L:\logók\FM\fm_logo_e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1575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idx="4294967295"/>
          </p:nvPr>
        </p:nvSpPr>
        <p:spPr>
          <a:xfrm>
            <a:off x="107157" y="2205038"/>
            <a:ext cx="8929687" cy="3095625"/>
          </a:xfrm>
        </p:spPr>
        <p:txBody>
          <a:bodyPr>
            <a:normAutofit fontScale="90000"/>
          </a:bodyPr>
          <a:lstStyle/>
          <a:p>
            <a:pPr>
              <a:lnSpc>
                <a:spcPct val="150000"/>
              </a:lnSpc>
              <a:spcBef>
                <a:spcPts val="600"/>
              </a:spcBef>
            </a:pPr>
            <a:r>
              <a:rPr lang="hu-HU" altLang="hu-HU" sz="2800" b="1" dirty="0" smtClean="0">
                <a:solidFill>
                  <a:srgbClr val="C08F2E"/>
                </a:solidFill>
                <a:latin typeface="Times New Roman" pitchFamily="18" charset="0"/>
                <a:ea typeface="Tahoma" pitchFamily="34" charset="0"/>
                <a:cs typeface="Arial" charset="0"/>
              </a:rPr>
              <a:t>Meeting of </a:t>
            </a:r>
            <a:r>
              <a:rPr lang="hu-HU" altLang="hu-HU" sz="2800" b="1" dirty="0" err="1" smtClean="0">
                <a:solidFill>
                  <a:srgbClr val="C08F2E"/>
                </a:solidFill>
                <a:latin typeface="Times New Roman" pitchFamily="18" charset="0"/>
                <a:ea typeface="Tahoma" pitchFamily="34" charset="0"/>
                <a:cs typeface="Arial" charset="0"/>
              </a:rPr>
              <a:t>Slovak</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smtClean="0">
                <a:solidFill>
                  <a:srgbClr val="C08F2E"/>
                </a:solidFill>
                <a:latin typeface="Times New Roman" pitchFamily="18" charset="0"/>
                <a:ea typeface="Tahoma" pitchFamily="34" charset="0"/>
                <a:cs typeface="Arial" charset="0"/>
              </a:rPr>
              <a:t>- Hungarian </a:t>
            </a:r>
            <a:r>
              <a:rPr lang="hu-HU" altLang="hu-HU" sz="2800" b="1" dirty="0" err="1" smtClean="0">
                <a:solidFill>
                  <a:srgbClr val="C08F2E"/>
                </a:solidFill>
                <a:latin typeface="Times New Roman" pitchFamily="18" charset="0"/>
                <a:ea typeface="Tahoma" pitchFamily="34" charset="0"/>
                <a:cs typeface="Arial" charset="0"/>
              </a:rPr>
              <a:t>Committee</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err="1" smtClean="0">
                <a:solidFill>
                  <a:srgbClr val="C08F2E"/>
                </a:solidFill>
                <a:latin typeface="Times New Roman" pitchFamily="18" charset="0"/>
                <a:ea typeface="Tahoma" pitchFamily="34" charset="0"/>
                <a:cs typeface="Arial" charset="0"/>
              </a:rPr>
              <a:t>for</a:t>
            </a:r>
            <a:r>
              <a:rPr lang="hu-HU" altLang="hu-HU" sz="2800" b="1" dirty="0" smtClean="0">
                <a:solidFill>
                  <a:srgbClr val="C08F2E"/>
                </a:solidFill>
                <a:latin typeface="Times New Roman" pitchFamily="18" charset="0"/>
                <a:ea typeface="Tahoma" pitchFamily="34" charset="0"/>
                <a:cs typeface="Arial" charset="0"/>
              </a:rPr>
              <a:t> Nature </a:t>
            </a:r>
            <a:r>
              <a:rPr lang="hu-HU" altLang="hu-HU" sz="2800" b="1" dirty="0" err="1" smtClean="0">
                <a:solidFill>
                  <a:srgbClr val="C08F2E"/>
                </a:solidFill>
                <a:latin typeface="Times New Roman" pitchFamily="18" charset="0"/>
                <a:ea typeface="Tahoma" pitchFamily="34" charset="0"/>
                <a:cs typeface="Arial" charset="0"/>
              </a:rPr>
              <a:t>Conservation</a:t>
            </a:r>
            <a:r>
              <a:rPr lang="hu-HU" altLang="hu-HU" sz="2800" b="1" dirty="0" smtClean="0">
                <a:solidFill>
                  <a:srgbClr val="C08F2E"/>
                </a:solidFill>
                <a:latin typeface="Times New Roman" pitchFamily="18" charset="0"/>
                <a:ea typeface="Tahoma" pitchFamily="34" charset="0"/>
                <a:cs typeface="Arial" charset="0"/>
              </a:rPr>
              <a:t> and </a:t>
            </a:r>
            <a:r>
              <a:rPr lang="hu-HU" altLang="hu-HU" sz="2800" b="1" dirty="0" err="1" smtClean="0">
                <a:solidFill>
                  <a:srgbClr val="C08F2E"/>
                </a:solidFill>
                <a:latin typeface="Times New Roman" pitchFamily="18" charset="0"/>
                <a:ea typeface="Tahoma" pitchFamily="34" charset="0"/>
                <a:cs typeface="Arial" charset="0"/>
              </a:rPr>
              <a:t>Landscape</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err="1" smtClean="0">
                <a:solidFill>
                  <a:srgbClr val="C08F2E"/>
                </a:solidFill>
                <a:latin typeface="Times New Roman" pitchFamily="18" charset="0"/>
                <a:ea typeface="Tahoma" pitchFamily="34" charset="0"/>
                <a:cs typeface="Arial" charset="0"/>
              </a:rPr>
              <a:t>Protection</a:t>
            </a:r>
            <a:r>
              <a:rPr lang="hu-HU" altLang="hu-HU" sz="2800" b="1" dirty="0" smtClean="0">
                <a:solidFill>
                  <a:srgbClr val="C08F2E"/>
                </a:solidFill>
                <a:latin typeface="Times New Roman" pitchFamily="18" charset="0"/>
                <a:ea typeface="Tahoma" pitchFamily="34" charset="0"/>
                <a:cs typeface="Arial" charset="0"/>
              </a:rPr>
              <a:t/>
            </a:r>
            <a:br>
              <a:rPr lang="hu-HU" altLang="hu-HU" sz="2800" b="1" dirty="0" smtClean="0">
                <a:solidFill>
                  <a:srgbClr val="C08F2E"/>
                </a:solidFill>
                <a:latin typeface="Times New Roman" pitchFamily="18" charset="0"/>
                <a:ea typeface="Tahoma" pitchFamily="34" charset="0"/>
                <a:cs typeface="Arial" charset="0"/>
              </a:rPr>
            </a:br>
            <a:r>
              <a:rPr lang="hu-HU" altLang="hu-HU" sz="2800" b="1" dirty="0" smtClean="0">
                <a:solidFill>
                  <a:srgbClr val="C08F2E"/>
                </a:solidFill>
                <a:latin typeface="Times New Roman" pitchFamily="18" charset="0"/>
                <a:ea typeface="Tahoma" pitchFamily="34" charset="0"/>
                <a:cs typeface="Arial" charset="0"/>
              </a:rPr>
              <a:t>Budapest, 13. 09. 2019.</a:t>
            </a:r>
            <a:br>
              <a:rPr lang="hu-HU" altLang="hu-HU" sz="2800" b="1" dirty="0" smtClean="0">
                <a:solidFill>
                  <a:srgbClr val="C08F2E"/>
                </a:solidFill>
                <a:latin typeface="Times New Roman" pitchFamily="18" charset="0"/>
                <a:ea typeface="Tahoma" pitchFamily="34" charset="0"/>
                <a:cs typeface="Arial" charset="0"/>
              </a:rPr>
            </a:br>
            <a:r>
              <a:rPr lang="hu-HU" altLang="hu-HU" sz="2800" b="1" dirty="0" smtClean="0">
                <a:solidFill>
                  <a:srgbClr val="C08F2E"/>
                </a:solidFill>
                <a:latin typeface="Times New Roman" pitchFamily="18" charset="0"/>
                <a:ea typeface="Tahoma" pitchFamily="34" charset="0"/>
                <a:cs typeface="Arial" charset="0"/>
              </a:rPr>
              <a:t>„Aggtelek National Park </a:t>
            </a:r>
            <a:r>
              <a:rPr lang="hu-HU" altLang="hu-HU" sz="2800" b="1" dirty="0" err="1" smtClean="0">
                <a:solidFill>
                  <a:srgbClr val="C08F2E"/>
                </a:solidFill>
                <a:latin typeface="Times New Roman" pitchFamily="18" charset="0"/>
                <a:ea typeface="Tahoma" pitchFamily="34" charset="0"/>
                <a:cs typeface="Arial" charset="0"/>
              </a:rPr>
              <a:t>Directorate</a:t>
            </a:r>
            <a:r>
              <a:rPr lang="hu-HU" altLang="hu-HU" sz="2800" b="1" dirty="0" smtClean="0">
                <a:solidFill>
                  <a:srgbClr val="C08F2E"/>
                </a:solidFill>
                <a:latin typeface="Times New Roman" pitchFamily="18" charset="0"/>
                <a:ea typeface="Tahoma" pitchFamily="34" charset="0"/>
                <a:cs typeface="Arial" charset="0"/>
              </a:rPr>
              <a:t>”</a:t>
            </a:r>
            <a:br>
              <a:rPr lang="hu-HU" altLang="hu-HU" sz="2800" b="1" dirty="0" smtClean="0">
                <a:solidFill>
                  <a:srgbClr val="C08F2E"/>
                </a:solidFill>
                <a:latin typeface="Times New Roman" pitchFamily="18" charset="0"/>
                <a:ea typeface="Tahoma" pitchFamily="34" charset="0"/>
                <a:cs typeface="Arial" charset="0"/>
              </a:rPr>
            </a:br>
            <a:endParaRPr lang="hu-HU" altLang="hu-HU" sz="3600" b="1" dirty="0" smtClean="0">
              <a:solidFill>
                <a:srgbClr val="C08F2E"/>
              </a:solidFill>
              <a:latin typeface="Times New Roman" pitchFamily="18" charset="0"/>
              <a:ea typeface="Tahoma" pitchFamily="34" charset="0"/>
              <a:cs typeface="Arial" charset="0"/>
            </a:endParaRPr>
          </a:p>
        </p:txBody>
      </p:sp>
      <p:pic>
        <p:nvPicPr>
          <p:cNvPr id="6" name="Picture 10" descr="L:\logók\FM\fm_logo_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888" y="549275"/>
            <a:ext cx="230822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Képtalálat a következőre: „szlovák magyar zászló”">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50469" y="5462588"/>
            <a:ext cx="1643063"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15866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ím 1"/>
          <p:cNvSpPr>
            <a:spLocks noGrp="1"/>
          </p:cNvSpPr>
          <p:nvPr>
            <p:ph type="title"/>
          </p:nvPr>
        </p:nvSpPr>
        <p:spPr>
          <a:xfrm>
            <a:off x="359569" y="1557338"/>
            <a:ext cx="8424863" cy="719137"/>
          </a:xfrm>
        </p:spPr>
        <p:txBody>
          <a:bodyPr>
            <a:normAutofit fontScale="90000"/>
          </a:bodyPr>
          <a:lstStyle/>
          <a:p>
            <a:pPr eaLnBrk="1" hangingPunct="1"/>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r>
              <a:rPr lang="hu-HU" altLang="hu-HU" sz="2900" b="1" dirty="0" err="1" smtClean="0">
                <a:solidFill>
                  <a:srgbClr val="A69765"/>
                </a:solidFill>
                <a:latin typeface="Times New Roman" pitchFamily="18" charset="0"/>
                <a:cs typeface="Times New Roman" pitchFamily="18" charset="0"/>
              </a:rPr>
              <a:t>Projects</a:t>
            </a:r>
            <a:r>
              <a:rPr lang="hu-HU" altLang="hu-HU" sz="2900" b="1" dirty="0" smtClean="0">
                <a:solidFill>
                  <a:srgbClr val="A69765"/>
                </a:solidFill>
                <a:latin typeface="Times New Roman" pitchFamily="18" charset="0"/>
                <a:cs typeface="Times New Roman" pitchFamily="18" charset="0"/>
              </a:rPr>
              <a:t> and </a:t>
            </a:r>
            <a:r>
              <a:rPr lang="hu-HU" altLang="hu-HU" sz="2900" b="1" dirty="0" err="1" smtClean="0">
                <a:solidFill>
                  <a:srgbClr val="A69765"/>
                </a:solidFill>
                <a:latin typeface="Times New Roman" pitchFamily="18" charset="0"/>
                <a:cs typeface="Times New Roman" pitchFamily="18" charset="0"/>
              </a:rPr>
              <a:t>common</a:t>
            </a:r>
            <a:r>
              <a:rPr lang="hu-HU" altLang="hu-HU" sz="2900" b="1" dirty="0" smtClean="0">
                <a:solidFill>
                  <a:srgbClr val="A69765"/>
                </a:solidFill>
                <a:latin typeface="Times New Roman" pitchFamily="18" charset="0"/>
                <a:cs typeface="Times New Roman" pitchFamily="18" charset="0"/>
              </a:rPr>
              <a:t> </a:t>
            </a:r>
            <a:r>
              <a:rPr lang="hu-HU" altLang="hu-HU" sz="2900" b="1" dirty="0" err="1" smtClean="0">
                <a:solidFill>
                  <a:srgbClr val="A69765"/>
                </a:solidFill>
                <a:latin typeface="Times New Roman" pitchFamily="18" charset="0"/>
                <a:cs typeface="Times New Roman" pitchFamily="18" charset="0"/>
              </a:rPr>
              <a:t>activities</a:t>
            </a:r>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endParaRPr lang="hu-HU" altLang="hu-HU" sz="2900" b="1" dirty="0" smtClean="0">
              <a:solidFill>
                <a:srgbClr val="A69765"/>
              </a:solidFill>
              <a:latin typeface="Times New Roman" pitchFamily="18" charset="0"/>
              <a:cs typeface="Times New Roman" pitchFamily="18" charset="0"/>
            </a:endParaRPr>
          </a:p>
        </p:txBody>
      </p:sp>
      <p:sp>
        <p:nvSpPr>
          <p:cNvPr id="11267" name="Tartalom helye 2"/>
          <p:cNvSpPr>
            <a:spLocks noGrp="1"/>
          </p:cNvSpPr>
          <p:nvPr>
            <p:ph idx="1"/>
          </p:nvPr>
        </p:nvSpPr>
        <p:spPr>
          <a:xfrm>
            <a:off x="457200" y="2420938"/>
            <a:ext cx="8229600" cy="3168650"/>
          </a:xfrm>
        </p:spPr>
        <p:txBody>
          <a:bodyPr/>
          <a:lstStyle/>
          <a:p>
            <a:pPr marL="514350" indent="-514350">
              <a:buFont typeface="Calibri" pitchFamily="34" charset="0"/>
              <a:buAutoNum type="arabicPeriod"/>
              <a:defRPr/>
            </a:pPr>
            <a:endParaRPr lang="hu-HU" altLang="hu-HU" sz="2800" dirty="0" smtClean="0">
              <a:latin typeface="Times New Roman" panose="02020603050405020304" pitchFamily="18" charset="0"/>
              <a:cs typeface="Times New Roman" panose="02020603050405020304" pitchFamily="18" charset="0"/>
            </a:endParaRPr>
          </a:p>
          <a:p>
            <a:pPr marL="514350" indent="-514350">
              <a:buFont typeface="Calibri" pitchFamily="34" charset="0"/>
              <a:buAutoNum type="arabicPeriod"/>
              <a:defRPr/>
            </a:pPr>
            <a:r>
              <a:rPr lang="hu-HU" sz="2800" dirty="0" err="1" smtClean="0">
                <a:latin typeface="Times New Roman" panose="02020603050405020304" pitchFamily="18" charset="0"/>
                <a:cs typeface="Times New Roman" panose="02020603050405020304" pitchFamily="18" charset="0"/>
              </a:rPr>
              <a:t>Medical</a:t>
            </a:r>
            <a:r>
              <a:rPr lang="hu-HU" sz="2800" dirty="0" smtClean="0">
                <a:latin typeface="Times New Roman" panose="02020603050405020304" pitchFamily="18" charset="0"/>
                <a:cs typeface="Times New Roman" panose="02020603050405020304" pitchFamily="18" charset="0"/>
              </a:rPr>
              <a:t>/wellness </a:t>
            </a:r>
            <a:r>
              <a:rPr lang="hu-HU" sz="2800" dirty="0" err="1" smtClean="0">
                <a:latin typeface="Times New Roman" panose="02020603050405020304" pitchFamily="18" charset="0"/>
                <a:cs typeface="Times New Roman" panose="02020603050405020304" pitchFamily="18" charset="0"/>
              </a:rPr>
              <a:t>tourism</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development</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in</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the</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world</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heritage</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caves</a:t>
            </a:r>
            <a:r>
              <a:rPr lang="hu-HU" sz="2800" dirty="0" smtClean="0">
                <a:latin typeface="Times New Roman" panose="02020603050405020304" pitchFamily="18" charset="0"/>
                <a:cs typeface="Times New Roman" panose="02020603050405020304" pitchFamily="18" charset="0"/>
              </a:rPr>
              <a:t> of </a:t>
            </a:r>
            <a:r>
              <a:rPr lang="hu-HU" sz="2800" dirty="0" err="1" smtClean="0">
                <a:latin typeface="Times New Roman" panose="02020603050405020304" pitchFamily="18" charset="0"/>
                <a:cs typeface="Times New Roman" panose="02020603050405020304" pitchFamily="18" charset="0"/>
              </a:rPr>
              <a:t>the</a:t>
            </a:r>
            <a:r>
              <a:rPr lang="hu-HU" sz="2800" dirty="0" smtClean="0">
                <a:latin typeface="Times New Roman" panose="02020603050405020304" pitchFamily="18" charset="0"/>
                <a:cs typeface="Times New Roman" panose="02020603050405020304" pitchFamily="18" charset="0"/>
              </a:rPr>
              <a:t> Aggtelek and </a:t>
            </a:r>
            <a:r>
              <a:rPr lang="hu-HU" sz="2800" dirty="0" err="1" smtClean="0">
                <a:latin typeface="Times New Roman" panose="02020603050405020304" pitchFamily="18" charset="0"/>
                <a:cs typeface="Times New Roman" panose="02020603050405020304" pitchFamily="18" charset="0"/>
              </a:rPr>
              <a:t>Slovak</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Karst</a:t>
            </a:r>
            <a:r>
              <a:rPr lang="hu-HU" sz="2800" dirty="0" smtClean="0">
                <a:latin typeface="Times New Roman" panose="02020603050405020304" pitchFamily="18" charset="0"/>
                <a:cs typeface="Times New Roman" panose="02020603050405020304" pitchFamily="18" charset="0"/>
              </a:rPr>
              <a:t/>
            </a:r>
            <a:br>
              <a:rPr lang="hu-HU" sz="2800" dirty="0" smtClean="0">
                <a:latin typeface="Times New Roman" panose="02020603050405020304" pitchFamily="18" charset="0"/>
                <a:cs typeface="Times New Roman" panose="02020603050405020304" pitchFamily="18" charset="0"/>
              </a:rPr>
            </a:br>
            <a:endParaRPr lang="hu-HU" altLang="hu-HU" sz="2800" dirty="0" smtClean="0">
              <a:latin typeface="Times New Roman" panose="02020603050405020304" pitchFamily="18" charset="0"/>
              <a:cs typeface="Times New Roman" panose="02020603050405020304" pitchFamily="18" charset="0"/>
            </a:endParaRPr>
          </a:p>
          <a:p>
            <a:pPr marL="514350" indent="-514350">
              <a:buFont typeface="Calibri" pitchFamily="34" charset="0"/>
              <a:buAutoNum type="arabicPeriod"/>
              <a:defRPr/>
            </a:pPr>
            <a:r>
              <a:rPr lang="hu-HU" sz="2800" dirty="0" err="1" smtClean="0">
                <a:latin typeface="Times New Roman" panose="02020603050405020304" pitchFamily="18" charset="0"/>
                <a:cs typeface="Times New Roman" panose="02020603050405020304" pitchFamily="18" charset="0"/>
              </a:rPr>
              <a:t>Birds</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without</a:t>
            </a:r>
            <a:r>
              <a:rPr lang="hu-HU" sz="2800" dirty="0" smtClean="0">
                <a:latin typeface="Times New Roman" panose="02020603050405020304" pitchFamily="18" charset="0"/>
                <a:cs typeface="Times New Roman" panose="02020603050405020304" pitchFamily="18" charset="0"/>
              </a:rPr>
              <a:t> </a:t>
            </a:r>
            <a:r>
              <a:rPr lang="hu-HU" sz="2800" dirty="0" err="1" smtClean="0">
                <a:latin typeface="Times New Roman" panose="02020603050405020304" pitchFamily="18" charset="0"/>
                <a:cs typeface="Times New Roman" panose="02020603050405020304" pitchFamily="18" charset="0"/>
              </a:rPr>
              <a:t>borders</a:t>
            </a:r>
            <a:endParaRPr lang="hu-HU" sz="2800" dirty="0">
              <a:latin typeface="Times New Roman" panose="02020603050405020304" pitchFamily="18" charset="0"/>
              <a:cs typeface="Times New Roman" panose="02020603050405020304" pitchFamily="18" charset="0"/>
            </a:endParaRPr>
          </a:p>
          <a:p>
            <a:pPr marL="514350" indent="-514350">
              <a:buFont typeface="Calibri" pitchFamily="34" charset="0"/>
              <a:buAutoNum type="arabicPeriod"/>
              <a:defRPr/>
            </a:pPr>
            <a:endParaRPr lang="hu-HU" altLang="hu-HU" sz="2800" dirty="0" smtClean="0">
              <a:latin typeface="Times New Roman" panose="02020603050405020304" pitchFamily="18" charset="0"/>
              <a:cs typeface="Times New Roman" panose="02020603050405020304" pitchFamily="18" charset="0"/>
            </a:endParaRPr>
          </a:p>
          <a:p>
            <a:pPr marL="514350" indent="-514350">
              <a:buFont typeface="Calibri" pitchFamily="34" charset="0"/>
              <a:buAutoNum type="arabicPeriod"/>
              <a:defRPr/>
            </a:pPr>
            <a:endParaRPr lang="hu-HU" altLang="hu-HU" dirty="0" smtClean="0">
              <a:latin typeface="Times New Roman" panose="02020603050405020304" pitchFamily="18" charset="0"/>
              <a:cs typeface="Times New Roman" panose="02020603050405020304" pitchFamily="18" charset="0"/>
            </a:endParaRPr>
          </a:p>
        </p:txBody>
      </p:sp>
      <p:pic>
        <p:nvPicPr>
          <p:cNvPr id="11268" name="Picture 10" descr="L:\logók\FM\fm_logo_e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30241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57200" y="1600200"/>
            <a:ext cx="8229600" cy="965200"/>
          </a:xfrm>
        </p:spPr>
        <p:txBody>
          <a:bodyPr>
            <a:normAutofit fontScale="92500"/>
          </a:bodyPr>
          <a:lstStyle/>
          <a:p>
            <a:pPr marL="514350" indent="-514350">
              <a:buFont typeface="Arial" charset="0"/>
              <a:buAutoNum type="arabicPeriod"/>
              <a:defRPr/>
            </a:pPr>
            <a:r>
              <a:rPr lang="hu-HU" sz="3000" dirty="0" err="1" smtClean="0">
                <a:latin typeface="Times New Roman" panose="02020603050405020304" pitchFamily="18" charset="0"/>
                <a:cs typeface="Times New Roman" panose="02020603050405020304" pitchFamily="18" charset="0"/>
              </a:rPr>
              <a:t>Medical</a:t>
            </a:r>
            <a:r>
              <a:rPr lang="hu-HU" sz="3000" dirty="0" smtClean="0">
                <a:latin typeface="Times New Roman" panose="02020603050405020304" pitchFamily="18" charset="0"/>
                <a:cs typeface="Times New Roman" panose="02020603050405020304" pitchFamily="18" charset="0"/>
              </a:rPr>
              <a:t>/wellness </a:t>
            </a:r>
            <a:r>
              <a:rPr lang="hu-HU" sz="3000" dirty="0" err="1">
                <a:latin typeface="Times New Roman" panose="02020603050405020304" pitchFamily="18" charset="0"/>
                <a:cs typeface="Times New Roman" panose="02020603050405020304" pitchFamily="18" charset="0"/>
              </a:rPr>
              <a:t>tourism</a:t>
            </a:r>
            <a:r>
              <a:rPr lang="hu-HU" sz="3000" dirty="0">
                <a:latin typeface="Times New Roman" panose="02020603050405020304" pitchFamily="18" charset="0"/>
                <a:cs typeface="Times New Roman" panose="02020603050405020304" pitchFamily="18" charset="0"/>
              </a:rPr>
              <a:t> </a:t>
            </a:r>
            <a:r>
              <a:rPr lang="hu-HU" sz="3000" dirty="0" err="1">
                <a:latin typeface="Times New Roman" panose="02020603050405020304" pitchFamily="18" charset="0"/>
                <a:cs typeface="Times New Roman" panose="02020603050405020304" pitchFamily="18" charset="0"/>
              </a:rPr>
              <a:t>development</a:t>
            </a:r>
            <a:r>
              <a:rPr lang="hu-HU" sz="3000" dirty="0">
                <a:latin typeface="Times New Roman" panose="02020603050405020304" pitchFamily="18" charset="0"/>
                <a:cs typeface="Times New Roman" panose="02020603050405020304" pitchFamily="18" charset="0"/>
              </a:rPr>
              <a:t> </a:t>
            </a:r>
            <a:r>
              <a:rPr lang="hu-HU" sz="3000" dirty="0" err="1">
                <a:latin typeface="Times New Roman" panose="02020603050405020304" pitchFamily="18" charset="0"/>
                <a:cs typeface="Times New Roman" panose="02020603050405020304" pitchFamily="18" charset="0"/>
              </a:rPr>
              <a:t>in</a:t>
            </a:r>
            <a:r>
              <a:rPr lang="hu-HU" sz="3000" dirty="0">
                <a:latin typeface="Times New Roman" panose="02020603050405020304" pitchFamily="18" charset="0"/>
                <a:cs typeface="Times New Roman" panose="02020603050405020304" pitchFamily="18" charset="0"/>
              </a:rPr>
              <a:t> </a:t>
            </a:r>
            <a:r>
              <a:rPr lang="hu-HU" sz="3000" dirty="0" err="1">
                <a:latin typeface="Times New Roman" panose="02020603050405020304" pitchFamily="18" charset="0"/>
                <a:cs typeface="Times New Roman" panose="02020603050405020304" pitchFamily="18" charset="0"/>
              </a:rPr>
              <a:t>the</a:t>
            </a:r>
            <a:r>
              <a:rPr lang="hu-HU" sz="3000" dirty="0">
                <a:latin typeface="Times New Roman" panose="02020603050405020304" pitchFamily="18" charset="0"/>
                <a:cs typeface="Times New Roman" panose="02020603050405020304" pitchFamily="18" charset="0"/>
              </a:rPr>
              <a:t> </a:t>
            </a:r>
            <a:r>
              <a:rPr lang="hu-HU" sz="3000" dirty="0" err="1" smtClean="0">
                <a:latin typeface="Times New Roman" panose="02020603050405020304" pitchFamily="18" charset="0"/>
                <a:cs typeface="Times New Roman" panose="02020603050405020304" pitchFamily="18" charset="0"/>
              </a:rPr>
              <a:t>world</a:t>
            </a:r>
            <a:r>
              <a:rPr lang="hu-HU" sz="3000" dirty="0" smtClean="0">
                <a:latin typeface="Times New Roman" panose="02020603050405020304" pitchFamily="18" charset="0"/>
                <a:cs typeface="Times New Roman" panose="02020603050405020304" pitchFamily="18" charset="0"/>
              </a:rPr>
              <a:t> </a:t>
            </a:r>
            <a:r>
              <a:rPr lang="hu-HU" sz="3000" dirty="0" err="1">
                <a:latin typeface="Times New Roman" panose="02020603050405020304" pitchFamily="18" charset="0"/>
                <a:cs typeface="Times New Roman" panose="02020603050405020304" pitchFamily="18" charset="0"/>
              </a:rPr>
              <a:t>heritage</a:t>
            </a:r>
            <a:r>
              <a:rPr lang="hu-HU" sz="3000" dirty="0">
                <a:latin typeface="Times New Roman" panose="02020603050405020304" pitchFamily="18" charset="0"/>
                <a:cs typeface="Times New Roman" panose="02020603050405020304" pitchFamily="18" charset="0"/>
              </a:rPr>
              <a:t> </a:t>
            </a:r>
            <a:r>
              <a:rPr lang="hu-HU" sz="3000" dirty="0" err="1">
                <a:latin typeface="Times New Roman" panose="02020603050405020304" pitchFamily="18" charset="0"/>
                <a:cs typeface="Times New Roman" panose="02020603050405020304" pitchFamily="18" charset="0"/>
              </a:rPr>
              <a:t>caves</a:t>
            </a:r>
            <a:r>
              <a:rPr lang="hu-HU" sz="3000" dirty="0">
                <a:latin typeface="Times New Roman" panose="02020603050405020304" pitchFamily="18" charset="0"/>
                <a:cs typeface="Times New Roman" panose="02020603050405020304" pitchFamily="18" charset="0"/>
              </a:rPr>
              <a:t> of </a:t>
            </a:r>
            <a:r>
              <a:rPr lang="hu-HU" sz="3000" dirty="0" err="1">
                <a:latin typeface="Times New Roman" panose="02020603050405020304" pitchFamily="18" charset="0"/>
                <a:cs typeface="Times New Roman" panose="02020603050405020304" pitchFamily="18" charset="0"/>
              </a:rPr>
              <a:t>the</a:t>
            </a:r>
            <a:r>
              <a:rPr lang="hu-HU" sz="3000" dirty="0">
                <a:latin typeface="Times New Roman" panose="02020603050405020304" pitchFamily="18" charset="0"/>
                <a:cs typeface="Times New Roman" panose="02020603050405020304" pitchFamily="18" charset="0"/>
              </a:rPr>
              <a:t> Aggtelek and </a:t>
            </a:r>
            <a:r>
              <a:rPr lang="hu-HU" sz="3000" dirty="0" err="1">
                <a:latin typeface="Times New Roman" panose="02020603050405020304" pitchFamily="18" charset="0"/>
                <a:cs typeface="Times New Roman" panose="02020603050405020304" pitchFamily="18" charset="0"/>
              </a:rPr>
              <a:t>Slovak</a:t>
            </a:r>
            <a:r>
              <a:rPr lang="hu-HU" sz="3000" dirty="0">
                <a:latin typeface="Times New Roman" panose="02020603050405020304" pitchFamily="18" charset="0"/>
                <a:cs typeface="Times New Roman" panose="02020603050405020304" pitchFamily="18" charset="0"/>
              </a:rPr>
              <a:t> </a:t>
            </a:r>
            <a:r>
              <a:rPr lang="hu-HU" sz="3000" dirty="0" err="1" smtClean="0">
                <a:latin typeface="Times New Roman" panose="02020603050405020304" pitchFamily="18" charset="0"/>
                <a:cs typeface="Times New Roman" panose="02020603050405020304" pitchFamily="18" charset="0"/>
              </a:rPr>
              <a:t>Karst</a:t>
            </a:r>
            <a:endParaRPr lang="hu-HU" sz="3000" dirty="0" smtClean="0">
              <a:latin typeface="Times New Roman" panose="02020603050405020304" pitchFamily="18" charset="0"/>
              <a:cs typeface="Times New Roman" panose="02020603050405020304" pitchFamily="18" charset="0"/>
            </a:endParaRPr>
          </a:p>
          <a:p>
            <a:pPr marL="0" indent="0">
              <a:buFont typeface="Arial" charset="0"/>
              <a:buNone/>
              <a:defRPr/>
            </a:pPr>
            <a:endParaRPr lang="hu-HU" dirty="0">
              <a:latin typeface="Times New Roman" panose="02020603050405020304" pitchFamily="18" charset="0"/>
              <a:cs typeface="Times New Roman" panose="02020603050405020304" pitchFamily="18" charset="0"/>
            </a:endParaRPr>
          </a:p>
        </p:txBody>
      </p:sp>
      <p:pic>
        <p:nvPicPr>
          <p:cNvPr id="12291" name="Picture 10" descr="L:\logók\FM\fm_logo_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Szöveg helye 2"/>
          <p:cNvSpPr txBox="1">
            <a:spLocks/>
          </p:cNvSpPr>
          <p:nvPr/>
        </p:nvSpPr>
        <p:spPr bwMode="auto">
          <a:xfrm>
            <a:off x="574675" y="2780928"/>
            <a:ext cx="4933950" cy="1944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a:spcBef>
                <a:spcPct val="0"/>
              </a:spcBef>
            </a:pPr>
            <a:r>
              <a:rPr lang="hu-HU" altLang="hu-HU" sz="1600" dirty="0">
                <a:latin typeface="Times New Roman" panose="02020603050405020304" pitchFamily="18" charset="0"/>
                <a:cs typeface="Times New Roman" panose="02020603050405020304" pitchFamily="18" charset="0"/>
              </a:rPr>
              <a:t>Project </a:t>
            </a:r>
            <a:r>
              <a:rPr lang="hu-HU" altLang="hu-HU" sz="1600" dirty="0" err="1">
                <a:latin typeface="Times New Roman" panose="02020603050405020304" pitchFamily="18" charset="0"/>
                <a:cs typeface="Times New Roman" panose="02020603050405020304" pitchFamily="18" charset="0"/>
              </a:rPr>
              <a:t>number</a:t>
            </a:r>
            <a:r>
              <a:rPr lang="hu-HU" altLang="hu-HU" sz="1600" dirty="0">
                <a:latin typeface="Times New Roman" panose="02020603050405020304" pitchFamily="18" charset="0"/>
                <a:cs typeface="Times New Roman" panose="02020603050405020304" pitchFamily="18" charset="0"/>
              </a:rPr>
              <a:t>: SKHU/1601/1.1/035 </a:t>
            </a:r>
          </a:p>
          <a:p>
            <a:pPr algn="just">
              <a:spcBef>
                <a:spcPct val="0"/>
              </a:spcBef>
            </a:pPr>
            <a:r>
              <a:rPr lang="hu-HU" altLang="hu-HU" sz="1600" dirty="0">
                <a:latin typeface="Times New Roman" panose="02020603050405020304" pitchFamily="18" charset="0"/>
                <a:cs typeface="Times New Roman" panose="02020603050405020304" pitchFamily="18" charset="0"/>
              </a:rPr>
              <a:t>Project </a:t>
            </a:r>
            <a:r>
              <a:rPr lang="hu-HU" altLang="hu-HU" sz="1600" dirty="0" err="1">
                <a:latin typeface="Times New Roman" panose="02020603050405020304" pitchFamily="18" charset="0"/>
                <a:cs typeface="Times New Roman" panose="02020603050405020304" pitchFamily="18" charset="0"/>
              </a:rPr>
              <a:t>duration</a:t>
            </a:r>
            <a:r>
              <a:rPr lang="hu-HU" altLang="hu-HU" sz="1600" dirty="0">
                <a:latin typeface="Times New Roman" panose="02020603050405020304" pitchFamily="18" charset="0"/>
                <a:cs typeface="Times New Roman" panose="02020603050405020304" pitchFamily="18" charset="0"/>
              </a:rPr>
              <a:t>: 01.11.2017 - (31.10.2019) 30.06.2020.</a:t>
            </a:r>
          </a:p>
          <a:p>
            <a:pPr algn="just">
              <a:spcBef>
                <a:spcPct val="0"/>
              </a:spcBef>
              <a:tabLst>
                <a:tab pos="1617663" algn="l"/>
              </a:tabLst>
            </a:pPr>
            <a:r>
              <a:rPr lang="hu-HU" altLang="hu-HU" sz="1600" dirty="0">
                <a:latin typeface="Times New Roman" panose="02020603050405020304" pitchFamily="18" charset="0"/>
                <a:cs typeface="Times New Roman" panose="02020603050405020304" pitchFamily="18" charset="0"/>
              </a:rPr>
              <a:t>Total </a:t>
            </a:r>
            <a:r>
              <a:rPr lang="hu-HU" altLang="hu-HU" sz="1600" dirty="0" err="1">
                <a:latin typeface="Times New Roman" panose="02020603050405020304" pitchFamily="18" charset="0"/>
                <a:cs typeface="Times New Roman" panose="02020603050405020304" pitchFamily="18" charset="0"/>
              </a:rPr>
              <a:t>budget</a:t>
            </a:r>
            <a:r>
              <a:rPr lang="hu-HU" altLang="hu-HU" sz="1600" dirty="0" smtClean="0">
                <a:latin typeface="Times New Roman" panose="02020603050405020304" pitchFamily="18" charset="0"/>
                <a:cs typeface="Times New Roman" panose="02020603050405020304" pitchFamily="18" charset="0"/>
              </a:rPr>
              <a:t>:	~ </a:t>
            </a:r>
            <a:r>
              <a:rPr lang="hu-HU" altLang="hu-HU" sz="1600" dirty="0">
                <a:latin typeface="Times New Roman" panose="02020603050405020304" pitchFamily="18" charset="0"/>
                <a:cs typeface="Times New Roman" panose="02020603050405020304" pitchFamily="18" charset="0"/>
              </a:rPr>
              <a:t>500 </a:t>
            </a:r>
            <a:r>
              <a:rPr lang="hu-HU" altLang="hu-HU" sz="1600" dirty="0" err="1">
                <a:latin typeface="Times New Roman" panose="02020603050405020304" pitchFamily="18" charset="0"/>
                <a:cs typeface="Times New Roman" panose="02020603050405020304" pitchFamily="18" charset="0"/>
              </a:rPr>
              <a:t>mil</a:t>
            </a:r>
            <a:r>
              <a:rPr lang="hu-HU" altLang="hu-HU" sz="1600" dirty="0">
                <a:latin typeface="Times New Roman" panose="02020603050405020304" pitchFamily="18" charset="0"/>
                <a:cs typeface="Times New Roman" panose="02020603050405020304" pitchFamily="18" charset="0"/>
              </a:rPr>
              <a:t>. HUF /  1.616.098 EUR</a:t>
            </a:r>
          </a:p>
          <a:p>
            <a:pPr algn="just">
              <a:spcBef>
                <a:spcPct val="0"/>
              </a:spcBef>
              <a:tabLst>
                <a:tab pos="1617663" algn="l"/>
              </a:tabLst>
            </a:pPr>
            <a:r>
              <a:rPr lang="hu-HU" altLang="hu-HU" sz="1600" dirty="0">
                <a:latin typeface="Times New Roman" panose="02020603050405020304" pitchFamily="18" charset="0"/>
                <a:cs typeface="Times New Roman" panose="02020603050405020304" pitchFamily="18" charset="0"/>
              </a:rPr>
              <a:t>ANPI </a:t>
            </a:r>
            <a:r>
              <a:rPr lang="hu-HU" altLang="hu-HU" sz="1600" dirty="0" err="1">
                <a:latin typeface="Times New Roman" panose="02020603050405020304" pitchFamily="18" charset="0"/>
                <a:cs typeface="Times New Roman" panose="02020603050405020304" pitchFamily="18" charset="0"/>
              </a:rPr>
              <a:t>budget</a:t>
            </a:r>
            <a:r>
              <a:rPr lang="hu-HU" altLang="hu-HU" sz="1600" dirty="0" smtClean="0">
                <a:latin typeface="Times New Roman" panose="02020603050405020304" pitchFamily="18" charset="0"/>
                <a:cs typeface="Times New Roman" panose="02020603050405020304" pitchFamily="18" charset="0"/>
              </a:rPr>
              <a:t>:	~ </a:t>
            </a:r>
            <a:r>
              <a:rPr lang="hu-HU" altLang="hu-HU" sz="1600" dirty="0">
                <a:latin typeface="Times New Roman" panose="02020603050405020304" pitchFamily="18" charset="0"/>
                <a:cs typeface="Times New Roman" panose="02020603050405020304" pitchFamily="18" charset="0"/>
              </a:rPr>
              <a:t>400 </a:t>
            </a:r>
            <a:r>
              <a:rPr lang="hu-HU" altLang="hu-HU" sz="1600" dirty="0" err="1">
                <a:latin typeface="Times New Roman" panose="02020603050405020304" pitchFamily="18" charset="0"/>
                <a:cs typeface="Times New Roman" panose="02020603050405020304" pitchFamily="18" charset="0"/>
              </a:rPr>
              <a:t>mil</a:t>
            </a:r>
            <a:r>
              <a:rPr lang="hu-HU" altLang="hu-HU" sz="1600" dirty="0" smtClean="0">
                <a:latin typeface="Times New Roman" panose="02020603050405020304" pitchFamily="18" charset="0"/>
                <a:cs typeface="Times New Roman" panose="02020603050405020304" pitchFamily="18" charset="0"/>
              </a:rPr>
              <a:t>. HUF </a:t>
            </a:r>
            <a:r>
              <a:rPr lang="hu-HU" altLang="hu-HU" sz="1600" dirty="0">
                <a:latin typeface="Times New Roman" panose="02020603050405020304" pitchFamily="18" charset="0"/>
                <a:cs typeface="Times New Roman" panose="02020603050405020304" pitchFamily="18" charset="0"/>
              </a:rPr>
              <a:t>/  1.303.524 </a:t>
            </a:r>
            <a:r>
              <a:rPr lang="hu-HU" altLang="hu-HU" sz="1600" dirty="0" smtClean="0">
                <a:latin typeface="Times New Roman" panose="02020603050405020304" pitchFamily="18" charset="0"/>
                <a:cs typeface="Times New Roman" panose="02020603050405020304" pitchFamily="18" charset="0"/>
              </a:rPr>
              <a:t>EUR</a:t>
            </a:r>
            <a:endParaRPr lang="hu-HU" altLang="hu-HU" sz="1600" dirty="0">
              <a:latin typeface="Times New Roman" panose="02020603050405020304" pitchFamily="18" charset="0"/>
              <a:cs typeface="Times New Roman" panose="02020603050405020304" pitchFamily="18" charset="0"/>
            </a:endParaRPr>
          </a:p>
          <a:p>
            <a:pPr algn="just">
              <a:spcBef>
                <a:spcPct val="0"/>
              </a:spcBef>
            </a:pPr>
            <a:r>
              <a:rPr lang="hu-HU" altLang="hu-HU" sz="1600" dirty="0" err="1" smtClean="0">
                <a:latin typeface="Times New Roman" panose="02020603050405020304" pitchFamily="18" charset="0"/>
                <a:cs typeface="Times New Roman" panose="02020603050405020304" pitchFamily="18" charset="0"/>
              </a:rPr>
              <a:t>Cross-border</a:t>
            </a:r>
            <a:r>
              <a:rPr lang="hu-HU" altLang="hu-HU" sz="1600" dirty="0" smtClean="0">
                <a:latin typeface="Times New Roman" panose="02020603050405020304" pitchFamily="18" charset="0"/>
                <a:cs typeface="Times New Roman" panose="02020603050405020304" pitchFamily="18" charset="0"/>
              </a:rPr>
              <a:t> </a:t>
            </a:r>
            <a:r>
              <a:rPr lang="hu-HU" altLang="hu-HU" sz="1600" dirty="0">
                <a:latin typeface="Times New Roman" panose="02020603050405020304" pitchFamily="18" charset="0"/>
                <a:cs typeface="Times New Roman" panose="02020603050405020304" pitchFamily="18" charset="0"/>
              </a:rPr>
              <a:t>partner: </a:t>
            </a:r>
            <a:r>
              <a:rPr lang="hu-HU" altLang="hu-HU" sz="1600" dirty="0" err="1">
                <a:latin typeface="Times New Roman" panose="02020603050405020304" pitchFamily="18" charset="0"/>
                <a:cs typeface="Times New Roman" panose="02020603050405020304" pitchFamily="18" charset="0"/>
              </a:rPr>
              <a:t>State</a:t>
            </a:r>
            <a:r>
              <a:rPr lang="hu-HU" altLang="hu-HU" sz="1600" dirty="0">
                <a:latin typeface="Times New Roman" panose="02020603050405020304" pitchFamily="18" charset="0"/>
                <a:cs typeface="Times New Roman" panose="02020603050405020304" pitchFamily="18" charset="0"/>
              </a:rPr>
              <a:t> </a:t>
            </a:r>
            <a:r>
              <a:rPr lang="hu-HU" altLang="hu-HU" sz="1600" dirty="0" err="1">
                <a:latin typeface="Times New Roman" panose="02020603050405020304" pitchFamily="18" charset="0"/>
                <a:cs typeface="Times New Roman" panose="02020603050405020304" pitchFamily="18" charset="0"/>
              </a:rPr>
              <a:t>Nature</a:t>
            </a:r>
            <a:r>
              <a:rPr lang="hu-HU" altLang="hu-HU" sz="1600" dirty="0">
                <a:latin typeface="Times New Roman" panose="02020603050405020304" pitchFamily="18" charset="0"/>
                <a:cs typeface="Times New Roman" panose="02020603050405020304" pitchFamily="18" charset="0"/>
              </a:rPr>
              <a:t> </a:t>
            </a:r>
            <a:r>
              <a:rPr lang="hu-HU" altLang="hu-HU" sz="1600" dirty="0" err="1">
                <a:latin typeface="Times New Roman" panose="02020603050405020304" pitchFamily="18" charset="0"/>
                <a:cs typeface="Times New Roman" panose="02020603050405020304" pitchFamily="18" charset="0"/>
              </a:rPr>
              <a:t>Conservancy</a:t>
            </a:r>
            <a:r>
              <a:rPr lang="hu-HU" altLang="hu-HU" sz="1600" dirty="0">
                <a:latin typeface="Times New Roman" panose="02020603050405020304" pitchFamily="18" charset="0"/>
                <a:cs typeface="Times New Roman" panose="02020603050405020304" pitchFamily="18" charset="0"/>
              </a:rPr>
              <a:t> of </a:t>
            </a:r>
            <a:r>
              <a:rPr lang="hu-HU" altLang="hu-HU" sz="1600" dirty="0" err="1">
                <a:latin typeface="Times New Roman" panose="02020603050405020304" pitchFamily="18" charset="0"/>
                <a:cs typeface="Times New Roman" panose="02020603050405020304" pitchFamily="18" charset="0"/>
              </a:rPr>
              <a:t>the</a:t>
            </a:r>
            <a:r>
              <a:rPr lang="hu-HU" altLang="hu-HU" sz="1600" dirty="0">
                <a:latin typeface="Times New Roman" panose="02020603050405020304" pitchFamily="18" charset="0"/>
                <a:cs typeface="Times New Roman" panose="02020603050405020304" pitchFamily="18" charset="0"/>
              </a:rPr>
              <a:t> </a:t>
            </a:r>
            <a:r>
              <a:rPr lang="hu-HU" altLang="hu-HU" sz="1600" dirty="0" err="1">
                <a:latin typeface="Times New Roman" panose="02020603050405020304" pitchFamily="18" charset="0"/>
                <a:cs typeface="Times New Roman" panose="02020603050405020304" pitchFamily="18" charset="0"/>
              </a:rPr>
              <a:t>Slovak</a:t>
            </a:r>
            <a:r>
              <a:rPr lang="hu-HU" altLang="hu-HU" sz="1600" dirty="0">
                <a:latin typeface="Times New Roman" panose="02020603050405020304" pitchFamily="18" charset="0"/>
                <a:cs typeface="Times New Roman" panose="02020603050405020304" pitchFamily="18" charset="0"/>
              </a:rPr>
              <a:t> </a:t>
            </a:r>
            <a:r>
              <a:rPr lang="hu-HU" altLang="hu-HU" sz="1600" dirty="0" err="1" smtClean="0">
                <a:latin typeface="Times New Roman" panose="02020603050405020304" pitchFamily="18" charset="0"/>
                <a:cs typeface="Times New Roman" panose="02020603050405020304" pitchFamily="18" charset="0"/>
              </a:rPr>
              <a:t>Republic</a:t>
            </a:r>
            <a:endParaRPr lang="hu-HU" altLang="hu-HU" sz="1600" dirty="0">
              <a:latin typeface="Times New Roman" panose="02020603050405020304" pitchFamily="18" charset="0"/>
              <a:cs typeface="Times New Roman" panose="02020603050405020304" pitchFamily="18" charset="0"/>
            </a:endParaRPr>
          </a:p>
        </p:txBody>
      </p:sp>
      <p:sp>
        <p:nvSpPr>
          <p:cNvPr id="12293" name="Szövegdoboz 5"/>
          <p:cNvSpPr txBox="1">
            <a:spLocks noChangeArrowheads="1"/>
          </p:cNvSpPr>
          <p:nvPr/>
        </p:nvSpPr>
        <p:spPr bwMode="auto">
          <a:xfrm>
            <a:off x="827088" y="4724400"/>
            <a:ext cx="6048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hu-HU" altLang="hu-HU" sz="1800">
              <a:latin typeface="Times New Roman" pitchFamily="18" charset="0"/>
            </a:endParaRPr>
          </a:p>
        </p:txBody>
      </p:sp>
      <p:sp>
        <p:nvSpPr>
          <p:cNvPr id="7" name="Tartalom helye 5"/>
          <p:cNvSpPr txBox="1">
            <a:spLocks/>
          </p:cNvSpPr>
          <p:nvPr/>
        </p:nvSpPr>
        <p:spPr>
          <a:xfrm>
            <a:off x="574675" y="4797127"/>
            <a:ext cx="7850188" cy="1800225"/>
          </a:xfrm>
          <a:prstGeom prst="rect">
            <a:avLst/>
          </a:prstGeom>
        </p:spPr>
        <p:txBody>
          <a:bodyPr>
            <a:norm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charset="0"/>
              <a:buNone/>
              <a:defRPr/>
            </a:pPr>
            <a:r>
              <a:rPr lang="hu-HU" sz="1800" dirty="0" err="1" smtClean="0">
                <a:latin typeface="Times New Roman" panose="02020603050405020304" pitchFamily="18" charset="0"/>
                <a:cs typeface="Times New Roman" panose="02020603050405020304" pitchFamily="18" charset="0"/>
              </a:rPr>
              <a:t>Target</a:t>
            </a:r>
            <a:r>
              <a:rPr lang="hu-HU" sz="1800" dirty="0" smtClean="0">
                <a:latin typeface="Times New Roman" panose="02020603050405020304" pitchFamily="18" charset="0"/>
                <a:cs typeface="Times New Roman" panose="02020603050405020304" pitchFamily="18" charset="0"/>
              </a:rPr>
              <a:t>:</a:t>
            </a:r>
          </a:p>
          <a:p>
            <a:pPr marL="0" indent="0" algn="just">
              <a:buFont typeface="Arial" charset="0"/>
              <a:buNone/>
              <a:defRPr/>
            </a:pPr>
            <a:endParaRPr lang="hu-HU" sz="1200" dirty="0" smtClean="0">
              <a:latin typeface="Times New Roman" panose="02020603050405020304" pitchFamily="18" charset="0"/>
              <a:cs typeface="Times New Roman" panose="02020603050405020304" pitchFamily="18" charset="0"/>
            </a:endParaRPr>
          </a:p>
          <a:p>
            <a:pPr marL="0" indent="0" algn="just">
              <a:buFont typeface="Arial" charset="0"/>
              <a:buNone/>
              <a:defRPr/>
            </a:pPr>
            <a:r>
              <a:rPr lang="en-US" sz="1800" dirty="0">
                <a:latin typeface="Times New Roman" panose="02020603050405020304" pitchFamily="18" charset="0"/>
                <a:cs typeface="Times New Roman" panose="02020603050405020304" pitchFamily="18" charset="0"/>
              </a:rPr>
              <a:t>The aim of the project is to </a:t>
            </a:r>
            <a:r>
              <a:rPr lang="hu-HU" sz="1800" dirty="0" err="1" smtClean="0">
                <a:latin typeface="Times New Roman" panose="02020603050405020304" pitchFamily="18" charset="0"/>
                <a:cs typeface="Times New Roman" panose="02020603050405020304" pitchFamily="18" charset="0"/>
              </a:rPr>
              <a:t>conduct</a:t>
            </a:r>
            <a:r>
              <a:rPr lang="en-US" sz="18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obligatory surveys required for </a:t>
            </a:r>
            <a:r>
              <a:rPr lang="hu-HU" sz="1800" dirty="0" err="1" smtClean="0">
                <a:latin typeface="Times New Roman" panose="02020603050405020304" pitchFamily="18" charset="0"/>
                <a:cs typeface="Times New Roman" panose="02020603050405020304" pitchFamily="18" charset="0"/>
              </a:rPr>
              <a:t>obtaining</a:t>
            </a:r>
            <a:r>
              <a:rPr lang="hu-HU" sz="18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certification of the caves of the cross-border cave system of the </a:t>
            </a:r>
            <a:r>
              <a:rPr lang="en-US" sz="1800" dirty="0" err="1">
                <a:latin typeface="Times New Roman" panose="02020603050405020304" pitchFamily="18" charset="0"/>
                <a:cs typeface="Times New Roman" panose="02020603050405020304" pitchFamily="18" charset="0"/>
              </a:rPr>
              <a:t>Aggtelek</a:t>
            </a:r>
            <a:r>
              <a:rPr lang="en-US" sz="1800" dirty="0">
                <a:latin typeface="Times New Roman" panose="02020603050405020304" pitchFamily="18" charset="0"/>
                <a:cs typeface="Times New Roman" panose="02020603050405020304" pitchFamily="18" charset="0"/>
              </a:rPr>
              <a:t> and Slovak Karst as therapeutic caves</a:t>
            </a:r>
            <a:r>
              <a:rPr lang="en-US" sz="1800" dirty="0" smtClean="0">
                <a:latin typeface="Times New Roman" panose="02020603050405020304" pitchFamily="18" charset="0"/>
                <a:cs typeface="Times New Roman" panose="02020603050405020304" pitchFamily="18" charset="0"/>
              </a:rPr>
              <a:t>..</a:t>
            </a:r>
            <a:r>
              <a:rPr lang="hu-HU" sz="1800" dirty="0" smtClean="0">
                <a:latin typeface="Times New Roman" panose="02020603050405020304" pitchFamily="18" charset="0"/>
                <a:cs typeface="Times New Roman" panose="02020603050405020304" pitchFamily="18" charset="0"/>
              </a:rPr>
              <a:t>. (Béke </a:t>
            </a:r>
            <a:r>
              <a:rPr lang="hu-HU" sz="1800" dirty="0" err="1" smtClean="0">
                <a:latin typeface="Times New Roman" panose="02020603050405020304" pitchFamily="18" charset="0"/>
                <a:cs typeface="Times New Roman" panose="02020603050405020304" pitchFamily="18" charset="0"/>
              </a:rPr>
              <a:t>cave</a:t>
            </a:r>
            <a:r>
              <a:rPr lang="hu-HU" sz="1800" dirty="0" smtClean="0">
                <a:latin typeface="Times New Roman" panose="02020603050405020304" pitchFamily="18" charset="0"/>
                <a:cs typeface="Times New Roman" panose="02020603050405020304" pitchFamily="18" charset="0"/>
              </a:rPr>
              <a:t>, Baradla </a:t>
            </a:r>
            <a:r>
              <a:rPr lang="hu-HU" sz="1800" dirty="0" err="1" smtClean="0">
                <a:latin typeface="Times New Roman" panose="02020603050405020304" pitchFamily="18" charset="0"/>
                <a:cs typeface="Times New Roman" panose="02020603050405020304" pitchFamily="18" charset="0"/>
              </a:rPr>
              <a:t>cave</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Domica</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cave</a:t>
            </a:r>
            <a:r>
              <a:rPr lang="hu-HU" sz="1800" dirty="0" smtClean="0">
                <a:latin typeface="Times New Roman" panose="02020603050405020304" pitchFamily="18" charset="0"/>
                <a:cs typeface="Times New Roman" panose="02020603050405020304" pitchFamily="18" charset="0"/>
              </a:rPr>
              <a:t>)</a:t>
            </a:r>
          </a:p>
          <a:p>
            <a:pPr>
              <a:defRPr/>
            </a:pPr>
            <a:endParaRPr lang="hu-HU" dirty="0">
              <a:latin typeface="Times New Roman" panose="02020603050405020304" pitchFamily="18" charset="0"/>
              <a:cs typeface="Times New Roman" panose="02020603050405020304" pitchFamily="18" charset="0"/>
            </a:endParaRPr>
          </a:p>
        </p:txBody>
      </p:sp>
      <p:pic>
        <p:nvPicPr>
          <p:cNvPr id="12295" name="Picture 4" descr="KÃ©ptalÃ¡lat a kÃ¶vetkezÅre: âbarlang klÃ­materÃ¡piaâ"/>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525" y="2829917"/>
            <a:ext cx="2630488"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75733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0" descr="L:\logók\FM\fm_logo_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Szövegdoboz 5"/>
          <p:cNvSpPr txBox="1">
            <a:spLocks noChangeArrowheads="1"/>
          </p:cNvSpPr>
          <p:nvPr/>
        </p:nvSpPr>
        <p:spPr bwMode="auto">
          <a:xfrm>
            <a:off x="827088" y="4724400"/>
            <a:ext cx="6048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hu-HU" altLang="hu-HU" sz="1800">
              <a:latin typeface="Times New Roman" pitchFamily="18" charset="0"/>
            </a:endParaRPr>
          </a:p>
        </p:txBody>
      </p:sp>
      <p:sp>
        <p:nvSpPr>
          <p:cNvPr id="8" name="Tartalom helye 5"/>
          <p:cNvSpPr>
            <a:spLocks noGrp="1"/>
          </p:cNvSpPr>
          <p:nvPr>
            <p:ph sz="quarter" idx="4294967295"/>
          </p:nvPr>
        </p:nvSpPr>
        <p:spPr>
          <a:xfrm>
            <a:off x="539552" y="1556792"/>
            <a:ext cx="8120063" cy="4895850"/>
          </a:xfrm>
        </p:spPr>
        <p:txBody>
          <a:bodyPr>
            <a:normAutofit/>
          </a:bodyPr>
          <a:lstStyle/>
          <a:p>
            <a:pPr marL="0" indent="0" algn="just">
              <a:lnSpc>
                <a:spcPct val="120000"/>
              </a:lnSpc>
              <a:spcBef>
                <a:spcPts val="0"/>
              </a:spcBef>
              <a:buFont typeface="Arial" charset="0"/>
              <a:buNone/>
              <a:defRPr/>
            </a:pPr>
            <a:r>
              <a:rPr lang="hu-HU" sz="1800" dirty="0" err="1" smtClean="0">
                <a:latin typeface="Times New Roman" panose="02020603050405020304" pitchFamily="18" charset="0"/>
                <a:cs typeface="Times New Roman" panose="02020603050405020304" pitchFamily="18" charset="0"/>
              </a:rPr>
              <a:t>Activities</a:t>
            </a:r>
            <a:r>
              <a:rPr lang="hu-HU" sz="1800" dirty="0" smtClean="0">
                <a:latin typeface="Times New Roman" panose="02020603050405020304" pitchFamily="18" charset="0"/>
                <a:cs typeface="Times New Roman" panose="02020603050405020304" pitchFamily="18" charset="0"/>
              </a:rPr>
              <a:t>: </a:t>
            </a:r>
          </a:p>
          <a:p>
            <a:pPr marL="0" indent="0" algn="just">
              <a:lnSpc>
                <a:spcPct val="120000"/>
              </a:lnSpc>
              <a:spcBef>
                <a:spcPts val="0"/>
              </a:spcBef>
              <a:buFont typeface="Arial" charset="0"/>
              <a:buNone/>
              <a:defRPr/>
            </a:pPr>
            <a:endParaRPr lang="hu-HU" sz="1800" dirty="0" smtClean="0">
              <a:latin typeface="Times New Roman" panose="02020603050405020304" pitchFamily="18" charset="0"/>
              <a:cs typeface="Times New Roman" panose="02020603050405020304" pitchFamily="18" charset="0"/>
            </a:endParaRPr>
          </a:p>
          <a:p>
            <a:pPr algn="just">
              <a:lnSpc>
                <a:spcPct val="120000"/>
              </a:lnSpc>
              <a:spcBef>
                <a:spcPts val="0"/>
              </a:spcBef>
              <a:defRPr/>
            </a:pPr>
            <a:r>
              <a:rPr lang="hu-HU" sz="1800" dirty="0" err="1">
                <a:latin typeface="Times New Roman" panose="02020603050405020304" pitchFamily="18" charset="0"/>
                <a:cs typeface="Times New Roman" panose="02020603050405020304" pitchFamily="18" charset="0"/>
              </a:rPr>
              <a:t>Conduction</a:t>
            </a:r>
            <a:r>
              <a:rPr lang="hu-HU" sz="1800" dirty="0">
                <a:latin typeface="Times New Roman" panose="02020603050405020304" pitchFamily="18" charset="0"/>
                <a:cs typeface="Times New Roman" panose="02020603050405020304" pitchFamily="18" charset="0"/>
              </a:rPr>
              <a:t> of </a:t>
            </a:r>
            <a:r>
              <a:rPr lang="hu-HU" sz="1800" dirty="0" err="1">
                <a:latin typeface="Times New Roman" panose="02020603050405020304" pitchFamily="18" charset="0"/>
                <a:cs typeface="Times New Roman" panose="02020603050405020304" pitchFamily="18" charset="0"/>
              </a:rPr>
              <a:t>basic</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surveys</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such</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as</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geophysical</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surveys</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water</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staining</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surveys</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geophysical</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surveys</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water</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chemistry</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pedology</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microbiology</a:t>
            </a:r>
            <a:r>
              <a:rPr lang="hu-HU" sz="1800" dirty="0">
                <a:latin typeface="Times New Roman" panose="02020603050405020304" pitchFamily="18" charset="0"/>
                <a:cs typeface="Times New Roman" panose="02020603050405020304" pitchFamily="18" charset="0"/>
              </a:rPr>
              <a:t> and </a:t>
            </a:r>
            <a:r>
              <a:rPr lang="hu-HU" sz="1800" dirty="0" err="1">
                <a:latin typeface="Times New Roman" panose="02020603050405020304" pitchFamily="18" charset="0"/>
                <a:cs typeface="Times New Roman" panose="02020603050405020304" pitchFamily="18" charset="0"/>
              </a:rPr>
              <a:t>radiology</a:t>
            </a:r>
            <a:r>
              <a:rPr lang="hu-HU" sz="1800" dirty="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contaminants</a:t>
            </a:r>
            <a:r>
              <a:rPr lang="hu-HU" sz="1800" dirty="0" smtClean="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survey</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hydrodinamic</a:t>
            </a:r>
            <a:r>
              <a:rPr lang="hu-HU" sz="1800" dirty="0">
                <a:latin typeface="Times New Roman" panose="02020603050405020304" pitchFamily="18" charset="0"/>
                <a:cs typeface="Times New Roman" panose="02020603050405020304" pitchFamily="18" charset="0"/>
              </a:rPr>
              <a:t> modelling, </a:t>
            </a:r>
            <a:r>
              <a:rPr lang="hu-HU" sz="1800" dirty="0" err="1">
                <a:latin typeface="Times New Roman" panose="02020603050405020304" pitchFamily="18" charset="0"/>
                <a:cs typeface="Times New Roman" panose="02020603050405020304" pitchFamily="18" charset="0"/>
              </a:rPr>
              <a:t>cave</a:t>
            </a:r>
            <a:r>
              <a:rPr lang="hu-HU" sz="1800" dirty="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atmosphere</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model</a:t>
            </a:r>
            <a:r>
              <a:rPr lang="hu-HU" sz="1800" dirty="0" smtClean="0">
                <a:latin typeface="Times New Roman" panose="02020603050405020304" pitchFamily="18" charset="0"/>
                <a:cs typeface="Times New Roman" panose="02020603050405020304" pitchFamily="18" charset="0"/>
              </a:rPr>
              <a:t>.</a:t>
            </a:r>
          </a:p>
          <a:p>
            <a:pPr>
              <a:defRPr/>
            </a:pPr>
            <a:r>
              <a:rPr lang="hu-HU" sz="1800" dirty="0" err="1" smtClean="0">
                <a:latin typeface="Times New Roman" panose="02020603050405020304" pitchFamily="18" charset="0"/>
                <a:cs typeface="Times New Roman" panose="02020603050405020304" pitchFamily="18" charset="0"/>
              </a:rPr>
              <a:t>Development</a:t>
            </a:r>
            <a:r>
              <a:rPr lang="hu-HU" sz="1800" dirty="0" smtClean="0">
                <a:latin typeface="Times New Roman" panose="02020603050405020304" pitchFamily="18" charset="0"/>
                <a:cs typeface="Times New Roman" panose="02020603050405020304" pitchFamily="18" charset="0"/>
              </a:rPr>
              <a:t> </a:t>
            </a:r>
            <a:r>
              <a:rPr lang="hu-HU" sz="1800" dirty="0">
                <a:latin typeface="Times New Roman" panose="02020603050405020304" pitchFamily="18" charset="0"/>
                <a:cs typeface="Times New Roman" panose="02020603050405020304" pitchFamily="18" charset="0"/>
              </a:rPr>
              <a:t>of </a:t>
            </a:r>
            <a:r>
              <a:rPr lang="hu-HU" sz="1800" dirty="0" err="1">
                <a:latin typeface="Times New Roman" panose="02020603050405020304" pitchFamily="18" charset="0"/>
                <a:cs typeface="Times New Roman" panose="02020603050405020304" pitchFamily="18" charset="0"/>
              </a:rPr>
              <a:t>medical</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tourism</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infrastructure</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including</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real</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estate</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purchase</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necessary</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construction</a:t>
            </a:r>
            <a:r>
              <a:rPr lang="hu-HU" sz="1800" dirty="0">
                <a:latin typeface="Times New Roman" panose="02020603050405020304" pitchFamily="18" charset="0"/>
                <a:cs typeface="Times New Roman" panose="02020603050405020304" pitchFamily="18" charset="0"/>
              </a:rPr>
              <a:t> and </a:t>
            </a:r>
            <a:r>
              <a:rPr lang="hu-HU" sz="1800" dirty="0" err="1">
                <a:latin typeface="Times New Roman" panose="02020603050405020304" pitchFamily="18" charset="0"/>
                <a:cs typeface="Times New Roman" panose="02020603050405020304" pitchFamily="18" charset="0"/>
              </a:rPr>
              <a:t>renovation</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works</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inside</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and</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outside</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the</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cave</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evolving</a:t>
            </a:r>
            <a:r>
              <a:rPr lang="hu-HU" sz="1800" dirty="0">
                <a:latin typeface="Times New Roman" panose="02020603050405020304" pitchFamily="18" charset="0"/>
                <a:cs typeface="Times New Roman" panose="02020603050405020304" pitchFamily="18" charset="0"/>
              </a:rPr>
              <a:t> a </a:t>
            </a:r>
            <a:r>
              <a:rPr lang="hu-HU" sz="1800" dirty="0" err="1">
                <a:latin typeface="Times New Roman" panose="02020603050405020304" pitchFamily="18" charset="0"/>
                <a:cs typeface="Times New Roman" panose="02020603050405020304" pitchFamily="18" charset="0"/>
              </a:rPr>
              <a:t>place</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for</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climate</a:t>
            </a:r>
            <a:r>
              <a:rPr lang="hu-HU" sz="1800" dirty="0">
                <a:latin typeface="Times New Roman" panose="02020603050405020304" pitchFamily="18" charset="0"/>
                <a:cs typeface="Times New Roman" panose="02020603050405020304" pitchFamily="18" charset="0"/>
              </a:rPr>
              <a:t> </a:t>
            </a:r>
            <a:r>
              <a:rPr lang="hu-HU" sz="1800" dirty="0" err="1">
                <a:latin typeface="Times New Roman" panose="02020603050405020304" pitchFamily="18" charset="0"/>
                <a:cs typeface="Times New Roman" panose="02020603050405020304" pitchFamily="18" charset="0"/>
              </a:rPr>
              <a:t>therapy</a:t>
            </a:r>
            <a:r>
              <a:rPr lang="hu-HU" sz="1800" dirty="0">
                <a:latin typeface="Times New Roman" panose="02020603050405020304" pitchFamily="18" charset="0"/>
                <a:cs typeface="Times New Roman" panose="02020603050405020304" pitchFamily="18" charset="0"/>
              </a:rPr>
              <a:t> </a:t>
            </a:r>
          </a:p>
          <a:p>
            <a:pPr algn="just">
              <a:lnSpc>
                <a:spcPct val="120000"/>
              </a:lnSpc>
              <a:spcBef>
                <a:spcPts val="0"/>
              </a:spcBef>
              <a:defRPr/>
            </a:pPr>
            <a:r>
              <a:rPr lang="hu-HU" sz="1800" dirty="0" err="1" smtClean="0">
                <a:latin typeface="Times New Roman" panose="02020603050405020304" pitchFamily="18" charset="0"/>
                <a:cs typeface="Times New Roman" panose="02020603050405020304" pitchFamily="18" charset="0"/>
              </a:rPr>
              <a:t>Procurement</a:t>
            </a:r>
            <a:r>
              <a:rPr lang="hu-HU" sz="1800" dirty="0" smtClean="0">
                <a:latin typeface="Times New Roman" panose="02020603050405020304" pitchFamily="18" charset="0"/>
                <a:cs typeface="Times New Roman" panose="02020603050405020304" pitchFamily="18" charset="0"/>
              </a:rPr>
              <a:t> of </a:t>
            </a:r>
            <a:r>
              <a:rPr lang="hu-HU" sz="1800" dirty="0" err="1" smtClean="0">
                <a:latin typeface="Times New Roman" panose="02020603050405020304" pitchFamily="18" charset="0"/>
                <a:cs typeface="Times New Roman" panose="02020603050405020304" pitchFamily="18" charset="0"/>
              </a:rPr>
              <a:t>equipment</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related</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to</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medical</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therapy</a:t>
            </a:r>
            <a:endParaRPr lang="hu-HU" sz="1800" dirty="0">
              <a:latin typeface="Times New Roman" panose="02020603050405020304" pitchFamily="18" charset="0"/>
              <a:cs typeface="Times New Roman" panose="02020603050405020304" pitchFamily="18" charset="0"/>
            </a:endParaRPr>
          </a:p>
          <a:p>
            <a:pPr algn="just">
              <a:lnSpc>
                <a:spcPct val="120000"/>
              </a:lnSpc>
              <a:spcBef>
                <a:spcPts val="0"/>
              </a:spcBef>
              <a:defRPr/>
            </a:pPr>
            <a:r>
              <a:rPr lang="hu-HU" sz="1800" dirty="0" err="1" smtClean="0">
                <a:latin typeface="Times New Roman" panose="02020603050405020304" pitchFamily="18" charset="0"/>
                <a:cs typeface="Times New Roman" panose="02020603050405020304" pitchFamily="18" charset="0"/>
              </a:rPr>
              <a:t>Conduction</a:t>
            </a:r>
            <a:r>
              <a:rPr lang="hu-HU" sz="1800" dirty="0" smtClean="0">
                <a:latin typeface="Times New Roman" panose="02020603050405020304" pitchFamily="18" charset="0"/>
                <a:cs typeface="Times New Roman" panose="02020603050405020304" pitchFamily="18" charset="0"/>
              </a:rPr>
              <a:t> of test </a:t>
            </a:r>
            <a:r>
              <a:rPr lang="hu-HU" sz="1800" dirty="0" err="1" smtClean="0">
                <a:latin typeface="Times New Roman" panose="02020603050405020304" pitchFamily="18" charset="0"/>
                <a:cs typeface="Times New Roman" panose="02020603050405020304" pitchFamily="18" charset="0"/>
              </a:rPr>
              <a:t>therapy</a:t>
            </a:r>
            <a:endParaRPr lang="hu-HU" sz="1800" dirty="0" smtClean="0">
              <a:latin typeface="Times New Roman" panose="02020603050405020304" pitchFamily="18" charset="0"/>
              <a:cs typeface="Times New Roman" panose="02020603050405020304" pitchFamily="18" charset="0"/>
            </a:endParaRPr>
          </a:p>
          <a:p>
            <a:pPr algn="just">
              <a:lnSpc>
                <a:spcPct val="120000"/>
              </a:lnSpc>
              <a:spcBef>
                <a:spcPts val="0"/>
              </a:spcBef>
              <a:defRPr/>
            </a:pPr>
            <a:r>
              <a:rPr lang="hu-HU" sz="1800" dirty="0" smtClean="0">
                <a:latin typeface="Times New Roman" panose="02020603050405020304" pitchFamily="18" charset="0"/>
                <a:cs typeface="Times New Roman" panose="02020603050405020304" pitchFamily="18" charset="0"/>
              </a:rPr>
              <a:t>Professional </a:t>
            </a:r>
            <a:r>
              <a:rPr lang="hu-HU" sz="1800" dirty="0" err="1" smtClean="0">
                <a:latin typeface="Times New Roman" panose="02020603050405020304" pitchFamily="18" charset="0"/>
                <a:cs typeface="Times New Roman" panose="02020603050405020304" pitchFamily="18" charset="0"/>
              </a:rPr>
              <a:t>publication</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leaflets</a:t>
            </a:r>
            <a:r>
              <a:rPr lang="hu-HU" sz="1800" dirty="0" smtClean="0">
                <a:latin typeface="Times New Roman" panose="02020603050405020304" pitchFamily="18" charset="0"/>
                <a:cs typeface="Times New Roman" panose="02020603050405020304" pitchFamily="18" charset="0"/>
              </a:rPr>
              <a:t> and </a:t>
            </a:r>
            <a:r>
              <a:rPr lang="hu-HU" sz="1800" dirty="0" err="1" smtClean="0">
                <a:latin typeface="Times New Roman" panose="02020603050405020304" pitchFamily="18" charset="0"/>
                <a:cs typeface="Times New Roman" panose="02020603050405020304" pitchFamily="18" charset="0"/>
              </a:rPr>
              <a:t>publications</a:t>
            </a:r>
            <a:endParaRPr lang="hu-HU" sz="1800" dirty="0">
              <a:latin typeface="Times New Roman" panose="02020603050405020304" pitchFamily="18" charset="0"/>
              <a:cs typeface="Times New Roman" panose="02020603050405020304" pitchFamily="18" charset="0"/>
            </a:endParaRPr>
          </a:p>
          <a:p>
            <a:pPr marL="0" indent="0" algn="just">
              <a:lnSpc>
                <a:spcPct val="120000"/>
              </a:lnSpc>
              <a:spcBef>
                <a:spcPts val="0"/>
              </a:spcBef>
              <a:buFont typeface="Arial" charset="0"/>
              <a:buNone/>
              <a:defRPr/>
            </a:pPr>
            <a:r>
              <a:rPr lang="hu-HU" sz="1800" dirty="0">
                <a:latin typeface="Times New Roman" panose="02020603050405020304" pitchFamily="18" charset="0"/>
                <a:cs typeface="Times New Roman" panose="02020603050405020304" pitchFamily="18" charset="0"/>
              </a:rPr>
              <a:t> </a:t>
            </a:r>
          </a:p>
          <a:p>
            <a:pPr marL="0" indent="0" algn="just">
              <a:lnSpc>
                <a:spcPct val="120000"/>
              </a:lnSpc>
              <a:spcBef>
                <a:spcPts val="0"/>
              </a:spcBef>
              <a:buFont typeface="Arial" charset="0"/>
              <a:buNone/>
              <a:defRPr/>
            </a:pPr>
            <a:r>
              <a:rPr lang="hu-HU" sz="1800" dirty="0" err="1" smtClean="0">
                <a:latin typeface="Times New Roman" panose="02020603050405020304" pitchFamily="18" charset="0"/>
                <a:cs typeface="Times New Roman" panose="02020603050405020304" pitchFamily="18" charset="0"/>
              </a:rPr>
              <a:t>As</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the</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result</a:t>
            </a:r>
            <a:r>
              <a:rPr lang="hu-HU" sz="1800" dirty="0" smtClean="0">
                <a:latin typeface="Times New Roman" panose="02020603050405020304" pitchFamily="18" charset="0"/>
                <a:cs typeface="Times New Roman" panose="02020603050405020304" pitchFamily="18" charset="0"/>
              </a:rPr>
              <a:t> of </a:t>
            </a:r>
            <a:r>
              <a:rPr lang="hu-HU" sz="1800" dirty="0" err="1" smtClean="0">
                <a:latin typeface="Times New Roman" panose="02020603050405020304" pitchFamily="18" charset="0"/>
                <a:cs typeface="Times New Roman" panose="02020603050405020304" pitchFamily="18" charset="0"/>
              </a:rPr>
              <a:t>the</a:t>
            </a:r>
            <a:r>
              <a:rPr lang="hu-HU" sz="1800" dirty="0" smtClean="0">
                <a:latin typeface="Times New Roman" panose="02020603050405020304" pitchFamily="18" charset="0"/>
                <a:cs typeface="Times New Roman" panose="02020603050405020304" pitchFamily="18" charset="0"/>
              </a:rPr>
              <a:t> project, </a:t>
            </a:r>
            <a:r>
              <a:rPr lang="hu-HU" sz="1800" dirty="0" err="1" smtClean="0">
                <a:latin typeface="Times New Roman" panose="02020603050405020304" pitchFamily="18" charset="0"/>
                <a:cs typeface="Times New Roman" panose="02020603050405020304" pitchFamily="18" charset="0"/>
              </a:rPr>
              <a:t>the</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certified</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therapeutic</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cave</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will</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become</a:t>
            </a:r>
            <a:r>
              <a:rPr lang="hu-HU" sz="1800" dirty="0" smtClean="0">
                <a:latin typeface="Times New Roman" panose="02020603050405020304" pitchFamily="18" charset="0"/>
                <a:cs typeface="Times New Roman" panose="02020603050405020304" pitchFamily="18" charset="0"/>
              </a:rPr>
              <a:t> a </a:t>
            </a:r>
            <a:r>
              <a:rPr lang="hu-HU" sz="1800" dirty="0" err="1" smtClean="0">
                <a:latin typeface="Times New Roman" panose="02020603050405020304" pitchFamily="18" charset="0"/>
                <a:cs typeface="Times New Roman" panose="02020603050405020304" pitchFamily="18" charset="0"/>
              </a:rPr>
              <a:t>rare</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tourist</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attraction</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both</a:t>
            </a:r>
            <a:r>
              <a:rPr lang="hu-HU" sz="1800" dirty="0" smtClean="0">
                <a:latin typeface="Times New Roman" panose="02020603050405020304" pitchFamily="18" charset="0"/>
                <a:cs typeface="Times New Roman" panose="02020603050405020304" pitchFamily="18" charset="0"/>
              </a:rPr>
              <a:t> </a:t>
            </a:r>
            <a:r>
              <a:rPr lang="hu-HU" sz="1800" dirty="0" err="1" smtClean="0">
                <a:latin typeface="Times New Roman" panose="02020603050405020304" pitchFamily="18" charset="0"/>
                <a:cs typeface="Times New Roman" panose="02020603050405020304" pitchFamily="18" charset="0"/>
              </a:rPr>
              <a:t>in</a:t>
            </a:r>
            <a:r>
              <a:rPr lang="hu-HU" sz="1800" dirty="0" smtClean="0">
                <a:latin typeface="Times New Roman" panose="02020603050405020304" pitchFamily="18" charset="0"/>
                <a:cs typeface="Times New Roman" panose="02020603050405020304" pitchFamily="18" charset="0"/>
              </a:rPr>
              <a:t> Hungary and </a:t>
            </a:r>
            <a:r>
              <a:rPr lang="hu-HU" sz="1800" dirty="0" err="1" smtClean="0">
                <a:latin typeface="Times New Roman" panose="02020603050405020304" pitchFamily="18" charset="0"/>
                <a:cs typeface="Times New Roman" panose="02020603050405020304" pitchFamily="18" charset="0"/>
              </a:rPr>
              <a:t>Slovakia</a:t>
            </a:r>
            <a:r>
              <a:rPr lang="hu-HU" sz="1800" dirty="0" smtClean="0">
                <a:latin typeface="Times New Roman" panose="02020603050405020304" pitchFamily="18" charset="0"/>
                <a:cs typeface="Times New Roman" panose="02020603050405020304" pitchFamily="18" charset="0"/>
              </a:rPr>
              <a:t>. </a:t>
            </a:r>
            <a:endParaRPr lang="hu-HU" sz="1800" dirty="0">
              <a:latin typeface="Times New Roman" panose="02020603050405020304" pitchFamily="18" charset="0"/>
              <a:cs typeface="Times New Roman" panose="02020603050405020304" pitchFamily="18" charset="0"/>
            </a:endParaRPr>
          </a:p>
          <a:p>
            <a:pPr>
              <a:defRPr/>
            </a:pPr>
            <a:endParaRPr lang="hu-H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40051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artalom helye 2"/>
          <p:cNvSpPr>
            <a:spLocks noGrp="1"/>
          </p:cNvSpPr>
          <p:nvPr>
            <p:ph idx="1"/>
          </p:nvPr>
        </p:nvSpPr>
        <p:spPr>
          <a:xfrm>
            <a:off x="457200" y="1600200"/>
            <a:ext cx="8229600" cy="604838"/>
          </a:xfrm>
        </p:spPr>
        <p:txBody>
          <a:bodyPr/>
          <a:lstStyle/>
          <a:p>
            <a:pPr marL="0" indent="0">
              <a:buFont typeface="Arial" charset="0"/>
              <a:buNone/>
            </a:pPr>
            <a:r>
              <a:rPr lang="hu-HU" altLang="hu-HU" sz="2800" dirty="0" smtClean="0">
                <a:latin typeface="Times New Roman" panose="02020603050405020304" pitchFamily="18" charset="0"/>
                <a:cs typeface="Times New Roman" panose="02020603050405020304" pitchFamily="18" charset="0"/>
              </a:rPr>
              <a:t>2.   </a:t>
            </a:r>
            <a:r>
              <a:rPr lang="hu-HU" altLang="hu-HU" sz="2800" dirty="0" err="1" smtClean="0">
                <a:latin typeface="Times New Roman" panose="02020603050405020304" pitchFamily="18" charset="0"/>
                <a:cs typeface="Times New Roman" panose="02020603050405020304" pitchFamily="18" charset="0"/>
              </a:rPr>
              <a:t>Birds</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without</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borders</a:t>
            </a:r>
            <a:endParaRPr lang="hu-HU" altLang="hu-HU" sz="2800" dirty="0" smtClean="0">
              <a:latin typeface="Times New Roman" panose="02020603050405020304" pitchFamily="18" charset="0"/>
              <a:cs typeface="Times New Roman" panose="02020603050405020304" pitchFamily="18" charset="0"/>
            </a:endParaRPr>
          </a:p>
          <a:p>
            <a:pPr marL="0" indent="0">
              <a:buFont typeface="Arial" charset="0"/>
              <a:buNone/>
            </a:pPr>
            <a:endParaRPr lang="hu-HU" altLang="hu-HU" sz="2800" dirty="0" smtClean="0">
              <a:latin typeface="Times New Roman" panose="02020603050405020304" pitchFamily="18" charset="0"/>
              <a:cs typeface="Times New Roman" panose="02020603050405020304" pitchFamily="18" charset="0"/>
            </a:endParaRPr>
          </a:p>
        </p:txBody>
      </p:sp>
      <p:pic>
        <p:nvPicPr>
          <p:cNvPr id="14339" name="Picture 10" descr="L:\logók\FM\fm_logo_e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Szöveg helye 2"/>
          <p:cNvSpPr txBox="1">
            <a:spLocks/>
          </p:cNvSpPr>
          <p:nvPr/>
        </p:nvSpPr>
        <p:spPr bwMode="auto">
          <a:xfrm>
            <a:off x="574675" y="2780457"/>
            <a:ext cx="4861421"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a:spcBef>
                <a:spcPct val="0"/>
              </a:spcBef>
            </a:pPr>
            <a:r>
              <a:rPr lang="en-US" altLang="hu-HU" sz="1600" dirty="0">
                <a:latin typeface="Times New Roman" panose="02020603050405020304" pitchFamily="18" charset="0"/>
                <a:cs typeface="Times New Roman" panose="02020603050405020304" pitchFamily="18" charset="0"/>
              </a:rPr>
              <a:t>Project number: SKHU/1601/1.1/065 </a:t>
            </a:r>
          </a:p>
          <a:p>
            <a:pPr algn="just">
              <a:spcBef>
                <a:spcPct val="0"/>
              </a:spcBef>
            </a:pPr>
            <a:r>
              <a:rPr lang="en-US" altLang="hu-HU" sz="1600" dirty="0">
                <a:latin typeface="Times New Roman" panose="02020603050405020304" pitchFamily="18" charset="0"/>
                <a:cs typeface="Times New Roman" panose="02020603050405020304" pitchFamily="18" charset="0"/>
              </a:rPr>
              <a:t>Project duration: 01.11.2017 – 31.10.2019.</a:t>
            </a:r>
          </a:p>
          <a:p>
            <a:pPr algn="just">
              <a:spcBef>
                <a:spcPct val="0"/>
              </a:spcBef>
              <a:tabLst>
                <a:tab pos="1617663" algn="l"/>
              </a:tabLst>
            </a:pPr>
            <a:r>
              <a:rPr lang="en-US" altLang="hu-HU" sz="1600" dirty="0">
                <a:latin typeface="Times New Roman" panose="02020603050405020304" pitchFamily="18" charset="0"/>
                <a:cs typeface="Times New Roman" panose="02020603050405020304" pitchFamily="18" charset="0"/>
              </a:rPr>
              <a:t>Total budget</a:t>
            </a:r>
            <a:r>
              <a:rPr lang="en-US" altLang="hu-HU" sz="1600" dirty="0" smtClean="0">
                <a:latin typeface="Times New Roman" panose="02020603050405020304" pitchFamily="18" charset="0"/>
                <a:cs typeface="Times New Roman" panose="02020603050405020304" pitchFamily="18" charset="0"/>
              </a:rPr>
              <a:t>:</a:t>
            </a:r>
            <a:r>
              <a:rPr lang="hu-HU" altLang="hu-HU" sz="1600" dirty="0" smtClean="0">
                <a:latin typeface="Times New Roman" panose="02020603050405020304" pitchFamily="18" charset="0"/>
                <a:cs typeface="Times New Roman" panose="02020603050405020304" pitchFamily="18" charset="0"/>
              </a:rPr>
              <a:t>	</a:t>
            </a:r>
            <a:r>
              <a:rPr lang="en-US" altLang="hu-HU" sz="1600" dirty="0" smtClean="0">
                <a:latin typeface="Times New Roman" panose="02020603050405020304" pitchFamily="18" charset="0"/>
                <a:cs typeface="Times New Roman" panose="02020603050405020304" pitchFamily="18" charset="0"/>
              </a:rPr>
              <a:t>~</a:t>
            </a:r>
            <a:r>
              <a:rPr lang="hu-HU" altLang="hu-HU" sz="1600" dirty="0" smtClean="0">
                <a:latin typeface="Times New Roman" panose="02020603050405020304" pitchFamily="18" charset="0"/>
                <a:cs typeface="Times New Roman" panose="02020603050405020304" pitchFamily="18" charset="0"/>
              </a:rPr>
              <a:t> </a:t>
            </a:r>
            <a:r>
              <a:rPr lang="en-US" altLang="hu-HU" sz="1600" dirty="0" smtClean="0">
                <a:latin typeface="Times New Roman" panose="02020603050405020304" pitchFamily="18" charset="0"/>
                <a:cs typeface="Times New Roman" panose="02020603050405020304" pitchFamily="18" charset="0"/>
              </a:rPr>
              <a:t>126 </a:t>
            </a:r>
            <a:r>
              <a:rPr lang="en-US" altLang="hu-HU" sz="1600" dirty="0">
                <a:latin typeface="Times New Roman" panose="02020603050405020304" pitchFamily="18" charset="0"/>
                <a:cs typeface="Times New Roman" panose="02020603050405020304" pitchFamily="18" charset="0"/>
              </a:rPr>
              <a:t>mil. HUF / 480.156 EUR</a:t>
            </a:r>
          </a:p>
          <a:p>
            <a:pPr algn="just">
              <a:spcBef>
                <a:spcPct val="0"/>
              </a:spcBef>
              <a:tabLst>
                <a:tab pos="1617663" algn="l"/>
              </a:tabLst>
            </a:pPr>
            <a:r>
              <a:rPr lang="en-US" altLang="hu-HU" sz="1600" dirty="0">
                <a:latin typeface="Times New Roman" panose="02020603050405020304" pitchFamily="18" charset="0"/>
                <a:cs typeface="Times New Roman" panose="02020603050405020304" pitchFamily="18" charset="0"/>
              </a:rPr>
              <a:t>ANPI budget: </a:t>
            </a:r>
            <a:r>
              <a:rPr lang="hu-HU" altLang="hu-HU" sz="1600" dirty="0" smtClean="0">
                <a:latin typeface="Times New Roman" panose="02020603050405020304" pitchFamily="18" charset="0"/>
                <a:cs typeface="Times New Roman" panose="02020603050405020304" pitchFamily="18" charset="0"/>
              </a:rPr>
              <a:t>	</a:t>
            </a:r>
            <a:r>
              <a:rPr lang="en-US" altLang="hu-HU" sz="1600" dirty="0" smtClean="0">
                <a:latin typeface="Times New Roman" panose="02020603050405020304" pitchFamily="18" charset="0"/>
                <a:cs typeface="Times New Roman" panose="02020603050405020304" pitchFamily="18" charset="0"/>
              </a:rPr>
              <a:t>~</a:t>
            </a:r>
            <a:r>
              <a:rPr lang="hu-HU" altLang="hu-HU" sz="1600" dirty="0" smtClean="0">
                <a:latin typeface="Times New Roman" panose="02020603050405020304" pitchFamily="18" charset="0"/>
                <a:cs typeface="Times New Roman" panose="02020603050405020304" pitchFamily="18" charset="0"/>
              </a:rPr>
              <a:t>   </a:t>
            </a:r>
            <a:r>
              <a:rPr lang="en-US" altLang="hu-HU" sz="1600" dirty="0" smtClean="0">
                <a:latin typeface="Times New Roman" panose="02020603050405020304" pitchFamily="18" charset="0"/>
                <a:cs typeface="Times New Roman" panose="02020603050405020304" pitchFamily="18" charset="0"/>
              </a:rPr>
              <a:t>48 </a:t>
            </a:r>
            <a:r>
              <a:rPr lang="en-US" altLang="hu-HU" sz="1600" dirty="0">
                <a:latin typeface="Times New Roman" panose="02020603050405020304" pitchFamily="18" charset="0"/>
                <a:cs typeface="Times New Roman" panose="02020603050405020304" pitchFamily="18" charset="0"/>
              </a:rPr>
              <a:t>mil. HUF / 154.625 EUR</a:t>
            </a:r>
          </a:p>
          <a:p>
            <a:pPr algn="just">
              <a:spcBef>
                <a:spcPct val="0"/>
              </a:spcBef>
            </a:pPr>
            <a:r>
              <a:rPr lang="en-US" altLang="hu-HU" sz="1600" dirty="0">
                <a:latin typeface="Times New Roman" panose="02020603050405020304" pitchFamily="18" charset="0"/>
                <a:cs typeface="Times New Roman" panose="02020603050405020304" pitchFamily="18" charset="0"/>
              </a:rPr>
              <a:t>Lead partner: SOP SR (State </a:t>
            </a:r>
            <a:r>
              <a:rPr lang="hu-HU" altLang="hu-HU" sz="1600" dirty="0" err="1">
                <a:latin typeface="Times New Roman" panose="02020603050405020304" pitchFamily="18" charset="0"/>
                <a:cs typeface="Times New Roman" panose="02020603050405020304" pitchFamily="18" charset="0"/>
              </a:rPr>
              <a:t>Nature</a:t>
            </a:r>
            <a:r>
              <a:rPr lang="hu-HU" altLang="hu-HU" sz="1600" dirty="0">
                <a:latin typeface="Times New Roman" panose="02020603050405020304" pitchFamily="18" charset="0"/>
                <a:cs typeface="Times New Roman" panose="02020603050405020304" pitchFamily="18" charset="0"/>
              </a:rPr>
              <a:t> </a:t>
            </a:r>
            <a:r>
              <a:rPr lang="hu-HU" altLang="hu-HU" sz="1600" dirty="0" err="1">
                <a:latin typeface="Times New Roman" panose="02020603050405020304" pitchFamily="18" charset="0"/>
                <a:cs typeface="Times New Roman" panose="02020603050405020304" pitchFamily="18" charset="0"/>
              </a:rPr>
              <a:t>Conservancy</a:t>
            </a:r>
            <a:r>
              <a:rPr lang="hu-HU" altLang="hu-HU" sz="1600" dirty="0">
                <a:latin typeface="Times New Roman" panose="02020603050405020304" pitchFamily="18" charset="0"/>
                <a:cs typeface="Times New Roman" panose="02020603050405020304" pitchFamily="18" charset="0"/>
              </a:rPr>
              <a:t> o</a:t>
            </a:r>
            <a:r>
              <a:rPr lang="en-US" altLang="hu-HU" sz="1600" dirty="0">
                <a:latin typeface="Times New Roman" panose="02020603050405020304" pitchFamily="18" charset="0"/>
                <a:cs typeface="Times New Roman" panose="02020603050405020304" pitchFamily="18" charset="0"/>
              </a:rPr>
              <a:t>f the Slovak Republic)</a:t>
            </a:r>
          </a:p>
          <a:p>
            <a:endParaRPr lang="en-US" altLang="hu-HU" sz="1600" dirty="0">
              <a:latin typeface="Times New Roman" panose="02020603050405020304" pitchFamily="18" charset="0"/>
              <a:cs typeface="Times New Roman" panose="02020603050405020304" pitchFamily="18" charset="0"/>
            </a:endParaRPr>
          </a:p>
        </p:txBody>
      </p:sp>
      <p:sp>
        <p:nvSpPr>
          <p:cNvPr id="14341" name="Szövegdoboz 5"/>
          <p:cNvSpPr txBox="1">
            <a:spLocks noChangeArrowheads="1"/>
          </p:cNvSpPr>
          <p:nvPr/>
        </p:nvSpPr>
        <p:spPr bwMode="auto">
          <a:xfrm>
            <a:off x="827088" y="4724400"/>
            <a:ext cx="6048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hu-HU" altLang="hu-HU" sz="1800">
              <a:latin typeface="Times New Roman" pitchFamily="18" charset="0"/>
            </a:endParaRPr>
          </a:p>
        </p:txBody>
      </p:sp>
      <p:sp>
        <p:nvSpPr>
          <p:cNvPr id="14342" name="Tartalom helye 5"/>
          <p:cNvSpPr txBox="1">
            <a:spLocks/>
          </p:cNvSpPr>
          <p:nvPr/>
        </p:nvSpPr>
        <p:spPr bwMode="auto">
          <a:xfrm>
            <a:off x="574675" y="4797003"/>
            <a:ext cx="7850188"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a:buFont typeface="Arial" charset="0"/>
              <a:buNone/>
            </a:pPr>
            <a:r>
              <a:rPr lang="en-US" altLang="hu-HU" sz="1800" dirty="0">
                <a:latin typeface="Times New Roman" panose="02020603050405020304" pitchFamily="18" charset="0"/>
                <a:cs typeface="Times New Roman" panose="02020603050405020304" pitchFamily="18" charset="0"/>
              </a:rPr>
              <a:t>Target</a:t>
            </a:r>
            <a:r>
              <a:rPr lang="en-US" altLang="hu-HU" sz="1800" dirty="0" smtClean="0">
                <a:latin typeface="Times New Roman" panose="02020603050405020304" pitchFamily="18" charset="0"/>
                <a:cs typeface="Times New Roman" panose="02020603050405020304" pitchFamily="18" charset="0"/>
              </a:rPr>
              <a:t>:</a:t>
            </a:r>
            <a:endParaRPr lang="hu-HU" altLang="hu-HU" sz="1800" dirty="0" smtClean="0">
              <a:latin typeface="Times New Roman" panose="02020603050405020304" pitchFamily="18" charset="0"/>
              <a:cs typeface="Times New Roman" panose="02020603050405020304" pitchFamily="18" charset="0"/>
            </a:endParaRPr>
          </a:p>
          <a:p>
            <a:pPr algn="just">
              <a:buFont typeface="Arial" charset="0"/>
              <a:buNone/>
            </a:pPr>
            <a:endParaRPr lang="en-US" altLang="hu-HU" sz="1200" dirty="0">
              <a:latin typeface="Times New Roman" panose="02020603050405020304" pitchFamily="18" charset="0"/>
              <a:cs typeface="Times New Roman" panose="02020603050405020304" pitchFamily="18" charset="0"/>
            </a:endParaRPr>
          </a:p>
          <a:p>
            <a:pPr algn="just">
              <a:buFont typeface="Arial" charset="0"/>
              <a:buNone/>
            </a:pPr>
            <a:r>
              <a:rPr lang="en-US" altLang="hu-HU" sz="1800" dirty="0">
                <a:latin typeface="Times New Roman" panose="02020603050405020304" pitchFamily="18" charset="0"/>
                <a:cs typeface="Times New Roman" panose="02020603050405020304" pitchFamily="18" charset="0"/>
              </a:rPr>
              <a:t>The project aims to improve quality of conditions for migratory birds observation in the ornithological camps, to improve conditions for study, research and field demonstration activities contributing to a better quality of field presentation.</a:t>
            </a:r>
          </a:p>
        </p:txBody>
      </p:sp>
      <p:pic>
        <p:nvPicPr>
          <p:cNvPr id="14343" name="Picture 2" descr="http://www.anp.hu/uploads/texteditor/bodva_volgyi_madarvonulaskutato_tabor_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2613" y="1169988"/>
            <a:ext cx="27622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17998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0" descr="L:\logók\FM\fm_logo_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Szövegdoboz 5"/>
          <p:cNvSpPr txBox="1">
            <a:spLocks noChangeArrowheads="1"/>
          </p:cNvSpPr>
          <p:nvPr/>
        </p:nvSpPr>
        <p:spPr bwMode="auto">
          <a:xfrm>
            <a:off x="827088" y="4724400"/>
            <a:ext cx="6048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hu-HU" altLang="hu-HU" sz="1800">
              <a:latin typeface="Times New Roman" pitchFamily="18" charset="0"/>
            </a:endParaRPr>
          </a:p>
        </p:txBody>
      </p:sp>
      <p:sp>
        <p:nvSpPr>
          <p:cNvPr id="8" name="Tartalom helye 5"/>
          <p:cNvSpPr>
            <a:spLocks noGrp="1"/>
          </p:cNvSpPr>
          <p:nvPr>
            <p:ph sz="quarter" idx="4294967295"/>
          </p:nvPr>
        </p:nvSpPr>
        <p:spPr>
          <a:xfrm>
            <a:off x="511969" y="1557338"/>
            <a:ext cx="8120063" cy="4967287"/>
          </a:xfrm>
        </p:spPr>
        <p:txBody>
          <a:bodyPr>
            <a:normAutofit/>
          </a:bodyPr>
          <a:lstStyle/>
          <a:p>
            <a:pPr marL="0" indent="0" algn="just">
              <a:lnSpc>
                <a:spcPct val="120000"/>
              </a:lnSpc>
              <a:spcBef>
                <a:spcPts val="0"/>
              </a:spcBef>
              <a:buFont typeface="Arial" charset="0"/>
              <a:buNone/>
              <a:defRPr/>
            </a:pPr>
            <a:r>
              <a:rPr lang="hu-HU" sz="1800" dirty="0" err="1" smtClean="0">
                <a:latin typeface="Times New Roman" panose="02020603050405020304" pitchFamily="18" charset="0"/>
                <a:cs typeface="Times New Roman" panose="02020603050405020304" pitchFamily="18" charset="0"/>
              </a:rPr>
              <a:t>Activities</a:t>
            </a:r>
            <a:r>
              <a:rPr lang="hu-HU" sz="1800" dirty="0" smtClean="0">
                <a:latin typeface="Times New Roman" panose="02020603050405020304" pitchFamily="18" charset="0"/>
                <a:cs typeface="Times New Roman" panose="02020603050405020304" pitchFamily="18" charset="0"/>
              </a:rPr>
              <a:t>: </a:t>
            </a:r>
          </a:p>
          <a:p>
            <a:pPr marL="0" indent="0" algn="just">
              <a:lnSpc>
                <a:spcPct val="120000"/>
              </a:lnSpc>
              <a:spcBef>
                <a:spcPts val="0"/>
              </a:spcBef>
              <a:buFont typeface="Arial" charset="0"/>
              <a:buNone/>
              <a:defRPr/>
            </a:pPr>
            <a:endParaRPr lang="hu-HU" sz="1800" dirty="0" smtClean="0">
              <a:latin typeface="Times New Roman" panose="02020603050405020304" pitchFamily="18" charset="0"/>
              <a:cs typeface="Times New Roman" panose="02020603050405020304" pitchFamily="18" charset="0"/>
            </a:endParaRPr>
          </a:p>
          <a:p>
            <a:pPr>
              <a:spcBef>
                <a:spcPts val="0"/>
              </a:spcBef>
              <a:defRPr/>
            </a:pPr>
            <a:r>
              <a:rPr lang="en-US" sz="1800" dirty="0" smtClean="0">
                <a:latin typeface="Times New Roman" panose="02020603050405020304" pitchFamily="18" charset="0"/>
                <a:cs typeface="Times New Roman" panose="02020603050405020304" pitchFamily="18" charset="0"/>
              </a:rPr>
              <a:t>Improving access to bird watching stations</a:t>
            </a:r>
          </a:p>
          <a:p>
            <a:pPr>
              <a:spcBef>
                <a:spcPts val="0"/>
              </a:spcBef>
              <a:defRPr/>
            </a:pPr>
            <a:r>
              <a:rPr lang="en-US" sz="1800" dirty="0" smtClean="0">
                <a:latin typeface="Times New Roman" panose="02020603050405020304" pitchFamily="18" charset="0"/>
                <a:cs typeface="Times New Roman" panose="02020603050405020304" pitchFamily="18" charset="0"/>
              </a:rPr>
              <a:t>Renovation of bird catching and presentation equipment</a:t>
            </a:r>
          </a:p>
          <a:p>
            <a:pPr>
              <a:spcBef>
                <a:spcPts val="0"/>
              </a:spcBef>
              <a:defRPr/>
            </a:pPr>
            <a:r>
              <a:rPr lang="en-US" sz="1800" dirty="0" smtClean="0">
                <a:latin typeface="Times New Roman" panose="02020603050405020304" pitchFamily="18" charset="0"/>
                <a:cs typeface="Times New Roman" panose="02020603050405020304" pitchFamily="18" charset="0"/>
              </a:rPr>
              <a:t>Construction of nature trails, bird watching towers</a:t>
            </a:r>
          </a:p>
          <a:p>
            <a:pPr>
              <a:spcBef>
                <a:spcPts val="0"/>
              </a:spcBef>
              <a:defRPr/>
            </a:pPr>
            <a:r>
              <a:rPr lang="en-US" sz="1800" dirty="0" smtClean="0">
                <a:latin typeface="Times New Roman" panose="02020603050405020304" pitchFamily="18" charset="0"/>
                <a:cs typeface="Times New Roman" panose="02020603050405020304" pitchFamily="18" charset="0"/>
              </a:rPr>
              <a:t>Expanding education and training programs</a:t>
            </a:r>
          </a:p>
          <a:p>
            <a:pPr>
              <a:spcBef>
                <a:spcPts val="0"/>
              </a:spcBef>
              <a:defRPr/>
            </a:pPr>
            <a:r>
              <a:rPr lang="en-US" sz="1800" dirty="0" smtClean="0">
                <a:latin typeface="Times New Roman" panose="02020603050405020304" pitchFamily="18" charset="0"/>
                <a:cs typeface="Times New Roman" panose="02020603050405020304" pitchFamily="18" charset="0"/>
              </a:rPr>
              <a:t>Widespread promotion of the program</a:t>
            </a:r>
            <a:endParaRPr lang="en-US" sz="1800" dirty="0">
              <a:latin typeface="Times New Roman" panose="02020603050405020304" pitchFamily="18" charset="0"/>
              <a:cs typeface="Times New Roman" panose="02020603050405020304" pitchFamily="18" charset="0"/>
            </a:endParaRPr>
          </a:p>
          <a:p>
            <a:pPr>
              <a:spcBef>
                <a:spcPts val="0"/>
              </a:spcBef>
              <a:defRPr/>
            </a:pPr>
            <a:endParaRPr lang="en-US" sz="1800" dirty="0" smtClean="0">
              <a:latin typeface="Times New Roman" panose="02020603050405020304" pitchFamily="18" charset="0"/>
              <a:cs typeface="Times New Roman" panose="02020603050405020304" pitchFamily="18" charset="0"/>
            </a:endParaRPr>
          </a:p>
          <a:p>
            <a:pPr marL="0" indent="0">
              <a:spcBef>
                <a:spcPts val="0"/>
              </a:spcBef>
              <a:buFont typeface="Arial" charset="0"/>
              <a:buNone/>
              <a:defRPr/>
            </a:pPr>
            <a:r>
              <a:rPr lang="en-US" sz="1800" dirty="0" smtClean="0">
                <a:latin typeface="Times New Roman" panose="02020603050405020304" pitchFamily="18" charset="0"/>
                <a:cs typeface="Times New Roman" panose="02020603050405020304" pitchFamily="18" charset="0"/>
              </a:rPr>
              <a:t>The project also contributes to expanding eco-touristic attractions of the cross-border region by </a:t>
            </a:r>
            <a:r>
              <a:rPr lang="en-US" sz="1800" smtClean="0">
                <a:latin typeface="Times New Roman" panose="02020603050405020304" pitchFamily="18" charset="0"/>
                <a:cs typeface="Times New Roman" panose="02020603050405020304" pitchFamily="18" charset="0"/>
              </a:rPr>
              <a:t>presenting the </a:t>
            </a:r>
            <a:r>
              <a:rPr lang="en-US" sz="1800" dirty="0" smtClean="0">
                <a:latin typeface="Times New Roman" panose="02020603050405020304" pitchFamily="18" charset="0"/>
                <a:cs typeface="Times New Roman" panose="02020603050405020304" pitchFamily="18" charset="0"/>
              </a:rPr>
              <a:t>area's ornithological values. </a:t>
            </a:r>
          </a:p>
          <a:p>
            <a:pPr marL="0" indent="0">
              <a:spcBef>
                <a:spcPts val="0"/>
              </a:spcBef>
              <a:buFont typeface="Arial" charset="0"/>
              <a:buNone/>
              <a:defRPr/>
            </a:pPr>
            <a:endParaRPr lang="en-US" sz="1800" dirty="0" smtClean="0">
              <a:latin typeface="Times New Roman" panose="02020603050405020304" pitchFamily="18" charset="0"/>
              <a:cs typeface="Times New Roman" panose="02020603050405020304" pitchFamily="18" charset="0"/>
            </a:endParaRPr>
          </a:p>
          <a:p>
            <a:pPr marL="0" indent="0" algn="just">
              <a:lnSpc>
                <a:spcPct val="120000"/>
              </a:lnSpc>
              <a:spcBef>
                <a:spcPts val="0"/>
              </a:spcBef>
              <a:buFont typeface="Arial" charset="0"/>
              <a:buNone/>
              <a:defRPr/>
            </a:pP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24660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Képtalálat a következőre: „szlovák magyar zászló”">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50469" y="5462588"/>
            <a:ext cx="1643063"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5866" y="2170652"/>
            <a:ext cx="4272269" cy="3202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zövegdoboz 5"/>
          <p:cNvSpPr txBox="1"/>
          <p:nvPr/>
        </p:nvSpPr>
        <p:spPr>
          <a:xfrm>
            <a:off x="2213738" y="1537628"/>
            <a:ext cx="4878542" cy="523220"/>
          </a:xfrm>
          <a:prstGeom prst="rect">
            <a:avLst/>
          </a:prstGeom>
          <a:noFill/>
        </p:spPr>
        <p:txBody>
          <a:bodyPr wrap="square" rtlCol="0">
            <a:spAutoFit/>
          </a:bodyPr>
          <a:lstStyle/>
          <a:p>
            <a:r>
              <a:rPr lang="hu-HU" sz="2800" b="1" dirty="0" err="1" smtClean="0">
                <a:latin typeface="Times New Roman" panose="02020603050405020304" pitchFamily="18" charset="0"/>
                <a:cs typeface="Times New Roman" panose="02020603050405020304" pitchFamily="18" charset="0"/>
              </a:rPr>
              <a:t>Thank</a:t>
            </a:r>
            <a:r>
              <a:rPr lang="hu-HU" sz="2800" b="1" dirty="0" smtClean="0">
                <a:latin typeface="Times New Roman" panose="02020603050405020304" pitchFamily="18" charset="0"/>
                <a:cs typeface="Times New Roman" panose="02020603050405020304" pitchFamily="18" charset="0"/>
              </a:rPr>
              <a:t> </a:t>
            </a:r>
            <a:r>
              <a:rPr lang="hu-HU" sz="2800" b="1" dirty="0" err="1" smtClean="0">
                <a:latin typeface="Times New Roman" panose="02020603050405020304" pitchFamily="18" charset="0"/>
                <a:cs typeface="Times New Roman" panose="02020603050405020304" pitchFamily="18" charset="0"/>
              </a:rPr>
              <a:t>you</a:t>
            </a:r>
            <a:r>
              <a:rPr lang="hu-HU" sz="2800" b="1" dirty="0" smtClean="0">
                <a:latin typeface="Times New Roman" panose="02020603050405020304" pitchFamily="18" charset="0"/>
                <a:cs typeface="Times New Roman" panose="02020603050405020304" pitchFamily="18" charset="0"/>
              </a:rPr>
              <a:t> </a:t>
            </a:r>
            <a:r>
              <a:rPr lang="hu-HU" sz="2800" b="1" dirty="0" err="1" smtClean="0">
                <a:latin typeface="Times New Roman" panose="02020603050405020304" pitchFamily="18" charset="0"/>
                <a:cs typeface="Times New Roman" panose="02020603050405020304" pitchFamily="18" charset="0"/>
              </a:rPr>
              <a:t>for</a:t>
            </a:r>
            <a:r>
              <a:rPr lang="hu-HU" sz="2800" b="1" dirty="0" smtClean="0">
                <a:latin typeface="Times New Roman" panose="02020603050405020304" pitchFamily="18" charset="0"/>
                <a:cs typeface="Times New Roman" panose="02020603050405020304" pitchFamily="18" charset="0"/>
              </a:rPr>
              <a:t> </a:t>
            </a:r>
            <a:r>
              <a:rPr lang="hu-HU" sz="2800" b="1" dirty="0" err="1" smtClean="0">
                <a:latin typeface="Times New Roman" panose="02020603050405020304" pitchFamily="18" charset="0"/>
                <a:cs typeface="Times New Roman" panose="02020603050405020304" pitchFamily="18" charset="0"/>
              </a:rPr>
              <a:t>your</a:t>
            </a:r>
            <a:r>
              <a:rPr lang="hu-HU" sz="2800" b="1" dirty="0" smtClean="0">
                <a:latin typeface="Times New Roman" panose="02020603050405020304" pitchFamily="18" charset="0"/>
                <a:cs typeface="Times New Roman" panose="02020603050405020304" pitchFamily="18" charset="0"/>
              </a:rPr>
              <a:t> </a:t>
            </a:r>
            <a:r>
              <a:rPr lang="hu-HU" sz="2800" b="1" dirty="0" err="1" smtClean="0">
                <a:latin typeface="Times New Roman" panose="02020603050405020304" pitchFamily="18" charset="0"/>
                <a:cs typeface="Times New Roman" panose="02020603050405020304" pitchFamily="18" charset="0"/>
              </a:rPr>
              <a:t>attention</a:t>
            </a:r>
            <a:r>
              <a:rPr lang="hu-HU" sz="2800" b="1" dirty="0" smtClean="0">
                <a:latin typeface="Times New Roman" panose="02020603050405020304" pitchFamily="18" charset="0"/>
                <a:cs typeface="Times New Roman" panose="02020603050405020304" pitchFamily="18" charset="0"/>
              </a:rPr>
              <a:t>!</a:t>
            </a:r>
            <a:endParaRPr lang="hu-HU" sz="2800" b="1" dirty="0">
              <a:latin typeface="Times New Roman" panose="02020603050405020304" pitchFamily="18" charset="0"/>
              <a:cs typeface="Times New Roman" panose="02020603050405020304" pitchFamily="18" charset="0"/>
            </a:endParaRPr>
          </a:p>
        </p:txBody>
      </p:sp>
      <p:pic>
        <p:nvPicPr>
          <p:cNvPr id="5" name="Picture 10" descr="L:\logók\FM\fm_logo_en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677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ím 1"/>
          <p:cNvSpPr>
            <a:spLocks noGrp="1"/>
          </p:cNvSpPr>
          <p:nvPr>
            <p:ph type="title"/>
          </p:nvPr>
        </p:nvSpPr>
        <p:spPr>
          <a:xfrm>
            <a:off x="359569" y="1341438"/>
            <a:ext cx="8424863" cy="719137"/>
          </a:xfrm>
        </p:spPr>
        <p:txBody>
          <a:bodyPr>
            <a:normAutofit fontScale="90000"/>
          </a:bodyPr>
          <a:lstStyle/>
          <a:p>
            <a:pPr eaLnBrk="1" hangingPunct="1"/>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r>
              <a:rPr lang="hu-HU" altLang="hu-HU" sz="2900" b="1" dirty="0" err="1" smtClean="0">
                <a:solidFill>
                  <a:srgbClr val="A69765"/>
                </a:solidFill>
                <a:latin typeface="Times New Roman" pitchFamily="18" charset="0"/>
                <a:cs typeface="Times New Roman" pitchFamily="18" charset="0"/>
              </a:rPr>
              <a:t>Projects</a:t>
            </a:r>
            <a:r>
              <a:rPr lang="hu-HU" altLang="hu-HU" sz="2900" b="1" dirty="0" smtClean="0">
                <a:solidFill>
                  <a:srgbClr val="A69765"/>
                </a:solidFill>
                <a:latin typeface="Times New Roman" pitchFamily="18" charset="0"/>
                <a:cs typeface="Times New Roman" pitchFamily="18" charset="0"/>
              </a:rPr>
              <a:t> and </a:t>
            </a:r>
            <a:r>
              <a:rPr lang="hu-HU" altLang="hu-HU" sz="2900" b="1" dirty="0" err="1" smtClean="0">
                <a:solidFill>
                  <a:srgbClr val="A69765"/>
                </a:solidFill>
                <a:latin typeface="Times New Roman" pitchFamily="18" charset="0"/>
                <a:cs typeface="Times New Roman" pitchFamily="18" charset="0"/>
              </a:rPr>
              <a:t>common</a:t>
            </a:r>
            <a:r>
              <a:rPr lang="hu-HU" altLang="hu-HU" sz="2900" b="1" dirty="0" smtClean="0">
                <a:solidFill>
                  <a:srgbClr val="A69765"/>
                </a:solidFill>
                <a:latin typeface="Times New Roman" pitchFamily="18" charset="0"/>
                <a:cs typeface="Times New Roman" pitchFamily="18" charset="0"/>
              </a:rPr>
              <a:t> </a:t>
            </a:r>
            <a:r>
              <a:rPr lang="hu-HU" altLang="hu-HU" sz="2900" b="1" dirty="0" err="1" smtClean="0">
                <a:solidFill>
                  <a:srgbClr val="A69765"/>
                </a:solidFill>
                <a:latin typeface="Times New Roman" pitchFamily="18" charset="0"/>
                <a:cs typeface="Times New Roman" pitchFamily="18" charset="0"/>
              </a:rPr>
              <a:t>activities</a:t>
            </a:r>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endParaRPr lang="hu-HU" altLang="hu-HU" sz="2900" b="1" dirty="0" smtClean="0">
              <a:solidFill>
                <a:srgbClr val="A69765"/>
              </a:solidFill>
              <a:latin typeface="Times New Roman" pitchFamily="18" charset="0"/>
              <a:cs typeface="Times New Roman" pitchFamily="18" charset="0"/>
            </a:endParaRPr>
          </a:p>
        </p:txBody>
      </p:sp>
      <p:pic>
        <p:nvPicPr>
          <p:cNvPr id="12292" name="Picture 7" descr="Képtalálat a következőre: „szlovák magyar zászló”">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1275" y="5462588"/>
            <a:ext cx="1643063"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9" descr="Monográfia_Karancs-Medves_Cser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3036490"/>
            <a:ext cx="1079500" cy="154463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2294" name="Picture 6" descr="arcgis tan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068638"/>
            <a:ext cx="2474913"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4" descr="musely2_205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62725" y="2924175"/>
            <a:ext cx="258127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7" descr="Zöld_Horizon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275" y="2924944"/>
            <a:ext cx="1223963" cy="1804987"/>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2297" name="Kép 17" descr="IMG_9032.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6513" y="5013325"/>
            <a:ext cx="2808288"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8" name="Kép 2" descr="baglyas.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586538" y="4941888"/>
            <a:ext cx="259397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9388" y="1628775"/>
            <a:ext cx="136842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0" name="Picture 7" descr="husk_logo_hu"/>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9388" y="333375"/>
            <a:ext cx="165576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1"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9388" y="908050"/>
            <a:ext cx="2266950"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2" name="Kép 8" descr="IMG_9037.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132138" y="4797425"/>
            <a:ext cx="3095625"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3" name="Tartalom helye 15"/>
          <p:cNvSpPr>
            <a:spLocks noGrp="1"/>
          </p:cNvSpPr>
          <p:nvPr>
            <p:ph idx="1"/>
          </p:nvPr>
        </p:nvSpPr>
        <p:spPr>
          <a:xfrm>
            <a:off x="1259458" y="1989138"/>
            <a:ext cx="7849046" cy="935037"/>
          </a:xfrm>
        </p:spPr>
        <p:txBody>
          <a:bodyPr>
            <a:noAutofit/>
          </a:bodyPr>
          <a:lstStyle/>
          <a:p>
            <a:pPr algn="just"/>
            <a:r>
              <a:rPr lang="en-US" altLang="hu-HU" sz="1800" dirty="0" smtClean="0">
                <a:latin typeface="Times New Roman" panose="02020603050405020304" pitchFamily="18" charset="0"/>
                <a:cs typeface="Times New Roman" panose="02020603050405020304" pitchFamily="18" charset="0"/>
              </a:rPr>
              <a:t>Activities supported by joint projects in the last 10 years: GIS education, cross-border biotic research, </a:t>
            </a:r>
            <a:r>
              <a:rPr lang="hu-HU" altLang="hu-HU" sz="1800" dirty="0" err="1" smtClean="0">
                <a:latin typeface="Times New Roman" panose="02020603050405020304" pitchFamily="18" charset="0"/>
                <a:cs typeface="Times New Roman" panose="02020603050405020304" pitchFamily="18" charset="0"/>
              </a:rPr>
              <a:t>common</a:t>
            </a:r>
            <a:r>
              <a:rPr lang="hu-HU" altLang="hu-HU" sz="1800" dirty="0" smtClean="0">
                <a:latin typeface="Times New Roman" panose="02020603050405020304" pitchFamily="18" charset="0"/>
                <a:cs typeface="Times New Roman" panose="02020603050405020304" pitchFamily="18" charset="0"/>
              </a:rPr>
              <a:t> </a:t>
            </a:r>
            <a:r>
              <a:rPr lang="en-US" altLang="hu-HU" sz="1800" dirty="0" smtClean="0">
                <a:latin typeface="Times New Roman" panose="02020603050405020304" pitchFamily="18" charset="0"/>
                <a:cs typeface="Times New Roman" panose="02020603050405020304" pitchFamily="18" charset="0"/>
              </a:rPr>
              <a:t>field training</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for</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rangers</a:t>
            </a:r>
            <a:r>
              <a:rPr lang="en-US" altLang="hu-HU" sz="1800" dirty="0" smtClean="0">
                <a:latin typeface="Times New Roman" panose="02020603050405020304" pitchFamily="18" charset="0"/>
                <a:cs typeface="Times New Roman" panose="02020603050405020304" pitchFamily="18" charset="0"/>
              </a:rPr>
              <a:t>, building a visitor center (</a:t>
            </a:r>
            <a:r>
              <a:rPr lang="hu-HU" altLang="hu-HU" sz="1800" dirty="0" err="1" smtClean="0">
                <a:latin typeface="Times New Roman" panose="02020603050405020304" pitchFamily="18" charset="0"/>
                <a:cs typeface="Times New Roman" panose="02020603050405020304" pitchFamily="18" charset="0"/>
              </a:rPr>
              <a:t>Baglyaskő</a:t>
            </a:r>
            <a:r>
              <a:rPr lang="en-US" altLang="hu-HU" sz="1800" dirty="0" smtClean="0">
                <a:latin typeface="Times New Roman" panose="02020603050405020304" pitchFamily="18" charset="0"/>
                <a:cs typeface="Times New Roman" panose="02020603050405020304" pitchFamily="18" charset="0"/>
              </a:rPr>
              <a:t>), published books and publications, exhibition development</a:t>
            </a:r>
            <a:endParaRPr lang="hu-HU" altLang="hu-HU" sz="1800" dirty="0" smtClean="0">
              <a:latin typeface="Times New Roman" panose="02020603050405020304" pitchFamily="18" charset="0"/>
              <a:cs typeface="Times New Roman" panose="02020603050405020304" pitchFamily="18" charset="0"/>
            </a:endParaRPr>
          </a:p>
        </p:txBody>
      </p:sp>
      <p:pic>
        <p:nvPicPr>
          <p:cNvPr id="17" name="Picture 10" descr="L:\logók\FM\fm_logo_eng.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03609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artalom helye 2"/>
          <p:cNvSpPr>
            <a:spLocks noGrp="1"/>
          </p:cNvSpPr>
          <p:nvPr>
            <p:ph idx="1"/>
          </p:nvPr>
        </p:nvSpPr>
        <p:spPr>
          <a:xfrm>
            <a:off x="457200" y="2205384"/>
            <a:ext cx="8229600" cy="3671888"/>
          </a:xfrm>
        </p:spPr>
        <p:txBody>
          <a:bodyPr/>
          <a:lstStyle/>
          <a:p>
            <a:pPr marL="514350" indent="-514350" algn="just">
              <a:buFont typeface="Calibri" pitchFamily="34" charset="0"/>
              <a:buAutoNum type="arabicPeriod" startAt="2"/>
            </a:pPr>
            <a:r>
              <a:rPr lang="en-US" altLang="hu-HU" sz="2800" dirty="0" err="1" smtClean="0">
                <a:latin typeface="Times New Roman" panose="02020603050405020304" pitchFamily="18" charset="0"/>
                <a:cs typeface="Times New Roman" panose="02020603050405020304" pitchFamily="18" charset="0"/>
              </a:rPr>
              <a:t>Enha</a:t>
            </a:r>
            <a:r>
              <a:rPr lang="hu-HU" altLang="hu-HU" sz="2800" dirty="0" smtClean="0">
                <a:latin typeface="Times New Roman" panose="02020603050405020304" pitchFamily="18" charset="0"/>
                <a:cs typeface="Times New Roman" panose="02020603050405020304" pitchFamily="18" charset="0"/>
              </a:rPr>
              <a:t>n</a:t>
            </a:r>
            <a:r>
              <a:rPr lang="en-US" altLang="hu-HU" sz="2800" dirty="0" smtClean="0">
                <a:latin typeface="Times New Roman" panose="02020603050405020304" pitchFamily="18" charset="0"/>
                <a:cs typeface="Times New Roman" panose="02020603050405020304" pitchFamily="18" charset="0"/>
              </a:rPr>
              <a:t>cement of the ancient cultural cross border heritage profile of historical </a:t>
            </a:r>
            <a:r>
              <a:rPr lang="en-US" altLang="hu-HU" sz="2800" dirty="0" err="1" smtClean="0">
                <a:latin typeface="Times New Roman" panose="02020603050405020304" pitchFamily="18" charset="0"/>
                <a:cs typeface="Times New Roman" panose="02020603050405020304" pitchFamily="18" charset="0"/>
              </a:rPr>
              <a:t>Nógrád</a:t>
            </a:r>
            <a:r>
              <a:rPr lang="hu-HU" altLang="hu-HU" sz="2800" dirty="0" smtClean="0">
                <a:latin typeface="Times New Roman" panose="02020603050405020304" pitchFamily="18" charset="0"/>
                <a:cs typeface="Times New Roman" panose="02020603050405020304" pitchFamily="18" charset="0"/>
              </a:rPr>
              <a:t> </a:t>
            </a:r>
            <a:r>
              <a:rPr lang="hu-HU" altLang="hu-HU" sz="2000" dirty="0" smtClean="0">
                <a:latin typeface="Times New Roman" panose="02020603050405020304" pitchFamily="18" charset="0"/>
                <a:cs typeface="Times New Roman" panose="02020603050405020304" pitchFamily="18" charset="0"/>
              </a:rPr>
              <a:t>(</a:t>
            </a:r>
            <a:r>
              <a:rPr lang="hu-HU" altLang="hu-HU" sz="2000" dirty="0" err="1" smtClean="0">
                <a:latin typeface="Times New Roman" panose="02020603050405020304" pitchFamily="18" charset="0"/>
                <a:cs typeface="Times New Roman" panose="02020603050405020304" pitchFamily="18" charset="0"/>
              </a:rPr>
              <a:t>Living</a:t>
            </a:r>
            <a:r>
              <a:rPr lang="hu-HU" altLang="hu-HU" sz="2000" dirty="0" smtClean="0">
                <a:latin typeface="Times New Roman" panose="02020603050405020304" pitchFamily="18" charset="0"/>
                <a:cs typeface="Times New Roman" panose="02020603050405020304" pitchFamily="18" charset="0"/>
              </a:rPr>
              <a:t> </a:t>
            </a:r>
            <a:r>
              <a:rPr lang="hu-HU" altLang="hu-HU" sz="2000" dirty="0" err="1" smtClean="0">
                <a:latin typeface="Times New Roman" panose="02020603050405020304" pitchFamily="18" charset="0"/>
                <a:cs typeface="Times New Roman" panose="02020603050405020304" pitchFamily="18" charset="0"/>
              </a:rPr>
              <a:t>Heritage</a:t>
            </a:r>
            <a:r>
              <a:rPr lang="hu-HU" altLang="hu-HU" sz="2000" dirty="0" smtClean="0">
                <a:latin typeface="Times New Roman" panose="02020603050405020304" pitchFamily="18" charset="0"/>
                <a:cs typeface="Times New Roman" panose="02020603050405020304" pitchFamily="18" charset="0"/>
              </a:rPr>
              <a:t>,  SKHU/1601/1.1/267) </a:t>
            </a:r>
            <a:r>
              <a:rPr lang="hu-HU" altLang="hu-HU" sz="2000" dirty="0" err="1" smtClean="0">
                <a:latin typeface="Times New Roman" panose="02020603050405020304" pitchFamily="18" charset="0"/>
                <a:cs typeface="Times New Roman" panose="02020603050405020304" pitchFamily="18" charset="0"/>
              </a:rPr>
              <a:t>Interreg</a:t>
            </a:r>
            <a:r>
              <a:rPr lang="hu-HU" altLang="hu-HU" sz="2000" dirty="0" smtClean="0">
                <a:latin typeface="Times New Roman" panose="02020603050405020304" pitchFamily="18" charset="0"/>
                <a:cs typeface="Times New Roman" panose="02020603050405020304" pitchFamily="18" charset="0"/>
              </a:rPr>
              <a:t> V-A.  </a:t>
            </a:r>
            <a:r>
              <a:rPr lang="hu-HU" altLang="hu-HU" sz="2000" dirty="0" err="1" smtClean="0">
                <a:latin typeface="Times New Roman" panose="02020603050405020304" pitchFamily="18" charset="0"/>
                <a:cs typeface="Times New Roman" panose="02020603050405020304" pitchFamily="18" charset="0"/>
              </a:rPr>
              <a:t>Slovakia</a:t>
            </a:r>
            <a:r>
              <a:rPr lang="hu-HU" altLang="hu-HU" sz="2000" dirty="0" smtClean="0">
                <a:latin typeface="Times New Roman" panose="02020603050405020304" pitchFamily="18" charset="0"/>
                <a:cs typeface="Times New Roman" panose="02020603050405020304" pitchFamily="18" charset="0"/>
              </a:rPr>
              <a:t> Hungary </a:t>
            </a:r>
            <a:r>
              <a:rPr lang="hu-HU" altLang="hu-HU" sz="2000" dirty="0" err="1" smtClean="0">
                <a:latin typeface="Times New Roman" panose="02020603050405020304" pitchFamily="18" charset="0"/>
                <a:cs typeface="Times New Roman" panose="02020603050405020304" pitchFamily="18" charset="0"/>
              </a:rPr>
              <a:t>Cross</a:t>
            </a:r>
            <a:r>
              <a:rPr lang="hu-HU" altLang="hu-HU" sz="2000" dirty="0" smtClean="0">
                <a:latin typeface="Times New Roman" panose="02020603050405020304" pitchFamily="18" charset="0"/>
                <a:cs typeface="Times New Roman" panose="02020603050405020304" pitchFamily="18" charset="0"/>
              </a:rPr>
              <a:t> </a:t>
            </a:r>
            <a:r>
              <a:rPr lang="hu-HU" altLang="hu-HU" sz="2000" dirty="0" err="1" smtClean="0">
                <a:latin typeface="Times New Roman" panose="02020603050405020304" pitchFamily="18" charset="0"/>
                <a:cs typeface="Times New Roman" panose="02020603050405020304" pitchFamily="18" charset="0"/>
              </a:rPr>
              <a:t>Border</a:t>
            </a:r>
            <a:r>
              <a:rPr lang="hu-HU" altLang="hu-HU" sz="2000" dirty="0" smtClean="0">
                <a:latin typeface="Times New Roman" panose="02020603050405020304" pitchFamily="18" charset="0"/>
                <a:cs typeface="Times New Roman" panose="02020603050405020304" pitchFamily="18" charset="0"/>
              </a:rPr>
              <a:t> </a:t>
            </a:r>
            <a:r>
              <a:rPr lang="hu-HU" altLang="hu-HU" sz="2000" dirty="0" err="1" smtClean="0">
                <a:latin typeface="Times New Roman" panose="02020603050405020304" pitchFamily="18" charset="0"/>
                <a:cs typeface="Times New Roman" panose="02020603050405020304" pitchFamily="18" charset="0"/>
              </a:rPr>
              <a:t>Cooperation</a:t>
            </a:r>
            <a:r>
              <a:rPr lang="hu-HU" altLang="hu-HU" sz="2000" dirty="0" smtClean="0">
                <a:latin typeface="Times New Roman" panose="02020603050405020304" pitchFamily="18" charset="0"/>
                <a:cs typeface="Times New Roman" panose="02020603050405020304" pitchFamily="18" charset="0"/>
              </a:rPr>
              <a:t> </a:t>
            </a:r>
            <a:r>
              <a:rPr lang="hu-HU" altLang="hu-HU" sz="2000" dirty="0" err="1" smtClean="0">
                <a:latin typeface="Times New Roman" panose="02020603050405020304" pitchFamily="18" charset="0"/>
                <a:cs typeface="Times New Roman" panose="02020603050405020304" pitchFamily="18" charset="0"/>
              </a:rPr>
              <a:t>Programme</a:t>
            </a:r>
            <a:r>
              <a:rPr lang="hu-HU" altLang="hu-HU" sz="2000" dirty="0" smtClean="0">
                <a:latin typeface="Times New Roman" panose="02020603050405020304" pitchFamily="18" charset="0"/>
                <a:cs typeface="Times New Roman" panose="02020603050405020304" pitchFamily="18" charset="0"/>
              </a:rPr>
              <a:t> (Lead </a:t>
            </a:r>
            <a:r>
              <a:rPr lang="hu-HU" altLang="hu-HU" sz="2000" dirty="0" err="1" smtClean="0">
                <a:latin typeface="Times New Roman" panose="02020603050405020304" pitchFamily="18" charset="0"/>
                <a:cs typeface="Times New Roman" panose="02020603050405020304" pitchFamily="18" charset="0"/>
              </a:rPr>
              <a:t>Beneficiary</a:t>
            </a:r>
            <a:r>
              <a:rPr lang="hu-HU" altLang="hu-HU" sz="2000" dirty="0" smtClean="0">
                <a:latin typeface="Times New Roman" panose="02020603050405020304" pitchFamily="18" charset="0"/>
                <a:cs typeface="Times New Roman" panose="02020603050405020304" pitchFamily="18" charset="0"/>
              </a:rPr>
              <a:t>: </a:t>
            </a:r>
            <a:r>
              <a:rPr lang="hu-HU" altLang="hu-HU" sz="2000" dirty="0" err="1" smtClean="0">
                <a:latin typeface="Times New Roman" panose="02020603050405020304" pitchFamily="18" charset="0"/>
                <a:cs typeface="Times New Roman" panose="02020603050405020304" pitchFamily="18" charset="0"/>
              </a:rPr>
              <a:t>Mesto</a:t>
            </a:r>
            <a:r>
              <a:rPr lang="hu-HU" altLang="hu-HU" sz="2000" dirty="0" smtClean="0">
                <a:latin typeface="Times New Roman" panose="02020603050405020304" pitchFamily="18" charset="0"/>
                <a:cs typeface="Times New Roman" panose="02020603050405020304" pitchFamily="18" charset="0"/>
              </a:rPr>
              <a:t> </a:t>
            </a:r>
            <a:r>
              <a:rPr lang="hu-HU" altLang="hu-HU" sz="2000" dirty="0" err="1" smtClean="0">
                <a:latin typeface="Times New Roman" panose="02020603050405020304" pitchFamily="18" charset="0"/>
                <a:cs typeface="Times New Roman" panose="02020603050405020304" pitchFamily="18" charset="0"/>
              </a:rPr>
              <a:t>Fil</a:t>
            </a:r>
            <a:r>
              <a:rPr lang="hu-HU" altLang="hu-HU" sz="2000" dirty="0" smtClean="0">
                <a:latin typeface="Times New Roman" panose="02020603050405020304" pitchFamily="18" charset="0"/>
                <a:cs typeface="Times New Roman" panose="02020603050405020304" pitchFamily="18" charset="0"/>
              </a:rPr>
              <a:t>’</a:t>
            </a:r>
            <a:r>
              <a:rPr lang="hu-HU" altLang="hu-HU" sz="2000" dirty="0" err="1" smtClean="0">
                <a:latin typeface="Times New Roman" panose="02020603050405020304" pitchFamily="18" charset="0"/>
                <a:cs typeface="Times New Roman" panose="02020603050405020304" pitchFamily="18" charset="0"/>
              </a:rPr>
              <a:t>akovo</a:t>
            </a:r>
            <a:r>
              <a:rPr lang="hu-HU" altLang="hu-HU" sz="2000" dirty="0" smtClean="0">
                <a:latin typeface="Times New Roman" panose="02020603050405020304" pitchFamily="18" charset="0"/>
                <a:cs typeface="Times New Roman" panose="02020603050405020304" pitchFamily="18" charset="0"/>
              </a:rPr>
              <a:t>). (09. 2017 – 12. 2019).</a:t>
            </a:r>
          </a:p>
          <a:p>
            <a:pPr marL="514350" indent="-514350" algn="just">
              <a:buFont typeface="Calibri" pitchFamily="34" charset="0"/>
              <a:buAutoNum type="arabicPeriod" startAt="2"/>
            </a:pPr>
            <a:endParaRPr lang="hu-HU" altLang="hu-HU" sz="2000" dirty="0" smtClean="0">
              <a:latin typeface="Times New Roman" panose="02020603050405020304" pitchFamily="18" charset="0"/>
              <a:cs typeface="Times New Roman" panose="02020603050405020304" pitchFamily="18" charset="0"/>
            </a:endParaRPr>
          </a:p>
          <a:p>
            <a:pPr marL="514350" indent="-514350" algn="just">
              <a:buFont typeface="Arial" charset="0"/>
              <a:buNone/>
            </a:pPr>
            <a:r>
              <a:rPr lang="hu-HU" altLang="hu-HU" sz="2000" dirty="0" smtClean="0">
                <a:latin typeface="Times New Roman" panose="02020603050405020304" pitchFamily="18" charset="0"/>
                <a:cs typeface="Times New Roman" panose="02020603050405020304" pitchFamily="18" charset="0"/>
              </a:rPr>
              <a:t>	</a:t>
            </a:r>
            <a:r>
              <a:rPr lang="hu-HU" altLang="hu-HU" sz="1800" dirty="0" smtClean="0">
                <a:latin typeface="Times New Roman" panose="02020603050405020304" pitchFamily="18" charset="0"/>
                <a:cs typeface="Times New Roman" panose="02020603050405020304" pitchFamily="18" charset="0"/>
              </a:rPr>
              <a:t>I</a:t>
            </a:r>
            <a:r>
              <a:rPr lang="en-US" altLang="hu-HU" sz="1800" dirty="0" err="1" smtClean="0">
                <a:latin typeface="Times New Roman" panose="02020603050405020304" pitchFamily="18" charset="0"/>
                <a:cs typeface="Times New Roman" panose="02020603050405020304" pitchFamily="18" charset="0"/>
              </a:rPr>
              <a:t>ntention</a:t>
            </a:r>
            <a:r>
              <a:rPr lang="en-US" altLang="hu-HU" sz="1800" dirty="0" smtClean="0">
                <a:latin typeface="Times New Roman" panose="02020603050405020304" pitchFamily="18" charset="0"/>
                <a:cs typeface="Times New Roman" panose="02020603050405020304" pitchFamily="18" charset="0"/>
              </a:rPr>
              <a:t> </a:t>
            </a:r>
            <a:r>
              <a:rPr lang="hu-HU" altLang="hu-HU" sz="1800" dirty="0" smtClean="0">
                <a:latin typeface="Times New Roman" panose="02020603050405020304" pitchFamily="18" charset="0"/>
                <a:cs typeface="Times New Roman" panose="02020603050405020304" pitchFamily="18" charset="0"/>
              </a:rPr>
              <a:t>of BNDP </a:t>
            </a:r>
            <a:r>
              <a:rPr lang="en-US" altLang="hu-HU" sz="1800" dirty="0" smtClean="0">
                <a:latin typeface="Times New Roman" panose="02020603050405020304" pitchFamily="18" charset="0"/>
                <a:cs typeface="Times New Roman" panose="02020603050405020304" pitchFamily="18" charset="0"/>
              </a:rPr>
              <a:t>is to increase the attractiveness of </a:t>
            </a:r>
            <a:r>
              <a:rPr lang="en-US" altLang="hu-HU" sz="1800" dirty="0" err="1" smtClean="0">
                <a:latin typeface="Times New Roman" panose="02020603050405020304" pitchFamily="18" charset="0"/>
                <a:cs typeface="Times New Roman" panose="02020603050405020304" pitchFamily="18" charset="0"/>
              </a:rPr>
              <a:t>Baglyas-kő</a:t>
            </a:r>
            <a:r>
              <a:rPr lang="en-US" altLang="hu-HU" sz="1800" dirty="0" smtClean="0">
                <a:latin typeface="Times New Roman" panose="02020603050405020304" pitchFamily="18" charset="0"/>
                <a:cs typeface="Times New Roman" panose="02020603050405020304" pitchFamily="18" charset="0"/>
              </a:rPr>
              <a:t> fortress in </a:t>
            </a:r>
            <a:r>
              <a:rPr lang="en-US" altLang="hu-HU" sz="1800" dirty="0" err="1" smtClean="0">
                <a:latin typeface="Times New Roman" panose="02020603050405020304" pitchFamily="18" charset="0"/>
                <a:cs typeface="Times New Roman" panose="02020603050405020304" pitchFamily="18" charset="0"/>
              </a:rPr>
              <a:t>Salgótarján</a:t>
            </a:r>
            <a:r>
              <a:rPr lang="en-US" altLang="hu-HU" sz="1800" dirty="0" smtClean="0">
                <a:latin typeface="Times New Roman" panose="02020603050405020304" pitchFamily="18" charset="0"/>
                <a:cs typeface="Times New Roman" panose="02020603050405020304" pitchFamily="18" charset="0"/>
              </a:rPr>
              <a:t> </a:t>
            </a:r>
            <a:r>
              <a:rPr lang="hu-HU" altLang="hu-HU" sz="1800" dirty="0" smtClean="0">
                <a:latin typeface="Times New Roman" panose="02020603050405020304" pitchFamily="18" charset="0"/>
                <a:cs typeface="Times New Roman" panose="02020603050405020304" pitchFamily="18" charset="0"/>
              </a:rPr>
              <a:t>(</a:t>
            </a:r>
            <a:r>
              <a:rPr lang="hu-HU" altLang="hu-HU" sz="1800" dirty="0" err="1" smtClean="0">
                <a:latin typeface="Times New Roman" panose="02020603050405020304" pitchFamily="18" charset="0"/>
                <a:cs typeface="Times New Roman" panose="02020603050405020304" pitchFamily="18" charset="0"/>
              </a:rPr>
              <a:t>Visitor</a:t>
            </a:r>
            <a:r>
              <a:rPr lang="hu-HU" altLang="hu-HU" sz="1800" dirty="0" smtClean="0">
                <a:latin typeface="Times New Roman" panose="02020603050405020304" pitchFamily="18" charset="0"/>
                <a:cs typeface="Times New Roman" panose="02020603050405020304" pitchFamily="18" charset="0"/>
              </a:rPr>
              <a:t> Center of BNDP </a:t>
            </a:r>
            <a:r>
              <a:rPr lang="hu-HU" altLang="hu-HU" sz="1800" dirty="0" err="1" smtClean="0">
                <a:latin typeface="Times New Roman" panose="02020603050405020304" pitchFamily="18" charset="0"/>
                <a:cs typeface="Times New Roman" panose="02020603050405020304" pitchFamily="18" charset="0"/>
              </a:rPr>
              <a:t>in</a:t>
            </a:r>
            <a:r>
              <a:rPr lang="hu-HU" altLang="hu-HU" sz="1800" dirty="0" smtClean="0">
                <a:latin typeface="Times New Roman" panose="02020603050405020304" pitchFamily="18" charset="0"/>
                <a:cs typeface="Times New Roman" panose="02020603050405020304" pitchFamily="18" charset="0"/>
              </a:rPr>
              <a:t> </a:t>
            </a:r>
            <a:r>
              <a:rPr lang="hu-HU" altLang="hu-HU" sz="1800" dirty="0" err="1" smtClean="0">
                <a:latin typeface="Times New Roman" panose="02020603050405020304" pitchFamily="18" charset="0"/>
                <a:cs typeface="Times New Roman" panose="02020603050405020304" pitchFamily="18" charset="0"/>
              </a:rPr>
              <a:t>Nógrád-county</a:t>
            </a:r>
            <a:r>
              <a:rPr lang="hu-HU" altLang="hu-HU" sz="1800" dirty="0" smtClean="0">
                <a:latin typeface="Times New Roman" panose="02020603050405020304" pitchFamily="18" charset="0"/>
                <a:cs typeface="Times New Roman" panose="02020603050405020304" pitchFamily="18" charset="0"/>
              </a:rPr>
              <a:t>) </a:t>
            </a:r>
            <a:r>
              <a:rPr lang="en-US" altLang="hu-HU" sz="1800" dirty="0" smtClean="0">
                <a:latin typeface="Times New Roman" panose="02020603050405020304" pitchFamily="18" charset="0"/>
                <a:cs typeface="Times New Roman" panose="02020603050405020304" pitchFamily="18" charset="0"/>
              </a:rPr>
              <a:t>by exploring the archaeological heritage, conserving unearthed art</a:t>
            </a:r>
            <a:r>
              <a:rPr lang="hu-HU" altLang="hu-HU" sz="1800" dirty="0" smtClean="0">
                <a:latin typeface="Times New Roman" panose="02020603050405020304" pitchFamily="18" charset="0"/>
                <a:cs typeface="Times New Roman" panose="02020603050405020304" pitchFamily="18" charset="0"/>
              </a:rPr>
              <a:t>i</a:t>
            </a:r>
            <a:r>
              <a:rPr lang="en-US" altLang="hu-HU" sz="1800" dirty="0" smtClean="0">
                <a:latin typeface="Times New Roman" panose="02020603050405020304" pitchFamily="18" charset="0"/>
                <a:cs typeface="Times New Roman" panose="02020603050405020304" pitchFamily="18" charset="0"/>
              </a:rPr>
              <a:t>facts on the site and developing the conditions for demonstration and visitor friendly infrastructure. </a:t>
            </a:r>
            <a:endParaRPr lang="hu-HU" altLang="hu-HU" sz="1800" dirty="0" smtClean="0">
              <a:latin typeface="Times New Roman" panose="02020603050405020304" pitchFamily="18" charset="0"/>
              <a:cs typeface="Times New Roman" panose="02020603050405020304" pitchFamily="18" charset="0"/>
            </a:endParaRPr>
          </a:p>
          <a:p>
            <a:pPr marL="514350" indent="-514350">
              <a:buFont typeface="Calibri" pitchFamily="34" charset="0"/>
              <a:buAutoNum type="arabicPeriod"/>
            </a:pPr>
            <a:endParaRPr lang="hu-HU" altLang="hu-HU" dirty="0" smtClean="0">
              <a:latin typeface="Times New Roman" panose="02020603050405020304" pitchFamily="18" charset="0"/>
              <a:cs typeface="Times New Roman" panose="02020603050405020304" pitchFamily="18" charset="0"/>
            </a:endParaRPr>
          </a:p>
        </p:txBody>
      </p:sp>
      <p:sp>
        <p:nvSpPr>
          <p:cNvPr id="7" name="Cím 1"/>
          <p:cNvSpPr txBox="1">
            <a:spLocks/>
          </p:cNvSpPr>
          <p:nvPr/>
        </p:nvSpPr>
        <p:spPr>
          <a:xfrm>
            <a:off x="359569" y="1341438"/>
            <a:ext cx="8424863" cy="7191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hu-HU" altLang="hu-HU" sz="2600" b="1" dirty="0" smtClean="0">
                <a:solidFill>
                  <a:srgbClr val="A69765"/>
                </a:solidFill>
                <a:latin typeface="Times New Roman" pitchFamily="18" charset="0"/>
                <a:cs typeface="Times New Roman" pitchFamily="18" charset="0"/>
              </a:rPr>
              <a:t/>
            </a:r>
            <a:br>
              <a:rPr lang="hu-HU" altLang="hu-HU" sz="2600" b="1" dirty="0" smtClean="0">
                <a:solidFill>
                  <a:srgbClr val="A69765"/>
                </a:solidFill>
                <a:latin typeface="Times New Roman" pitchFamily="18" charset="0"/>
                <a:cs typeface="Times New Roman" pitchFamily="18" charset="0"/>
              </a:rPr>
            </a:br>
            <a:r>
              <a:rPr lang="hu-HU" altLang="hu-HU" sz="2600" b="1" dirty="0" err="1" smtClean="0">
                <a:solidFill>
                  <a:srgbClr val="A69765"/>
                </a:solidFill>
                <a:latin typeface="Times New Roman" pitchFamily="18" charset="0"/>
                <a:cs typeface="Times New Roman" pitchFamily="18" charset="0"/>
              </a:rPr>
              <a:t>Projects</a:t>
            </a:r>
            <a:r>
              <a:rPr lang="hu-HU" altLang="hu-HU" sz="2600" b="1" dirty="0" smtClean="0">
                <a:solidFill>
                  <a:srgbClr val="A69765"/>
                </a:solidFill>
                <a:latin typeface="Times New Roman" pitchFamily="18" charset="0"/>
                <a:cs typeface="Times New Roman" pitchFamily="18" charset="0"/>
              </a:rPr>
              <a:t> and </a:t>
            </a:r>
            <a:r>
              <a:rPr lang="hu-HU" altLang="hu-HU" sz="2600" b="1" dirty="0" err="1" smtClean="0">
                <a:solidFill>
                  <a:srgbClr val="A69765"/>
                </a:solidFill>
                <a:latin typeface="Times New Roman" pitchFamily="18" charset="0"/>
                <a:cs typeface="Times New Roman" pitchFamily="18" charset="0"/>
              </a:rPr>
              <a:t>common</a:t>
            </a:r>
            <a:r>
              <a:rPr lang="hu-HU" altLang="hu-HU" sz="2600" b="1" dirty="0" smtClean="0">
                <a:solidFill>
                  <a:srgbClr val="A69765"/>
                </a:solidFill>
                <a:latin typeface="Times New Roman" pitchFamily="18" charset="0"/>
                <a:cs typeface="Times New Roman" pitchFamily="18" charset="0"/>
              </a:rPr>
              <a:t> </a:t>
            </a:r>
            <a:r>
              <a:rPr lang="hu-HU" altLang="hu-HU" sz="2600" b="1" dirty="0" err="1" smtClean="0">
                <a:solidFill>
                  <a:srgbClr val="A69765"/>
                </a:solidFill>
                <a:latin typeface="Times New Roman" pitchFamily="18" charset="0"/>
                <a:cs typeface="Times New Roman" pitchFamily="18" charset="0"/>
              </a:rPr>
              <a:t>activities</a:t>
            </a:r>
            <a:r>
              <a:rPr lang="hu-HU" altLang="hu-HU" sz="2600" b="1" dirty="0" smtClean="0">
                <a:solidFill>
                  <a:srgbClr val="A69765"/>
                </a:solidFill>
                <a:latin typeface="Times New Roman" pitchFamily="18" charset="0"/>
                <a:cs typeface="Times New Roman" pitchFamily="18" charset="0"/>
              </a:rPr>
              <a:t/>
            </a:r>
            <a:br>
              <a:rPr lang="hu-HU" altLang="hu-HU" sz="2600" b="1" dirty="0" smtClean="0">
                <a:solidFill>
                  <a:srgbClr val="A69765"/>
                </a:solidFill>
                <a:latin typeface="Times New Roman" pitchFamily="18" charset="0"/>
                <a:cs typeface="Times New Roman" pitchFamily="18" charset="0"/>
              </a:rPr>
            </a:br>
            <a:endParaRPr lang="hu-HU" altLang="hu-HU" sz="2600" b="1" dirty="0" smtClean="0">
              <a:solidFill>
                <a:srgbClr val="A69765"/>
              </a:solidFill>
              <a:latin typeface="Times New Roman" pitchFamily="18" charset="0"/>
              <a:cs typeface="Times New Roman" pitchFamily="18" charset="0"/>
            </a:endParaRPr>
          </a:p>
        </p:txBody>
      </p:sp>
      <p:pic>
        <p:nvPicPr>
          <p:cNvPr id="6" name="Picture 10" descr="L:\logók\FM\fm_logo_e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89022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2" descr="O:\projektek\INTERREG\SKHU_1601_1.1_267 Living Heritage (Nógrádi várak) 2016\Régészeti kutatás (582_2019)\3. számla mellékletei\Foto-valogatas_elemei\image0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444500"/>
            <a:ext cx="2193925"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Szövegdoboz 7"/>
          <p:cNvSpPr txBox="1">
            <a:spLocks noChangeArrowheads="1"/>
          </p:cNvSpPr>
          <p:nvPr/>
        </p:nvSpPr>
        <p:spPr bwMode="auto">
          <a:xfrm>
            <a:off x="35644" y="3501008"/>
            <a:ext cx="28440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en-US" altLang="hu-HU" sz="1800" dirty="0">
                <a:latin typeface="Times New Roman" panose="02020603050405020304" pitchFamily="18" charset="0"/>
                <a:cs typeface="Times New Roman" panose="02020603050405020304" pitchFamily="18" charset="0"/>
              </a:rPr>
              <a:t>the closure of the excavated north defenses - probably the gate to the east</a:t>
            </a:r>
            <a:endParaRPr lang="hu-HU" altLang="hu-HU" sz="1800" dirty="0">
              <a:latin typeface="Times New Roman" panose="02020603050405020304" pitchFamily="18" charset="0"/>
              <a:cs typeface="Times New Roman" panose="02020603050405020304" pitchFamily="18" charset="0"/>
            </a:endParaRPr>
          </a:p>
        </p:txBody>
      </p:sp>
      <p:pic>
        <p:nvPicPr>
          <p:cNvPr id="14342" name="Picture 3" descr="O:\projektek\INTERREG\SKHU_1601_1.1_267 Living Heritage (Nógrádi várak) 2016\Régészeti kutatás (582_2019)\3. számla mellékletei\Foto-valogatas_elemei\image0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3354" y="3429000"/>
            <a:ext cx="1643062" cy="232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Szövegdoboz 9"/>
          <p:cNvSpPr txBox="1">
            <a:spLocks noChangeArrowheads="1"/>
          </p:cNvSpPr>
          <p:nvPr/>
        </p:nvSpPr>
        <p:spPr bwMode="auto">
          <a:xfrm>
            <a:off x="5724525" y="5817443"/>
            <a:ext cx="31591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en-US" altLang="hu-HU" sz="1800" dirty="0">
                <a:latin typeface="Times New Roman" panose="02020603050405020304" pitchFamily="18" charset="0"/>
                <a:cs typeface="Times New Roman" panose="02020603050405020304" pitchFamily="18" charset="0"/>
              </a:rPr>
              <a:t>a medieval ground level cut by a prehistoric defenses, with multiple period ovens on it</a:t>
            </a:r>
            <a:endParaRPr lang="hu-HU" altLang="hu-HU" sz="1800" dirty="0">
              <a:latin typeface="Times New Roman" panose="02020603050405020304" pitchFamily="18" charset="0"/>
              <a:cs typeface="Times New Roman" panose="02020603050405020304" pitchFamily="18" charset="0"/>
            </a:endParaRPr>
          </a:p>
        </p:txBody>
      </p:sp>
      <p:pic>
        <p:nvPicPr>
          <p:cNvPr id="14344" name="Picture 4" descr="O:\projektek\INTERREG\SKHU_1601_1.1_267 Living Heritage (Nógrádi várak) 2016\Régészeti kutatás (582_2019)\3. számla mellékletei\Foto-valogatas_elemei\image02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092" y="4509120"/>
            <a:ext cx="2425700"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Szövegdoboz 11"/>
          <p:cNvSpPr txBox="1">
            <a:spLocks noChangeArrowheads="1"/>
          </p:cNvSpPr>
          <p:nvPr/>
        </p:nvSpPr>
        <p:spPr bwMode="auto">
          <a:xfrm>
            <a:off x="35644" y="6093296"/>
            <a:ext cx="30241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hu-HU" altLang="hu-HU" sz="1800" dirty="0" err="1">
                <a:latin typeface="Times New Roman" panose="02020603050405020304" pitchFamily="18" charset="0"/>
                <a:cs typeface="Times New Roman" panose="02020603050405020304" pitchFamily="18" charset="0"/>
              </a:rPr>
              <a:t>prehistoric</a:t>
            </a:r>
            <a:r>
              <a:rPr lang="hu-HU" altLang="hu-HU" sz="1800" dirty="0">
                <a:latin typeface="Times New Roman" panose="02020603050405020304" pitchFamily="18" charset="0"/>
                <a:cs typeface="Times New Roman" panose="02020603050405020304" pitchFamily="18" charset="0"/>
              </a:rPr>
              <a:t> </a:t>
            </a:r>
            <a:r>
              <a:rPr lang="hu-HU" altLang="hu-HU" sz="1800" dirty="0" err="1">
                <a:latin typeface="Times New Roman" panose="02020603050405020304" pitchFamily="18" charset="0"/>
                <a:cs typeface="Times New Roman" panose="02020603050405020304" pitchFamily="18" charset="0"/>
              </a:rPr>
              <a:t>furnaces</a:t>
            </a:r>
            <a:r>
              <a:rPr lang="hu-HU" altLang="hu-HU" sz="1800" dirty="0">
                <a:latin typeface="Times New Roman" panose="02020603050405020304" pitchFamily="18" charset="0"/>
                <a:cs typeface="Times New Roman" panose="02020603050405020304" pitchFamily="18" charset="0"/>
              </a:rPr>
              <a:t> </a:t>
            </a:r>
            <a:r>
              <a:rPr lang="hu-HU" altLang="hu-HU" sz="1800" dirty="0" err="1">
                <a:latin typeface="Times New Roman" panose="02020603050405020304" pitchFamily="18" charset="0"/>
                <a:cs typeface="Times New Roman" panose="02020603050405020304" pitchFamily="18" charset="0"/>
              </a:rPr>
              <a:t>during</a:t>
            </a:r>
            <a:r>
              <a:rPr lang="hu-HU" altLang="hu-HU" sz="1800" dirty="0">
                <a:latin typeface="Times New Roman" panose="02020603050405020304" pitchFamily="18" charset="0"/>
                <a:cs typeface="Times New Roman" panose="02020603050405020304" pitchFamily="18" charset="0"/>
              </a:rPr>
              <a:t> </a:t>
            </a:r>
            <a:r>
              <a:rPr lang="hu-HU" altLang="hu-HU" sz="1800" dirty="0" err="1">
                <a:latin typeface="Times New Roman" panose="02020603050405020304" pitchFamily="18" charset="0"/>
                <a:cs typeface="Times New Roman" panose="02020603050405020304" pitchFamily="18" charset="0"/>
              </a:rPr>
              <a:t>excavation</a:t>
            </a:r>
            <a:endParaRPr lang="hu-HU" altLang="hu-HU" sz="1800" dirty="0">
              <a:latin typeface="Times New Roman" panose="02020603050405020304" pitchFamily="18" charset="0"/>
              <a:cs typeface="Times New Roman" panose="02020603050405020304" pitchFamily="18" charset="0"/>
            </a:endParaRPr>
          </a:p>
        </p:txBody>
      </p:sp>
      <p:pic>
        <p:nvPicPr>
          <p:cNvPr id="14346" name="Picture 5" descr="O:\projektek\INTERREG\SKHU_1601_1.1_267 Living Heritage (Nógrádi várak) 2016\Régészeti kutatás (582_2019)\3. számla mellékletei\Foto-valogatas_elemei\image02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9563" y="260350"/>
            <a:ext cx="1657350"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Szövegdoboz 14"/>
          <p:cNvSpPr txBox="1">
            <a:spLocks noChangeArrowheads="1"/>
          </p:cNvSpPr>
          <p:nvPr/>
        </p:nvSpPr>
        <p:spPr bwMode="auto">
          <a:xfrm>
            <a:off x="6300788" y="2420938"/>
            <a:ext cx="24479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en-US" altLang="hu-HU" sz="1800" dirty="0">
                <a:latin typeface="Times New Roman" panose="02020603050405020304" pitchFamily="18" charset="0"/>
                <a:cs typeface="Times New Roman" panose="02020603050405020304" pitchFamily="18" charset="0"/>
              </a:rPr>
              <a:t>ceramic foundation of the platinum of prehistoric furnace</a:t>
            </a:r>
            <a:endParaRPr lang="hu-HU" altLang="hu-HU" sz="1800" dirty="0">
              <a:latin typeface="Times New Roman" panose="02020603050405020304" pitchFamily="18" charset="0"/>
              <a:cs typeface="Times New Roman" panose="02020603050405020304" pitchFamily="18" charset="0"/>
            </a:endParaRPr>
          </a:p>
        </p:txBody>
      </p:sp>
      <p:sp>
        <p:nvSpPr>
          <p:cNvPr id="14348" name="Téglalap 11"/>
          <p:cNvSpPr>
            <a:spLocks noChangeArrowheads="1"/>
          </p:cNvSpPr>
          <p:nvPr/>
        </p:nvSpPr>
        <p:spPr bwMode="auto">
          <a:xfrm>
            <a:off x="2879725" y="1714575"/>
            <a:ext cx="33845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hu-HU" altLang="hu-HU" sz="1800" dirty="0" err="1">
                <a:latin typeface="Times New Roman" panose="02020603050405020304" pitchFamily="18" charset="0"/>
                <a:cs typeface="Times New Roman" panose="02020603050405020304" pitchFamily="18" charset="0"/>
              </a:rPr>
              <a:t>Exploring</a:t>
            </a:r>
            <a:r>
              <a:rPr lang="hu-HU" altLang="hu-HU" sz="1800" dirty="0">
                <a:latin typeface="Times New Roman" panose="02020603050405020304" pitchFamily="18" charset="0"/>
                <a:cs typeface="Times New Roman" panose="02020603050405020304" pitchFamily="18" charset="0"/>
              </a:rPr>
              <a:t> </a:t>
            </a:r>
            <a:r>
              <a:rPr lang="hu-HU" altLang="hu-HU" sz="1800" dirty="0" err="1">
                <a:latin typeface="Times New Roman" panose="02020603050405020304" pitchFamily="18" charset="0"/>
                <a:cs typeface="Times New Roman" panose="02020603050405020304" pitchFamily="18" charset="0"/>
              </a:rPr>
              <a:t>the</a:t>
            </a:r>
            <a:r>
              <a:rPr lang="hu-HU" altLang="hu-HU" sz="1800" dirty="0">
                <a:latin typeface="Times New Roman" panose="02020603050405020304" pitchFamily="18" charset="0"/>
                <a:cs typeface="Times New Roman" panose="02020603050405020304" pitchFamily="18" charset="0"/>
              </a:rPr>
              <a:t> </a:t>
            </a:r>
            <a:r>
              <a:rPr lang="hu-HU" altLang="hu-HU" sz="1800" dirty="0" err="1">
                <a:latin typeface="Times New Roman" panose="02020603050405020304" pitchFamily="18" charset="0"/>
                <a:cs typeface="Times New Roman" panose="02020603050405020304" pitchFamily="18" charset="0"/>
              </a:rPr>
              <a:t>archaeological</a:t>
            </a:r>
            <a:r>
              <a:rPr lang="hu-HU" altLang="hu-HU" sz="1800" dirty="0">
                <a:latin typeface="Times New Roman" panose="02020603050405020304" pitchFamily="18" charset="0"/>
                <a:cs typeface="Times New Roman" panose="02020603050405020304" pitchFamily="18" charset="0"/>
              </a:rPr>
              <a:t> </a:t>
            </a:r>
            <a:r>
              <a:rPr lang="hu-HU" altLang="hu-HU" sz="1800" dirty="0" err="1">
                <a:latin typeface="Times New Roman" panose="02020603050405020304" pitchFamily="18" charset="0"/>
                <a:cs typeface="Times New Roman" panose="02020603050405020304" pitchFamily="18" charset="0"/>
              </a:rPr>
              <a:t>heritage</a:t>
            </a:r>
            <a:r>
              <a:rPr lang="hu-HU" altLang="hu-HU" sz="1800" dirty="0">
                <a:latin typeface="Times New Roman" panose="02020603050405020304" pitchFamily="18" charset="0"/>
                <a:cs typeface="Times New Roman" panose="02020603050405020304" pitchFamily="18" charset="0"/>
              </a:rPr>
              <a:t>, </a:t>
            </a:r>
            <a:r>
              <a:rPr lang="en-US" altLang="hu-HU" sz="1800" dirty="0" err="1">
                <a:latin typeface="Times New Roman" panose="02020603050405020304" pitchFamily="18" charset="0"/>
                <a:cs typeface="Times New Roman" panose="02020603050405020304" pitchFamily="18" charset="0"/>
              </a:rPr>
              <a:t>Baglyas-kő</a:t>
            </a:r>
            <a:r>
              <a:rPr lang="en-US" altLang="hu-HU" sz="1800" dirty="0">
                <a:latin typeface="Times New Roman" panose="02020603050405020304" pitchFamily="18" charset="0"/>
                <a:cs typeface="Times New Roman" panose="02020603050405020304" pitchFamily="18" charset="0"/>
              </a:rPr>
              <a:t> </a:t>
            </a:r>
            <a:r>
              <a:rPr lang="hu-HU" altLang="hu-HU" sz="1800" dirty="0" err="1">
                <a:latin typeface="Times New Roman" panose="02020603050405020304" pitchFamily="18" charset="0"/>
                <a:cs typeface="Times New Roman" panose="02020603050405020304" pitchFamily="18" charset="0"/>
              </a:rPr>
              <a:t>Visitor</a:t>
            </a:r>
            <a:r>
              <a:rPr lang="hu-HU" altLang="hu-HU" sz="1800" dirty="0">
                <a:latin typeface="Times New Roman" panose="02020603050405020304" pitchFamily="18" charset="0"/>
                <a:cs typeface="Times New Roman" panose="02020603050405020304" pitchFamily="18" charset="0"/>
              </a:rPr>
              <a:t> Center</a:t>
            </a:r>
          </a:p>
        </p:txBody>
      </p:sp>
      <p:pic>
        <p:nvPicPr>
          <p:cNvPr id="14349" name="Kép 12" descr="IMG_4622.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940050" y="2709838"/>
            <a:ext cx="3360738"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0" descr="L:\logók\FM\fm_logo_eng.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4565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O:\projektek\INTERREG\SKHU_1601_1.1_267 Living Heritage (Nógrádi várak) 2016\Játszótér\volier terv\madar betekinto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54200"/>
            <a:ext cx="2952750" cy="387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15" descr="O:\projektek\INTERREG\SKHU_1601_1.1_267 Living Heritage (Nógrádi várak) 2016\Játszótér\Játszótéri elemek_elemei\image0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6795" y="2276872"/>
            <a:ext cx="2359661" cy="158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12" descr="O:\projektek\INTERREG\SKHU_1601_1.1_267 Living Heritage (Nógrádi várak) 2016\Játszótér\Játszótéri elemek_elemei\image0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9649" y="4224218"/>
            <a:ext cx="2360503" cy="158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13" descr="O:\projektek\INTERREG\SKHU_1601_1.1_267 Living Heritage (Nógrádi várak) 2016\Játszótér\Játszótéri elemek_elemei\image01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0769" y="4224864"/>
            <a:ext cx="2105687" cy="158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7" descr="O:\projektek\INTERREG\SKHU_1601_1.1_267 Living Heritage (Nógrádi várak) 2016\Játszótér\Játszótéri elemek_elemei\image016.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5696" y="2279303"/>
            <a:ext cx="2108408" cy="1581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20" descr="O:\projektek\INTERREG\SKHU_1601_1.1_267 Living Heritage (Nógrádi várak) 2016\Játszótér\Játszótéri elemek_elemei\image019.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74543" y="476672"/>
            <a:ext cx="2601913"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Szövegdoboz 26"/>
          <p:cNvSpPr txBox="1">
            <a:spLocks noChangeArrowheads="1"/>
          </p:cNvSpPr>
          <p:nvPr/>
        </p:nvSpPr>
        <p:spPr bwMode="auto">
          <a:xfrm>
            <a:off x="323850" y="1052736"/>
            <a:ext cx="30972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hu-HU" altLang="hu-HU" sz="1800" dirty="0">
                <a:latin typeface="Times New Roman" pitchFamily="18" charset="0"/>
              </a:rPr>
              <a:t>D</a:t>
            </a:r>
            <a:r>
              <a:rPr lang="en-US" altLang="hu-HU" sz="1800" dirty="0" err="1">
                <a:latin typeface="Times New Roman" pitchFamily="18" charset="0"/>
              </a:rPr>
              <a:t>esign</a:t>
            </a:r>
            <a:r>
              <a:rPr lang="en-US" altLang="hu-HU" sz="1800" dirty="0">
                <a:latin typeface="Times New Roman" pitchFamily="18" charset="0"/>
              </a:rPr>
              <a:t> elements to be realized</a:t>
            </a:r>
            <a:r>
              <a:rPr lang="hu-HU" altLang="hu-HU" sz="1800" dirty="0">
                <a:latin typeface="Times New Roman" pitchFamily="18" charset="0"/>
              </a:rPr>
              <a:t>, </a:t>
            </a:r>
            <a:r>
              <a:rPr lang="en-US" altLang="hu-HU" sz="1800" dirty="0" err="1">
                <a:latin typeface="Times New Roman" pitchFamily="18" charset="0"/>
              </a:rPr>
              <a:t>Baglyas-kő</a:t>
            </a:r>
            <a:r>
              <a:rPr lang="en-US" altLang="hu-HU" sz="1800" dirty="0">
                <a:latin typeface="Times New Roman" pitchFamily="18" charset="0"/>
              </a:rPr>
              <a:t> </a:t>
            </a:r>
            <a:r>
              <a:rPr lang="hu-HU" altLang="hu-HU" sz="1800" dirty="0" err="1">
                <a:latin typeface="Times New Roman" pitchFamily="18" charset="0"/>
              </a:rPr>
              <a:t>Visitor</a:t>
            </a:r>
            <a:r>
              <a:rPr lang="hu-HU" altLang="hu-HU" sz="1800" dirty="0">
                <a:latin typeface="Times New Roman" pitchFamily="18" charset="0"/>
              </a:rPr>
              <a:t> Center</a:t>
            </a:r>
          </a:p>
          <a:p>
            <a:pPr>
              <a:spcBef>
                <a:spcPct val="0"/>
              </a:spcBef>
              <a:buFontTx/>
              <a:buNone/>
            </a:pPr>
            <a:endParaRPr lang="hu-HU" altLang="hu-HU" sz="1800" dirty="0">
              <a:latin typeface="Times New Roman" pitchFamily="18" charset="0"/>
            </a:endParaRPr>
          </a:p>
        </p:txBody>
      </p:sp>
      <p:sp>
        <p:nvSpPr>
          <p:cNvPr id="15371" name="Szövegdoboz 27"/>
          <p:cNvSpPr txBox="1">
            <a:spLocks noChangeArrowheads="1"/>
          </p:cNvSpPr>
          <p:nvPr/>
        </p:nvSpPr>
        <p:spPr bwMode="auto">
          <a:xfrm>
            <a:off x="395288" y="6093296"/>
            <a:ext cx="2305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hu-HU" altLang="hu-HU" sz="1800" dirty="0" err="1">
                <a:latin typeface="Times New Roman" pitchFamily="18" charset="0"/>
              </a:rPr>
              <a:t>planned</a:t>
            </a:r>
            <a:r>
              <a:rPr lang="hu-HU" altLang="hu-HU" sz="1800" dirty="0">
                <a:latin typeface="Times New Roman" pitchFamily="18" charset="0"/>
              </a:rPr>
              <a:t> </a:t>
            </a:r>
            <a:r>
              <a:rPr lang="hu-HU" altLang="hu-HU" sz="1800" dirty="0" err="1">
                <a:latin typeface="Times New Roman" pitchFamily="18" charset="0"/>
              </a:rPr>
              <a:t>stork</a:t>
            </a:r>
            <a:r>
              <a:rPr lang="hu-HU" altLang="hu-HU" sz="1800" dirty="0">
                <a:latin typeface="Times New Roman" pitchFamily="18" charset="0"/>
              </a:rPr>
              <a:t> </a:t>
            </a:r>
            <a:r>
              <a:rPr lang="hu-HU" altLang="hu-HU" sz="1800" dirty="0" err="1">
                <a:latin typeface="Times New Roman" pitchFamily="18" charset="0"/>
              </a:rPr>
              <a:t>volier</a:t>
            </a:r>
            <a:endParaRPr lang="hu-HU" altLang="hu-HU" sz="1800" dirty="0">
              <a:latin typeface="Times New Roman" pitchFamily="18" charset="0"/>
            </a:endParaRPr>
          </a:p>
        </p:txBody>
      </p:sp>
      <p:sp>
        <p:nvSpPr>
          <p:cNvPr id="15372" name="Szövegdoboz 28"/>
          <p:cNvSpPr txBox="1">
            <a:spLocks noChangeArrowheads="1"/>
          </p:cNvSpPr>
          <p:nvPr/>
        </p:nvSpPr>
        <p:spPr bwMode="auto">
          <a:xfrm>
            <a:off x="5075262" y="6093296"/>
            <a:ext cx="23050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hu-HU" altLang="hu-HU" sz="1800" dirty="0" err="1">
                <a:latin typeface="Times New Roman" pitchFamily="18" charset="0"/>
              </a:rPr>
              <a:t>planned</a:t>
            </a:r>
            <a:r>
              <a:rPr lang="hu-HU" altLang="hu-HU" sz="1800" dirty="0">
                <a:latin typeface="Times New Roman" pitchFamily="18" charset="0"/>
              </a:rPr>
              <a:t> </a:t>
            </a:r>
            <a:r>
              <a:rPr lang="hu-HU" altLang="hu-HU" sz="1800" dirty="0" err="1">
                <a:latin typeface="Times New Roman" pitchFamily="18" charset="0"/>
              </a:rPr>
              <a:t>playground</a:t>
            </a:r>
            <a:endParaRPr lang="hu-HU" altLang="hu-HU" sz="1800" dirty="0">
              <a:latin typeface="Times New Roman" pitchFamily="18" charset="0"/>
            </a:endParaRPr>
          </a:p>
        </p:txBody>
      </p:sp>
      <p:pic>
        <p:nvPicPr>
          <p:cNvPr id="12" name="Picture 10" descr="L:\logók\FM\fm_logo_eng.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8341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idx="4294967295"/>
          </p:nvPr>
        </p:nvSpPr>
        <p:spPr>
          <a:xfrm>
            <a:off x="107157" y="2205038"/>
            <a:ext cx="8929687" cy="3095625"/>
          </a:xfrm>
        </p:spPr>
        <p:txBody>
          <a:bodyPr>
            <a:normAutofit fontScale="90000"/>
          </a:bodyPr>
          <a:lstStyle/>
          <a:p>
            <a:pPr>
              <a:lnSpc>
                <a:spcPct val="150000"/>
              </a:lnSpc>
              <a:spcBef>
                <a:spcPts val="600"/>
              </a:spcBef>
            </a:pPr>
            <a:r>
              <a:rPr lang="hu-HU" altLang="hu-HU" sz="2800" b="1" dirty="0" smtClean="0">
                <a:solidFill>
                  <a:srgbClr val="C08F2E"/>
                </a:solidFill>
                <a:latin typeface="Times New Roman" pitchFamily="18" charset="0"/>
                <a:ea typeface="Tahoma" pitchFamily="34" charset="0"/>
                <a:cs typeface="Arial" charset="0"/>
              </a:rPr>
              <a:t>Meeting of </a:t>
            </a:r>
            <a:r>
              <a:rPr lang="hu-HU" altLang="hu-HU" sz="2800" b="1" dirty="0" err="1" smtClean="0">
                <a:solidFill>
                  <a:srgbClr val="C08F2E"/>
                </a:solidFill>
                <a:latin typeface="Times New Roman" pitchFamily="18" charset="0"/>
                <a:ea typeface="Tahoma" pitchFamily="34" charset="0"/>
                <a:cs typeface="Arial" charset="0"/>
              </a:rPr>
              <a:t>Slovak</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smtClean="0">
                <a:solidFill>
                  <a:srgbClr val="C08F2E"/>
                </a:solidFill>
                <a:latin typeface="Times New Roman" pitchFamily="18" charset="0"/>
                <a:ea typeface="Tahoma" pitchFamily="34" charset="0"/>
                <a:cs typeface="Arial" charset="0"/>
              </a:rPr>
              <a:t>- Hungarian </a:t>
            </a:r>
            <a:r>
              <a:rPr lang="hu-HU" altLang="hu-HU" sz="2800" b="1" dirty="0" err="1" smtClean="0">
                <a:solidFill>
                  <a:srgbClr val="C08F2E"/>
                </a:solidFill>
                <a:latin typeface="Times New Roman" pitchFamily="18" charset="0"/>
                <a:ea typeface="Tahoma" pitchFamily="34" charset="0"/>
                <a:cs typeface="Arial" charset="0"/>
              </a:rPr>
              <a:t>Committee</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err="1" smtClean="0">
                <a:solidFill>
                  <a:srgbClr val="C08F2E"/>
                </a:solidFill>
                <a:latin typeface="Times New Roman" pitchFamily="18" charset="0"/>
                <a:ea typeface="Tahoma" pitchFamily="34" charset="0"/>
                <a:cs typeface="Arial" charset="0"/>
              </a:rPr>
              <a:t>for</a:t>
            </a:r>
            <a:r>
              <a:rPr lang="hu-HU" altLang="hu-HU" sz="2800" b="1" dirty="0" smtClean="0">
                <a:solidFill>
                  <a:srgbClr val="C08F2E"/>
                </a:solidFill>
                <a:latin typeface="Times New Roman" pitchFamily="18" charset="0"/>
                <a:ea typeface="Tahoma" pitchFamily="34" charset="0"/>
                <a:cs typeface="Arial" charset="0"/>
              </a:rPr>
              <a:t> Nature </a:t>
            </a:r>
            <a:r>
              <a:rPr lang="hu-HU" altLang="hu-HU" sz="2800" b="1" dirty="0" err="1" smtClean="0">
                <a:solidFill>
                  <a:srgbClr val="C08F2E"/>
                </a:solidFill>
                <a:latin typeface="Times New Roman" pitchFamily="18" charset="0"/>
                <a:ea typeface="Tahoma" pitchFamily="34" charset="0"/>
                <a:cs typeface="Arial" charset="0"/>
              </a:rPr>
              <a:t>Conservation</a:t>
            </a:r>
            <a:r>
              <a:rPr lang="hu-HU" altLang="hu-HU" sz="2800" b="1" dirty="0" smtClean="0">
                <a:solidFill>
                  <a:srgbClr val="C08F2E"/>
                </a:solidFill>
                <a:latin typeface="Times New Roman" pitchFamily="18" charset="0"/>
                <a:ea typeface="Tahoma" pitchFamily="34" charset="0"/>
                <a:cs typeface="Arial" charset="0"/>
              </a:rPr>
              <a:t> and </a:t>
            </a:r>
            <a:r>
              <a:rPr lang="hu-HU" altLang="hu-HU" sz="2800" b="1" dirty="0" err="1" smtClean="0">
                <a:solidFill>
                  <a:srgbClr val="C08F2E"/>
                </a:solidFill>
                <a:latin typeface="Times New Roman" pitchFamily="18" charset="0"/>
                <a:ea typeface="Tahoma" pitchFamily="34" charset="0"/>
                <a:cs typeface="Arial" charset="0"/>
              </a:rPr>
              <a:t>Landscape</a:t>
            </a:r>
            <a:r>
              <a:rPr lang="hu-HU" altLang="hu-HU" sz="2800" b="1" dirty="0" smtClean="0">
                <a:solidFill>
                  <a:srgbClr val="C08F2E"/>
                </a:solidFill>
                <a:latin typeface="Times New Roman" pitchFamily="18" charset="0"/>
                <a:ea typeface="Tahoma" pitchFamily="34" charset="0"/>
                <a:cs typeface="Arial" charset="0"/>
              </a:rPr>
              <a:t> </a:t>
            </a:r>
            <a:r>
              <a:rPr lang="hu-HU" altLang="hu-HU" sz="2800" b="1" dirty="0" err="1" smtClean="0">
                <a:solidFill>
                  <a:srgbClr val="C08F2E"/>
                </a:solidFill>
                <a:latin typeface="Times New Roman" pitchFamily="18" charset="0"/>
                <a:ea typeface="Tahoma" pitchFamily="34" charset="0"/>
                <a:cs typeface="Arial" charset="0"/>
              </a:rPr>
              <a:t>Protection</a:t>
            </a:r>
            <a:r>
              <a:rPr lang="hu-HU" altLang="hu-HU" sz="2800" b="1" dirty="0" smtClean="0">
                <a:solidFill>
                  <a:srgbClr val="C08F2E"/>
                </a:solidFill>
                <a:latin typeface="Times New Roman" pitchFamily="18" charset="0"/>
                <a:ea typeface="Tahoma" pitchFamily="34" charset="0"/>
                <a:cs typeface="Arial" charset="0"/>
              </a:rPr>
              <a:t/>
            </a:r>
            <a:br>
              <a:rPr lang="hu-HU" altLang="hu-HU" sz="2800" b="1" dirty="0" smtClean="0">
                <a:solidFill>
                  <a:srgbClr val="C08F2E"/>
                </a:solidFill>
                <a:latin typeface="Times New Roman" pitchFamily="18" charset="0"/>
                <a:ea typeface="Tahoma" pitchFamily="34" charset="0"/>
                <a:cs typeface="Arial" charset="0"/>
              </a:rPr>
            </a:br>
            <a:r>
              <a:rPr lang="hu-HU" altLang="hu-HU" sz="2800" b="1" dirty="0" smtClean="0">
                <a:solidFill>
                  <a:srgbClr val="C08F2E"/>
                </a:solidFill>
                <a:latin typeface="Times New Roman" pitchFamily="18" charset="0"/>
                <a:ea typeface="Tahoma" pitchFamily="34" charset="0"/>
                <a:cs typeface="Arial" charset="0"/>
              </a:rPr>
              <a:t>Budapest, 13. 09. 2019. </a:t>
            </a:r>
            <a:br>
              <a:rPr lang="hu-HU" altLang="hu-HU" sz="2800" b="1" dirty="0" smtClean="0">
                <a:solidFill>
                  <a:srgbClr val="C08F2E"/>
                </a:solidFill>
                <a:latin typeface="Times New Roman" pitchFamily="18" charset="0"/>
                <a:ea typeface="Tahoma" pitchFamily="34" charset="0"/>
                <a:cs typeface="Arial" charset="0"/>
              </a:rPr>
            </a:br>
            <a:r>
              <a:rPr lang="hu-HU" altLang="hu-HU" sz="2800" b="1" dirty="0" smtClean="0">
                <a:solidFill>
                  <a:srgbClr val="C08F2E"/>
                </a:solidFill>
                <a:latin typeface="Times New Roman" pitchFamily="18" charset="0"/>
                <a:ea typeface="Tahoma" pitchFamily="34" charset="0"/>
                <a:cs typeface="Arial" charset="0"/>
              </a:rPr>
              <a:t>„</a:t>
            </a:r>
            <a:r>
              <a:rPr lang="hu-HU" altLang="hu-HU" sz="2800" b="1" dirty="0" err="1" smtClean="0">
                <a:solidFill>
                  <a:srgbClr val="C08F2E"/>
                </a:solidFill>
                <a:latin typeface="Times New Roman" pitchFamily="18" charset="0"/>
                <a:ea typeface="Tahoma" pitchFamily="34" charset="0"/>
                <a:cs typeface="Arial" charset="0"/>
              </a:rPr>
              <a:t>Danube-Ipoly</a:t>
            </a:r>
            <a:r>
              <a:rPr lang="hu-HU" altLang="hu-HU" sz="2800" b="1" dirty="0" smtClean="0">
                <a:solidFill>
                  <a:srgbClr val="C08F2E"/>
                </a:solidFill>
                <a:latin typeface="Times New Roman" pitchFamily="18" charset="0"/>
                <a:ea typeface="Tahoma" pitchFamily="34" charset="0"/>
                <a:cs typeface="Arial" charset="0"/>
              </a:rPr>
              <a:t> National Park </a:t>
            </a:r>
            <a:r>
              <a:rPr lang="hu-HU" altLang="hu-HU" sz="2800" b="1" dirty="0" err="1" smtClean="0">
                <a:solidFill>
                  <a:srgbClr val="C08F2E"/>
                </a:solidFill>
                <a:latin typeface="Times New Roman" pitchFamily="18" charset="0"/>
                <a:ea typeface="Tahoma" pitchFamily="34" charset="0"/>
                <a:cs typeface="Arial" charset="0"/>
              </a:rPr>
              <a:t>Directorate</a:t>
            </a:r>
            <a:r>
              <a:rPr lang="hu-HU" altLang="hu-HU" sz="2800" b="1" dirty="0" smtClean="0">
                <a:solidFill>
                  <a:srgbClr val="C08F2E"/>
                </a:solidFill>
                <a:latin typeface="Times New Roman" pitchFamily="18" charset="0"/>
                <a:ea typeface="Tahoma" pitchFamily="34" charset="0"/>
                <a:cs typeface="Arial" charset="0"/>
              </a:rPr>
              <a:t>”</a:t>
            </a:r>
            <a:br>
              <a:rPr lang="hu-HU" altLang="hu-HU" sz="2800" b="1" dirty="0" smtClean="0">
                <a:solidFill>
                  <a:srgbClr val="C08F2E"/>
                </a:solidFill>
                <a:latin typeface="Times New Roman" pitchFamily="18" charset="0"/>
                <a:ea typeface="Tahoma" pitchFamily="34" charset="0"/>
                <a:cs typeface="Arial" charset="0"/>
              </a:rPr>
            </a:br>
            <a:endParaRPr lang="hu-HU" altLang="hu-HU" sz="3600" b="1" dirty="0" smtClean="0">
              <a:solidFill>
                <a:srgbClr val="C08F2E"/>
              </a:solidFill>
              <a:latin typeface="Times New Roman" pitchFamily="18" charset="0"/>
              <a:ea typeface="Tahoma" pitchFamily="34" charset="0"/>
              <a:cs typeface="Arial" charset="0"/>
            </a:endParaRPr>
          </a:p>
        </p:txBody>
      </p:sp>
      <p:pic>
        <p:nvPicPr>
          <p:cNvPr id="6" name="Picture 10" descr="L:\logók\FM\fm_logo_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888" y="549275"/>
            <a:ext cx="230822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Képtalálat a következőre: „szlovák magyar zászló”">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50469" y="5462588"/>
            <a:ext cx="1643063"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09906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ím 1"/>
          <p:cNvSpPr>
            <a:spLocks noGrp="1"/>
          </p:cNvSpPr>
          <p:nvPr>
            <p:ph type="title"/>
          </p:nvPr>
        </p:nvSpPr>
        <p:spPr>
          <a:xfrm>
            <a:off x="359569" y="1557338"/>
            <a:ext cx="8424863" cy="719137"/>
          </a:xfrm>
        </p:spPr>
        <p:txBody>
          <a:bodyPr>
            <a:normAutofit fontScale="90000"/>
          </a:bodyPr>
          <a:lstStyle/>
          <a:p>
            <a:pPr eaLnBrk="1" hangingPunct="1"/>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r>
              <a:rPr lang="hu-HU" altLang="hu-HU" sz="2900" b="1" dirty="0" err="1" smtClean="0">
                <a:solidFill>
                  <a:srgbClr val="A69765"/>
                </a:solidFill>
                <a:latin typeface="Times New Roman" pitchFamily="18" charset="0"/>
                <a:cs typeface="Times New Roman" pitchFamily="18" charset="0"/>
              </a:rPr>
              <a:t>Projects</a:t>
            </a:r>
            <a:r>
              <a:rPr lang="hu-HU" altLang="hu-HU" sz="2900" b="1" dirty="0" smtClean="0">
                <a:solidFill>
                  <a:srgbClr val="A69765"/>
                </a:solidFill>
                <a:latin typeface="Times New Roman" pitchFamily="18" charset="0"/>
                <a:cs typeface="Times New Roman" pitchFamily="18" charset="0"/>
              </a:rPr>
              <a:t> and </a:t>
            </a:r>
            <a:r>
              <a:rPr lang="hu-HU" altLang="hu-HU" sz="2900" b="1" dirty="0" err="1" smtClean="0">
                <a:solidFill>
                  <a:srgbClr val="A69765"/>
                </a:solidFill>
                <a:latin typeface="Times New Roman" pitchFamily="18" charset="0"/>
                <a:cs typeface="Times New Roman" pitchFamily="18" charset="0"/>
              </a:rPr>
              <a:t>common</a:t>
            </a:r>
            <a:r>
              <a:rPr lang="hu-HU" altLang="hu-HU" sz="2900" b="1" dirty="0" smtClean="0">
                <a:solidFill>
                  <a:srgbClr val="A69765"/>
                </a:solidFill>
                <a:latin typeface="Times New Roman" pitchFamily="18" charset="0"/>
                <a:cs typeface="Times New Roman" pitchFamily="18" charset="0"/>
              </a:rPr>
              <a:t> </a:t>
            </a:r>
            <a:r>
              <a:rPr lang="hu-HU" altLang="hu-HU" sz="2900" b="1" dirty="0" err="1" smtClean="0">
                <a:solidFill>
                  <a:srgbClr val="A69765"/>
                </a:solidFill>
                <a:latin typeface="Times New Roman" pitchFamily="18" charset="0"/>
                <a:cs typeface="Times New Roman" pitchFamily="18" charset="0"/>
              </a:rPr>
              <a:t>activities</a:t>
            </a:r>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endParaRPr lang="hu-HU" altLang="hu-HU" sz="2900" b="1" dirty="0" smtClean="0">
              <a:solidFill>
                <a:srgbClr val="A69765"/>
              </a:solidFill>
              <a:latin typeface="Times New Roman" pitchFamily="18" charset="0"/>
              <a:cs typeface="Times New Roman" pitchFamily="18" charset="0"/>
            </a:endParaRPr>
          </a:p>
        </p:txBody>
      </p:sp>
      <p:sp>
        <p:nvSpPr>
          <p:cNvPr id="11267" name="Tartalom helye 2"/>
          <p:cNvSpPr>
            <a:spLocks noGrp="1"/>
          </p:cNvSpPr>
          <p:nvPr>
            <p:ph idx="1"/>
          </p:nvPr>
        </p:nvSpPr>
        <p:spPr>
          <a:xfrm>
            <a:off x="467519" y="2708970"/>
            <a:ext cx="8208962" cy="1512118"/>
          </a:xfrm>
        </p:spPr>
        <p:txBody>
          <a:bodyPr/>
          <a:lstStyle/>
          <a:p>
            <a:pPr marL="0" indent="0" algn="just">
              <a:buFont typeface="Arial" panose="020B0604020202020204" pitchFamily="34" charset="0"/>
              <a:buNone/>
              <a:defRPr/>
            </a:pPr>
            <a:r>
              <a:rPr lang="hu-HU" altLang="hu-HU" sz="2800" dirty="0" smtClean="0">
                <a:latin typeface="Times New Roman" panose="02020603050405020304" pitchFamily="18" charset="0"/>
                <a:cs typeface="Times New Roman" panose="02020603050405020304" pitchFamily="18" charset="0"/>
              </a:rPr>
              <a:t>A </a:t>
            </a:r>
            <a:r>
              <a:rPr lang="hu-HU" altLang="hu-HU" sz="2800" dirty="0" err="1" smtClean="0">
                <a:latin typeface="Times New Roman" panose="02020603050405020304" pitchFamily="18" charset="0"/>
                <a:cs typeface="Times New Roman" panose="02020603050405020304" pitchFamily="18" charset="0"/>
              </a:rPr>
              <a:t>delegation</a:t>
            </a:r>
            <a:r>
              <a:rPr lang="hu-HU" altLang="hu-HU" sz="2800" dirty="0" smtClean="0">
                <a:latin typeface="Times New Roman" panose="02020603050405020304" pitchFamily="18" charset="0"/>
                <a:cs typeface="Times New Roman" panose="02020603050405020304" pitchFamily="18" charset="0"/>
              </a:rPr>
              <a:t> of </a:t>
            </a:r>
            <a:r>
              <a:rPr lang="en-US" altLang="hu-HU" sz="2800" dirty="0" smtClean="0">
                <a:latin typeface="Times New Roman" panose="02020603050405020304" pitchFamily="18" charset="0"/>
                <a:cs typeface="Times New Roman" panose="02020603050405020304" pitchFamily="18" charset="0"/>
              </a:rPr>
              <a:t>State Nature Conservancy of the Slovak Republic</a:t>
            </a:r>
            <a:r>
              <a:rPr lang="hu-HU" altLang="hu-HU" sz="2800" dirty="0" smtClean="0">
                <a:latin typeface="Times New Roman" panose="02020603050405020304" pitchFamily="18" charset="0"/>
                <a:cs typeface="Times New Roman" panose="02020603050405020304" pitchFamily="18" charset="0"/>
              </a:rPr>
              <a:t> - </a:t>
            </a:r>
            <a:r>
              <a:rPr lang="en-US" altLang="hu-HU" sz="2800" dirty="0" smtClean="0">
                <a:latin typeface="Times New Roman" panose="02020603050405020304" pitchFamily="18" charset="0"/>
                <a:cs typeface="Times New Roman" panose="02020603050405020304" pitchFamily="18" charset="0"/>
              </a:rPr>
              <a:t>Slovak Caves Administration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visited</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the</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caves</a:t>
            </a:r>
            <a:r>
              <a:rPr lang="hu-HU" altLang="hu-HU" sz="2800" dirty="0" smtClean="0">
                <a:latin typeface="Times New Roman" panose="02020603050405020304" pitchFamily="18" charset="0"/>
                <a:cs typeface="Times New Roman" panose="02020603050405020304" pitchFamily="18" charset="0"/>
              </a:rPr>
              <a:t> of Budapest</a:t>
            </a:r>
          </a:p>
        </p:txBody>
      </p:sp>
      <p:sp>
        <p:nvSpPr>
          <p:cNvPr id="10245" name="Téglalap 1"/>
          <p:cNvSpPr>
            <a:spLocks noChangeArrowheads="1"/>
          </p:cNvSpPr>
          <p:nvPr/>
        </p:nvSpPr>
        <p:spPr bwMode="auto">
          <a:xfrm>
            <a:off x="467544" y="4653136"/>
            <a:ext cx="459918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hu-HU" altLang="hu-HU" sz="1800" dirty="0" err="1">
                <a:latin typeface="Times New Roman" pitchFamily="18" charset="0"/>
              </a:rPr>
              <a:t>Between</a:t>
            </a:r>
            <a:r>
              <a:rPr lang="hu-HU" altLang="hu-HU" sz="1800" dirty="0">
                <a:latin typeface="Times New Roman" pitchFamily="18" charset="0"/>
              </a:rPr>
              <a:t> 16-18 of May 2019, András Füri, </a:t>
            </a:r>
            <a:r>
              <a:rPr lang="hu-HU" altLang="hu-HU" sz="1800" dirty="0" err="1">
                <a:latin typeface="Times New Roman" pitchFamily="18" charset="0"/>
              </a:rPr>
              <a:t>director</a:t>
            </a:r>
            <a:r>
              <a:rPr lang="hu-HU" altLang="hu-HU" sz="1800" dirty="0">
                <a:latin typeface="Times New Roman" pitchFamily="18" charset="0"/>
              </a:rPr>
              <a:t> of DINPD </a:t>
            </a:r>
            <a:r>
              <a:rPr lang="hu-HU" altLang="hu-HU" sz="1800" dirty="0" err="1">
                <a:latin typeface="Times New Roman" pitchFamily="18" charset="0"/>
              </a:rPr>
              <a:t>received</a:t>
            </a:r>
            <a:r>
              <a:rPr lang="hu-HU" altLang="hu-HU" sz="1800" dirty="0">
                <a:latin typeface="Times New Roman" pitchFamily="18" charset="0"/>
              </a:rPr>
              <a:t> Lajos Gaál and </a:t>
            </a:r>
            <a:r>
              <a:rPr lang="hu-HU" altLang="hu-HU" sz="1800" dirty="0" err="1">
                <a:latin typeface="Times New Roman" pitchFamily="18" charset="0"/>
              </a:rPr>
              <a:t>his</a:t>
            </a:r>
            <a:r>
              <a:rPr lang="hu-HU" altLang="hu-HU" sz="1800" dirty="0">
                <a:latin typeface="Times New Roman" pitchFamily="18" charset="0"/>
              </a:rPr>
              <a:t> </a:t>
            </a:r>
            <a:r>
              <a:rPr lang="hu-HU" altLang="hu-HU" sz="1800" dirty="0" err="1">
                <a:latin typeface="Times New Roman" pitchFamily="18" charset="0"/>
              </a:rPr>
              <a:t>six</a:t>
            </a:r>
            <a:r>
              <a:rPr lang="hu-HU" altLang="hu-HU" sz="1800" dirty="0">
                <a:latin typeface="Times New Roman" pitchFamily="18" charset="0"/>
              </a:rPr>
              <a:t> </a:t>
            </a:r>
            <a:r>
              <a:rPr lang="hu-HU" altLang="hu-HU" sz="1800" dirty="0" err="1">
                <a:latin typeface="Times New Roman" pitchFamily="18" charset="0"/>
              </a:rPr>
              <a:t>colleagues</a:t>
            </a:r>
            <a:r>
              <a:rPr lang="hu-HU" altLang="hu-HU" sz="1800" dirty="0">
                <a:latin typeface="Times New Roman" pitchFamily="18" charset="0"/>
              </a:rPr>
              <a:t>. </a:t>
            </a:r>
            <a:r>
              <a:rPr lang="hu-HU" altLang="hu-HU" sz="1800" dirty="0" err="1">
                <a:latin typeface="Times New Roman" pitchFamily="18" charset="0"/>
              </a:rPr>
              <a:t>We</a:t>
            </a:r>
            <a:r>
              <a:rPr lang="hu-HU" altLang="hu-HU" sz="1800" dirty="0">
                <a:latin typeface="Times New Roman" pitchFamily="18" charset="0"/>
              </a:rPr>
              <a:t> </a:t>
            </a:r>
            <a:r>
              <a:rPr lang="hu-HU" altLang="hu-HU" sz="1800" dirty="0" err="1">
                <a:latin typeface="Times New Roman" pitchFamily="18" charset="0"/>
              </a:rPr>
              <a:t>guided</a:t>
            </a:r>
            <a:r>
              <a:rPr lang="hu-HU" altLang="hu-HU" sz="1800" dirty="0">
                <a:latin typeface="Times New Roman" pitchFamily="18" charset="0"/>
              </a:rPr>
              <a:t> </a:t>
            </a:r>
            <a:r>
              <a:rPr lang="hu-HU" altLang="hu-HU" sz="1800" dirty="0" err="1">
                <a:latin typeface="Times New Roman" pitchFamily="18" charset="0"/>
              </a:rPr>
              <a:t>them</a:t>
            </a:r>
            <a:r>
              <a:rPr lang="hu-HU" altLang="hu-HU" sz="1800" dirty="0">
                <a:latin typeface="Times New Roman" pitchFamily="18" charset="0"/>
              </a:rPr>
              <a:t> </a:t>
            </a:r>
            <a:r>
              <a:rPr lang="hu-HU" altLang="hu-HU" sz="1800" dirty="0" err="1">
                <a:latin typeface="Times New Roman" pitchFamily="18" charset="0"/>
              </a:rPr>
              <a:t>in</a:t>
            </a:r>
            <a:r>
              <a:rPr lang="hu-HU" altLang="hu-HU" sz="1800" dirty="0">
                <a:latin typeface="Times New Roman" pitchFamily="18" charset="0"/>
              </a:rPr>
              <a:t> </a:t>
            </a:r>
            <a:r>
              <a:rPr lang="hu-HU" altLang="hu-HU" sz="1800" dirty="0" err="1">
                <a:latin typeface="Times New Roman" pitchFamily="18" charset="0"/>
              </a:rPr>
              <a:t>the</a:t>
            </a:r>
            <a:r>
              <a:rPr lang="hu-HU" altLang="hu-HU" sz="1800" dirty="0">
                <a:latin typeface="Times New Roman" pitchFamily="18" charset="0"/>
              </a:rPr>
              <a:t> Molnár János </a:t>
            </a:r>
            <a:r>
              <a:rPr lang="hu-HU" altLang="hu-HU" sz="1800" dirty="0" err="1">
                <a:latin typeface="Times New Roman" pitchFamily="18" charset="0"/>
              </a:rPr>
              <a:t>Cave</a:t>
            </a:r>
            <a:r>
              <a:rPr lang="hu-HU" altLang="hu-HU" sz="1800" dirty="0">
                <a:latin typeface="Times New Roman" pitchFamily="18" charset="0"/>
              </a:rPr>
              <a:t> and Buda </a:t>
            </a:r>
            <a:r>
              <a:rPr lang="hu-HU" altLang="hu-HU" sz="1800" dirty="0" err="1">
                <a:latin typeface="Times New Roman" pitchFamily="18" charset="0"/>
              </a:rPr>
              <a:t>Castle</a:t>
            </a:r>
            <a:r>
              <a:rPr lang="hu-HU" altLang="hu-HU" sz="1800" dirty="0">
                <a:latin typeface="Times New Roman" pitchFamily="18" charset="0"/>
              </a:rPr>
              <a:t> </a:t>
            </a:r>
            <a:r>
              <a:rPr lang="hu-HU" altLang="hu-HU" sz="1800" dirty="0" err="1">
                <a:latin typeface="Times New Roman" pitchFamily="18" charset="0"/>
              </a:rPr>
              <a:t>Cave</a:t>
            </a:r>
            <a:r>
              <a:rPr lang="hu-HU" altLang="hu-HU" sz="1800" dirty="0">
                <a:latin typeface="Times New Roman" pitchFamily="18" charset="0"/>
              </a:rPr>
              <a:t>.</a:t>
            </a:r>
          </a:p>
        </p:txBody>
      </p:sp>
      <p:pic>
        <p:nvPicPr>
          <p:cNvPr id="10246" name="Kép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00675" y="4229100"/>
            <a:ext cx="370840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L:\logók\FM\fm_logo_e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57650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ím 1"/>
          <p:cNvSpPr>
            <a:spLocks noGrp="1"/>
          </p:cNvSpPr>
          <p:nvPr>
            <p:ph type="title"/>
          </p:nvPr>
        </p:nvSpPr>
        <p:spPr>
          <a:xfrm>
            <a:off x="359569" y="1557338"/>
            <a:ext cx="8424863" cy="719137"/>
          </a:xfrm>
        </p:spPr>
        <p:txBody>
          <a:bodyPr>
            <a:normAutofit fontScale="90000"/>
          </a:bodyPr>
          <a:lstStyle/>
          <a:p>
            <a:pPr eaLnBrk="1" hangingPunct="1"/>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r>
              <a:rPr lang="hu-HU" altLang="hu-HU" sz="2900" b="1" dirty="0" err="1" smtClean="0">
                <a:solidFill>
                  <a:srgbClr val="A69765"/>
                </a:solidFill>
                <a:latin typeface="Times New Roman" pitchFamily="18" charset="0"/>
                <a:cs typeface="Times New Roman" pitchFamily="18" charset="0"/>
              </a:rPr>
              <a:t>Projects</a:t>
            </a:r>
            <a:r>
              <a:rPr lang="hu-HU" altLang="hu-HU" sz="2900" b="1" dirty="0" smtClean="0">
                <a:solidFill>
                  <a:srgbClr val="A69765"/>
                </a:solidFill>
                <a:latin typeface="Times New Roman" pitchFamily="18" charset="0"/>
                <a:cs typeface="Times New Roman" pitchFamily="18" charset="0"/>
              </a:rPr>
              <a:t> and </a:t>
            </a:r>
            <a:r>
              <a:rPr lang="hu-HU" altLang="hu-HU" sz="2900" b="1" dirty="0" err="1" smtClean="0">
                <a:solidFill>
                  <a:srgbClr val="A69765"/>
                </a:solidFill>
                <a:latin typeface="Times New Roman" pitchFamily="18" charset="0"/>
                <a:cs typeface="Times New Roman" pitchFamily="18" charset="0"/>
              </a:rPr>
              <a:t>common</a:t>
            </a:r>
            <a:r>
              <a:rPr lang="hu-HU" altLang="hu-HU" sz="2900" b="1" dirty="0" smtClean="0">
                <a:solidFill>
                  <a:srgbClr val="A69765"/>
                </a:solidFill>
                <a:latin typeface="Times New Roman" pitchFamily="18" charset="0"/>
                <a:cs typeface="Times New Roman" pitchFamily="18" charset="0"/>
              </a:rPr>
              <a:t> </a:t>
            </a:r>
            <a:r>
              <a:rPr lang="hu-HU" altLang="hu-HU" sz="2900" b="1" dirty="0" err="1" smtClean="0">
                <a:solidFill>
                  <a:srgbClr val="A69765"/>
                </a:solidFill>
                <a:latin typeface="Times New Roman" pitchFamily="18" charset="0"/>
                <a:cs typeface="Times New Roman" pitchFamily="18" charset="0"/>
              </a:rPr>
              <a:t>activities</a:t>
            </a:r>
            <a:r>
              <a:rPr lang="hu-HU" altLang="hu-HU" sz="2900" b="1" dirty="0" smtClean="0">
                <a:solidFill>
                  <a:srgbClr val="A69765"/>
                </a:solidFill>
                <a:latin typeface="Times New Roman" pitchFamily="18" charset="0"/>
                <a:cs typeface="Times New Roman" pitchFamily="18" charset="0"/>
              </a:rPr>
              <a:t/>
            </a:r>
            <a:br>
              <a:rPr lang="hu-HU" altLang="hu-HU" sz="2900" b="1" dirty="0" smtClean="0">
                <a:solidFill>
                  <a:srgbClr val="A69765"/>
                </a:solidFill>
                <a:latin typeface="Times New Roman" pitchFamily="18" charset="0"/>
                <a:cs typeface="Times New Roman" pitchFamily="18" charset="0"/>
              </a:rPr>
            </a:br>
            <a:endParaRPr lang="hu-HU" altLang="hu-HU" sz="2900" b="1" dirty="0" smtClean="0">
              <a:solidFill>
                <a:srgbClr val="A69765"/>
              </a:solidFill>
              <a:latin typeface="Times New Roman" pitchFamily="18" charset="0"/>
              <a:cs typeface="Times New Roman" pitchFamily="18" charset="0"/>
            </a:endParaRPr>
          </a:p>
        </p:txBody>
      </p:sp>
      <p:sp>
        <p:nvSpPr>
          <p:cNvPr id="11267" name="Tartalom helye 2"/>
          <p:cNvSpPr>
            <a:spLocks noGrp="1"/>
          </p:cNvSpPr>
          <p:nvPr>
            <p:ph idx="1"/>
          </p:nvPr>
        </p:nvSpPr>
        <p:spPr>
          <a:xfrm>
            <a:off x="457200" y="2709094"/>
            <a:ext cx="8229600" cy="1223962"/>
          </a:xfrm>
        </p:spPr>
        <p:txBody>
          <a:bodyPr/>
          <a:lstStyle/>
          <a:p>
            <a:pPr marL="0" indent="0">
              <a:buFont typeface="Arial" panose="020B0604020202020204" pitchFamily="34" charset="0"/>
              <a:buNone/>
              <a:defRPr/>
            </a:pPr>
            <a:r>
              <a:rPr lang="hu-HU" altLang="hu-HU" sz="2800" dirty="0" err="1" smtClean="0">
                <a:latin typeface="Times New Roman" panose="02020603050405020304" pitchFamily="18" charset="0"/>
                <a:cs typeface="Times New Roman" panose="02020603050405020304" pitchFamily="18" charset="0"/>
              </a:rPr>
              <a:t>Cooperation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between</a:t>
            </a:r>
            <a:r>
              <a:rPr lang="hu-HU" altLang="hu-HU" sz="2800" dirty="0" smtClean="0">
                <a:latin typeface="Times New Roman" panose="02020603050405020304" pitchFamily="18" charset="0"/>
                <a:cs typeface="Times New Roman" panose="02020603050405020304" pitchFamily="18" charset="0"/>
              </a:rPr>
              <a:t> </a:t>
            </a:r>
            <a:r>
              <a:rPr lang="hu-HU" altLang="hu-HU" sz="2800" dirty="0" err="1" smtClean="0">
                <a:latin typeface="Times New Roman" panose="02020603050405020304" pitchFamily="18" charset="0"/>
                <a:cs typeface="Times New Roman" panose="02020603050405020304" pitchFamily="18" charset="0"/>
              </a:rPr>
              <a:t>professionals</a:t>
            </a:r>
            <a:r>
              <a:rPr lang="hu-HU" altLang="hu-HU" sz="2800" dirty="0" smtClean="0">
                <a:latin typeface="Times New Roman" panose="02020603050405020304" pitchFamily="18" charset="0"/>
                <a:cs typeface="Times New Roman" panose="02020603050405020304" pitchFamily="18" charset="0"/>
              </a:rPr>
              <a:t> of </a:t>
            </a:r>
            <a:r>
              <a:rPr lang="hu-HU" altLang="hu-HU" sz="2800" dirty="0" err="1" smtClean="0">
                <a:latin typeface="Times New Roman" panose="02020603050405020304" pitchFamily="18" charset="0"/>
                <a:cs typeface="Times New Roman" panose="02020603050405020304" pitchFamily="18" charset="0"/>
              </a:rPr>
              <a:t>the</a:t>
            </a:r>
            <a:r>
              <a:rPr lang="hu-HU" altLang="hu-HU" sz="2800" dirty="0" smtClean="0">
                <a:latin typeface="Times New Roman" panose="02020603050405020304" pitchFamily="18" charset="0"/>
                <a:cs typeface="Times New Roman" panose="02020603050405020304" pitchFamily="18" charset="0"/>
              </a:rPr>
              <a:t> NGO </a:t>
            </a:r>
            <a:r>
              <a:rPr lang="hu-HU" sz="2800" dirty="0">
                <a:latin typeface="Times New Roman" panose="02020603050405020304" pitchFamily="18" charset="0"/>
                <a:cs typeface="Times New Roman" panose="02020603050405020304" pitchFamily="18" charset="0"/>
              </a:rPr>
              <a:t>SOS </a:t>
            </a:r>
            <a:r>
              <a:rPr lang="hu-HU" sz="2800" dirty="0" err="1">
                <a:latin typeface="Times New Roman" panose="02020603050405020304" pitchFamily="18" charset="0"/>
                <a:cs typeface="Times New Roman" panose="02020603050405020304" pitchFamily="18" charset="0"/>
              </a:rPr>
              <a:t>BirdLife</a:t>
            </a:r>
            <a:r>
              <a:rPr lang="hu-HU" sz="2800" dirty="0">
                <a:latin typeface="Times New Roman" panose="02020603050405020304" pitchFamily="18" charset="0"/>
                <a:cs typeface="Times New Roman" panose="02020603050405020304" pitchFamily="18" charset="0"/>
              </a:rPr>
              <a:t> </a:t>
            </a:r>
            <a:r>
              <a:rPr lang="hu-HU" sz="2800" dirty="0" err="1">
                <a:latin typeface="Times New Roman" panose="02020603050405020304" pitchFamily="18" charset="0"/>
                <a:cs typeface="Times New Roman" panose="02020603050405020304" pitchFamily="18" charset="0"/>
              </a:rPr>
              <a:t>Slovakia</a:t>
            </a:r>
            <a:r>
              <a:rPr lang="hu-HU" sz="2800" dirty="0">
                <a:latin typeface="Times New Roman" panose="02020603050405020304" pitchFamily="18" charset="0"/>
                <a:cs typeface="Times New Roman" panose="02020603050405020304" pitchFamily="18" charset="0"/>
              </a:rPr>
              <a:t> </a:t>
            </a:r>
            <a:r>
              <a:rPr lang="hu-HU" sz="2800" dirty="0" smtClean="0">
                <a:latin typeface="Times New Roman" panose="02020603050405020304" pitchFamily="18" charset="0"/>
                <a:cs typeface="Times New Roman" panose="02020603050405020304" pitchFamily="18" charset="0"/>
              </a:rPr>
              <a:t>and DINPD</a:t>
            </a:r>
          </a:p>
        </p:txBody>
      </p:sp>
      <p:pic>
        <p:nvPicPr>
          <p:cNvPr id="11268" name="Picture 10" descr="L:\logók\FM\fm_logo_e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532" y="260350"/>
            <a:ext cx="1658937"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églalap 5"/>
          <p:cNvSpPr>
            <a:spLocks noChangeArrowheads="1"/>
          </p:cNvSpPr>
          <p:nvPr/>
        </p:nvSpPr>
        <p:spPr bwMode="auto">
          <a:xfrm>
            <a:off x="395288" y="4271963"/>
            <a:ext cx="41862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pPr>
            <a:r>
              <a:rPr lang="hu-HU" altLang="hu-HU" sz="1800" dirty="0" err="1">
                <a:latin typeface="Times New Roman" pitchFamily="18" charset="0"/>
              </a:rPr>
              <a:t>Common</a:t>
            </a:r>
            <a:r>
              <a:rPr lang="hu-HU" altLang="hu-HU" sz="1800" dirty="0">
                <a:latin typeface="Times New Roman" pitchFamily="18" charset="0"/>
              </a:rPr>
              <a:t> </a:t>
            </a:r>
            <a:r>
              <a:rPr lang="hu-HU" altLang="hu-HU" sz="1800" dirty="0" err="1">
                <a:latin typeface="Times New Roman" pitchFamily="18" charset="0"/>
              </a:rPr>
              <a:t>waterbird</a:t>
            </a:r>
            <a:r>
              <a:rPr lang="hu-HU" altLang="hu-HU" sz="1800" dirty="0">
                <a:latin typeface="Times New Roman" pitchFamily="18" charset="0"/>
              </a:rPr>
              <a:t> </a:t>
            </a:r>
            <a:r>
              <a:rPr lang="hu-HU" altLang="hu-HU" sz="1800" dirty="0" err="1">
                <a:latin typeface="Times New Roman" pitchFamily="18" charset="0"/>
              </a:rPr>
              <a:t>survey</a:t>
            </a:r>
            <a:r>
              <a:rPr lang="hu-HU" altLang="hu-HU" sz="1800" dirty="0">
                <a:latin typeface="Times New Roman" pitchFamily="18" charset="0"/>
              </a:rPr>
              <a:t> </a:t>
            </a:r>
            <a:r>
              <a:rPr lang="hu-HU" altLang="hu-HU" sz="1800" dirty="0" err="1">
                <a:latin typeface="Times New Roman" pitchFamily="18" charset="0"/>
              </a:rPr>
              <a:t>along</a:t>
            </a:r>
            <a:r>
              <a:rPr lang="hu-HU" altLang="hu-HU" sz="1800" dirty="0">
                <a:latin typeface="Times New Roman" pitchFamily="18" charset="0"/>
              </a:rPr>
              <a:t> </a:t>
            </a:r>
            <a:r>
              <a:rPr lang="hu-HU" altLang="hu-HU" sz="1800" dirty="0" err="1">
                <a:latin typeface="Times New Roman" pitchFamily="18" charset="0"/>
              </a:rPr>
              <a:t>the</a:t>
            </a:r>
            <a:r>
              <a:rPr lang="hu-HU" altLang="hu-HU" sz="1800" dirty="0">
                <a:latin typeface="Times New Roman" pitchFamily="18" charset="0"/>
              </a:rPr>
              <a:t> Ipoly </a:t>
            </a:r>
            <a:r>
              <a:rPr lang="hu-HU" altLang="hu-HU" sz="1800" dirty="0" err="1">
                <a:latin typeface="Times New Roman" pitchFamily="18" charset="0"/>
              </a:rPr>
              <a:t>river</a:t>
            </a:r>
            <a:r>
              <a:rPr lang="hu-HU" altLang="hu-HU" sz="1800" dirty="0">
                <a:latin typeface="Times New Roman" pitchFamily="18" charset="0"/>
              </a:rPr>
              <a:t> </a:t>
            </a:r>
            <a:r>
              <a:rPr lang="hu-HU" altLang="hu-HU" sz="1800" dirty="0" err="1">
                <a:latin typeface="Times New Roman" pitchFamily="18" charset="0"/>
              </a:rPr>
              <a:t>in</a:t>
            </a:r>
            <a:r>
              <a:rPr lang="hu-HU" altLang="hu-HU" sz="1800" dirty="0">
                <a:latin typeface="Times New Roman" pitchFamily="18" charset="0"/>
              </a:rPr>
              <a:t> </a:t>
            </a:r>
            <a:r>
              <a:rPr lang="hu-HU" altLang="hu-HU" sz="1800" dirty="0" err="1">
                <a:latin typeface="Times New Roman" pitchFamily="18" charset="0"/>
              </a:rPr>
              <a:t>January-May</a:t>
            </a:r>
            <a:r>
              <a:rPr lang="hu-HU" altLang="hu-HU" sz="1800" dirty="0">
                <a:latin typeface="Times New Roman" pitchFamily="18" charset="0"/>
              </a:rPr>
              <a:t> 2019</a:t>
            </a:r>
          </a:p>
          <a:p>
            <a:pPr eaLnBrk="1" hangingPunct="1">
              <a:spcBef>
                <a:spcPct val="0"/>
              </a:spcBef>
            </a:pPr>
            <a:r>
              <a:rPr lang="hu-HU" altLang="hu-HU" sz="1800" dirty="0" err="1">
                <a:latin typeface="Times New Roman" pitchFamily="18" charset="0"/>
              </a:rPr>
              <a:t>Changing</a:t>
            </a:r>
            <a:r>
              <a:rPr lang="hu-HU" altLang="hu-HU" sz="1800" dirty="0">
                <a:latin typeface="Times New Roman" pitchFamily="18" charset="0"/>
              </a:rPr>
              <a:t> </a:t>
            </a:r>
            <a:r>
              <a:rPr lang="hu-HU" altLang="hu-HU" sz="1800" dirty="0" err="1">
                <a:latin typeface="Times New Roman" pitchFamily="18" charset="0"/>
              </a:rPr>
              <a:t>experiences</a:t>
            </a:r>
            <a:endParaRPr lang="hu-HU" altLang="hu-HU" sz="1800" dirty="0">
              <a:latin typeface="Times New Roman" pitchFamily="18" charset="0"/>
            </a:endParaRPr>
          </a:p>
        </p:txBody>
      </p:sp>
      <p:pic>
        <p:nvPicPr>
          <p:cNvPr id="11270" name="Kép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3644900"/>
            <a:ext cx="4135437" cy="310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66733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TotalTime>
  <Words>868</Words>
  <Application>Microsoft Office PowerPoint</Application>
  <PresentationFormat>Diavetítés a képernyőre (4:3 oldalarány)</PresentationFormat>
  <Paragraphs>106</Paragraphs>
  <Slides>26</Slides>
  <Notes>9</Notes>
  <HiddenSlides>0</HiddenSlides>
  <MMClips>0</MMClips>
  <ScaleCrop>false</ScaleCrop>
  <HeadingPairs>
    <vt:vector size="4" baseType="variant">
      <vt:variant>
        <vt:lpstr>Téma</vt:lpstr>
      </vt:variant>
      <vt:variant>
        <vt:i4>1</vt:i4>
      </vt:variant>
      <vt:variant>
        <vt:lpstr>Diacímek</vt:lpstr>
      </vt:variant>
      <vt:variant>
        <vt:i4>26</vt:i4>
      </vt:variant>
    </vt:vector>
  </HeadingPairs>
  <TitlesOfParts>
    <vt:vector size="27" baseType="lpstr">
      <vt:lpstr>Office-téma</vt:lpstr>
      <vt:lpstr>Meeting of Slovak - Hungarian Committee for Nature Conservation and Landscape Protection Budapest, 13. 09. 2019.  „Bükk National Park Directorate” </vt:lpstr>
      <vt:lpstr> Projects and common activities </vt:lpstr>
      <vt:lpstr> Projects and common activities </vt:lpstr>
      <vt:lpstr>PowerPoint bemutató</vt:lpstr>
      <vt:lpstr>PowerPoint bemutató</vt:lpstr>
      <vt:lpstr>PowerPoint bemutató</vt:lpstr>
      <vt:lpstr>Meeting of Slovak - Hungarian Committee for Nature Conservation and Landscape Protection Budapest, 13. 09. 2019.  „Danube-Ipoly National Park Directorate” </vt:lpstr>
      <vt:lpstr> Projects and common activities </vt:lpstr>
      <vt:lpstr> Projects and common activities </vt:lpstr>
      <vt:lpstr> Projects and common activities </vt:lpstr>
      <vt:lpstr> Projects and common activities </vt:lpstr>
      <vt:lpstr> Projects and common activities </vt:lpstr>
      <vt:lpstr>Meeting of Slovak - Hungarian Committee for Nature Conservation and Landscape Protection Budapest, 13. 09. 2019. „Fertő-Hanság National Park Directorate” </vt:lpstr>
      <vt:lpstr>Preparation of Szigetköz-Žitný ostrov Nature/National Park and implementation of other joint activities in the field of nature education and tourism  Title of the project: Nat-Net Duna/Dunaj 2  Duration of the project: 01.07.2017 – 31.10.2019  Total project budget:   464 460,20 EUR ERFA contribution:   394 791,17 EUR</vt:lpstr>
      <vt:lpstr>Project objectives:  . - further development of transboundary nature tourism in the area. . - further development of joint transboundary activities of rural development institutes on both sides of the border. . - development of joint nature education activities of schools on both sides of the border.</vt:lpstr>
      <vt:lpstr>Lead partner: Fertő-Hanság Nemzeti Park Igazgatóság . Other Partner: . - Regionálna rozvojová agentúra Šamorín - Štátna ochrana prírody Slovenskej republiky - Pisztráng Kör Waldorf Természetvédő és Természetjáró Egyesület - Mosonmagyaróvár Város Önkormányzata </vt:lpstr>
      <vt:lpstr>Activities within the project</vt:lpstr>
      <vt:lpstr> to develop Gombócos Nature Education Center with some new equipments and buildings  - Implementation joint nature education programs for HU and SK kids from both side of the border  - joint program - joint mobile exhibitions - joint trainings for teachers - joint PR actions etc.  </vt:lpstr>
      <vt:lpstr>Problems:  The project will be closed in one and half months.  While all partners are ready with their own activities within the project to close soon, we kindly ask update information from SOP SR as soon as possible. </vt:lpstr>
      <vt:lpstr>Meeting of Slovak - Hungarian Committee for Nature Conservation and Landscape Protection Budapest, 13. 09. 2019. „Aggtelek National Park Directorate” </vt:lpstr>
      <vt:lpstr> Projects and common activities </vt:lpstr>
      <vt:lpstr>PowerPoint bemutató</vt:lpstr>
      <vt:lpstr>PowerPoint bemutató</vt:lpstr>
      <vt:lpstr>PowerPoint bemutató</vt:lpstr>
      <vt:lpstr>PowerPoint bemutató</vt:lpstr>
      <vt:lpstr>PowerPoint bemutató</vt:lpstr>
    </vt:vector>
  </TitlesOfParts>
  <Company>KD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Meeting of Slovakian- Hungarian Committee for Nature Conservation and Landscape Protection Budapest, 13. 09. 2019.  „Bukk National Park Directorate”</dc:title>
  <dc:creator>Jónás Bianka</dc:creator>
  <cp:lastModifiedBy>AM</cp:lastModifiedBy>
  <cp:revision>40</cp:revision>
  <cp:lastPrinted>2019-09-10T11:08:35Z</cp:lastPrinted>
  <dcterms:created xsi:type="dcterms:W3CDTF">2019-09-09T06:56:09Z</dcterms:created>
  <dcterms:modified xsi:type="dcterms:W3CDTF">2019-09-12T14:53:06Z</dcterms:modified>
</cp:coreProperties>
</file>