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83" r:id="rId2"/>
    <p:sldId id="409" r:id="rId3"/>
    <p:sldId id="413" r:id="rId4"/>
    <p:sldId id="412" r:id="rId5"/>
    <p:sldId id="415" r:id="rId6"/>
    <p:sldId id="420" r:id="rId7"/>
    <p:sldId id="421" r:id="rId8"/>
    <p:sldId id="418" r:id="rId9"/>
    <p:sldId id="422" r:id="rId10"/>
    <p:sldId id="410" r:id="rId11"/>
    <p:sldId id="416" r:id="rId12"/>
    <p:sldId id="374" r:id="rId13"/>
  </p:sldIdLst>
  <p:sldSz cx="9144000" cy="6858000" type="screen4x3"/>
  <p:notesSz cx="6858000" cy="9144000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66"/>
    <a:srgbClr val="FF00FF"/>
    <a:srgbClr val="FF0000"/>
    <a:srgbClr val="00664D"/>
    <a:srgbClr val="CC3300"/>
    <a:srgbClr val="00CC00"/>
    <a:srgbClr val="000000"/>
    <a:srgbClr val="80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330" autoAdjust="0"/>
    <p:restoredTop sz="86375" autoAdjust="0"/>
  </p:normalViewPr>
  <p:slideViewPr>
    <p:cSldViewPr>
      <p:cViewPr varScale="1">
        <p:scale>
          <a:sx n="99" d="100"/>
          <a:sy n="99" d="100"/>
        </p:scale>
        <p:origin x="156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altLang="sk-SK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sk-SK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altLang="sk-SK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FB3626-7CDE-4EDF-8770-5061003631A6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16554115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sk-SK" altLang="sk-SK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k-SK" altLang="sk-SK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Kliknite sem a upravte štýly predlohy textu.</a:t>
            </a:r>
          </a:p>
          <a:p>
            <a:pPr lvl="1"/>
            <a:r>
              <a:rPr lang="sk-SK" altLang="sk-SK" smtClean="0"/>
              <a:t>Druhá úroveň</a:t>
            </a:r>
          </a:p>
          <a:p>
            <a:pPr lvl="2"/>
            <a:r>
              <a:rPr lang="sk-SK" altLang="sk-SK" smtClean="0"/>
              <a:t>Tretia úroveň</a:t>
            </a:r>
          </a:p>
          <a:p>
            <a:pPr lvl="3"/>
            <a:r>
              <a:rPr lang="sk-SK" altLang="sk-SK" smtClean="0"/>
              <a:t>Štvrtá úroveň</a:t>
            </a:r>
          </a:p>
          <a:p>
            <a:pPr lvl="4"/>
            <a:r>
              <a:rPr lang="sk-SK" altLang="sk-SK" smtClean="0"/>
              <a:t>Piata úroveň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sk-SK" altLang="sk-SK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2335C0-4997-47AB-8527-6456793BD91F}" type="slidenum">
              <a:rPr lang="sk-SK" altLang="sk-SK"/>
              <a:pPr/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3290497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l">
              <a:buFontTx/>
              <a:buChar char="-"/>
            </a:pP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Hluchán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hôrny -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western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capercaillie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Tetrao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urogallus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(2018)</a:t>
            </a:r>
          </a:p>
          <a:p>
            <a:pPr marL="342900" indent="-342900" algn="l">
              <a:buFontTx/>
              <a:buChar char="-"/>
            </a:pP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Tetrov hoľniak – Black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Grouse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Lyrurus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tetrix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(2018)</a:t>
            </a:r>
          </a:p>
          <a:p>
            <a:pPr marL="342900" indent="-342900" algn="l">
              <a:buFontTx/>
              <a:buChar char="-"/>
            </a:pP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Bučiak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veľký – Great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Bittern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Botaurus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stellaris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(2019)</a:t>
            </a:r>
          </a:p>
          <a:p>
            <a:pPr marL="342900" indent="-342900" algn="l">
              <a:buFontTx/>
              <a:buChar char="-"/>
            </a:pP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Chochlačka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bielooká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–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Ferruginous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Pochard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Aythya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nyroca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(2019) </a:t>
            </a:r>
          </a:p>
          <a:p>
            <a:r>
              <a:rPr lang="sk-SK" dirty="0" smtClean="0"/>
              <a:t>-</a:t>
            </a:r>
            <a:r>
              <a:rPr lang="sk-SK" baseline="0" dirty="0" smtClean="0"/>
              <a:t>        </a:t>
            </a:r>
            <a:r>
              <a:rPr lang="sk-SK" dirty="0" err="1" smtClean="0"/>
              <a:t>Reasoned</a:t>
            </a:r>
            <a:r>
              <a:rPr lang="sk-SK" dirty="0" smtClean="0"/>
              <a:t> </a:t>
            </a:r>
            <a:r>
              <a:rPr lang="sk-SK" dirty="0" err="1" smtClean="0"/>
              <a:t>opinion</a:t>
            </a:r>
            <a:r>
              <a:rPr lang="sk-SK" dirty="0" smtClean="0"/>
              <a:t> – </a:t>
            </a:r>
            <a:r>
              <a:rPr lang="sk-SK" dirty="0" err="1" smtClean="0"/>
              <a:t>January</a:t>
            </a:r>
            <a:r>
              <a:rPr lang="sk-SK" dirty="0" smtClean="0"/>
              <a:t> 2019 - </a:t>
            </a:r>
            <a:r>
              <a:rPr lang="en-US" dirty="0" smtClean="0"/>
              <a:t>Non-conformity of Slovak legislation with Article 6(3) of the Habitats Directive and bad application of Article 6(2) of the Habitats Directive and of Article 4 of the Birds Directive</a:t>
            </a:r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335C0-4997-47AB-8527-6456793BD91F}" type="slidenum">
              <a:rPr lang="sk-SK" altLang="sk-SK" smtClean="0"/>
              <a:pPr/>
              <a:t>5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157016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335C0-4997-47AB-8527-6456793BD91F}" type="slidenum">
              <a:rPr lang="sk-SK" altLang="sk-SK" smtClean="0"/>
              <a:pPr/>
              <a:t>8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4176570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335C0-4997-47AB-8527-6456793BD91F}" type="slidenum">
              <a:rPr lang="sk-SK" altLang="sk-SK" smtClean="0"/>
              <a:pPr/>
              <a:t>9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1564652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B03C7-37BA-495C-9AD1-D9C435052882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1472447228"/>
      </p:ext>
    </p:extLst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FE937-CEB1-4748-9EDD-825AF99AAFAD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4194159548"/>
      </p:ext>
    </p:extLst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BA884-792D-400E-94AD-72ECB10E0AD8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899317427"/>
      </p:ext>
    </p:extLst>
  </p:cSld>
  <p:clrMapOvr>
    <a:masterClrMapping/>
  </p:clrMapOvr>
  <p:transition spd="slow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Nadpis, text a obrázok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jektu ClipArt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3339AD5-F5B2-4265-88BA-0E1DBE9B465D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469547052"/>
      </p:ext>
    </p:extLst>
  </p:cSld>
  <p:clrMapOvr>
    <a:masterClrMapping/>
  </p:clrMapOvr>
  <p:transition spd="slow"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Dva objekty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päty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8" name="Zástupný symbol čísla snímky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215EFC-E1BF-4AD0-88D5-11995303C1CF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194773835"/>
      </p:ext>
    </p:extLst>
  </p:cSld>
  <p:clrMapOvr>
    <a:masterClrMapping/>
  </p:clrMapOvr>
  <p:transition spd="slow">
    <p:strips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60CF0BB-EBA9-4EB9-8F7E-77C58BEB0D28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308919190"/>
      </p:ext>
    </p:extLst>
  </p:cSld>
  <p:clrMapOvr>
    <a:masterClrMapping/>
  </p:clrMapOvr>
  <p:transition spd="slow">
    <p:strips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Nadpis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grafu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788201A-C52D-416D-B66B-127DFE691485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894125659"/>
      </p:ext>
    </p:extLst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65D4D-2218-4F77-9809-1630A9D32BD8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3827656435"/>
      </p:ext>
    </p:extLst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B314C-7D7D-4C47-B2AF-6F3771162BC0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154454915"/>
      </p:ext>
    </p:extLst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9EBC3-E2BC-4979-A8F3-623F19DAC2D3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96042117"/>
      </p:ext>
    </p:extLst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B913F-10A2-4BEF-826F-C9C7D799FF45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362398126"/>
      </p:ext>
    </p:extLst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FD062-BF81-41D5-89FB-D979D7E9DC1B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609298796"/>
      </p:ext>
    </p:extLst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544E-8976-4594-97E9-E6FF0F3787A4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1513989109"/>
      </p:ext>
    </p:extLst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F5713-0497-46D2-A1CA-5003AA79011F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3474456189"/>
      </p:ext>
    </p:extLst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CDBE7-C11E-4FA1-8A97-9A36065D4AB2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555419530"/>
      </p:ext>
    </p:extLst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sk-SK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sk-SK" smtClean="0"/>
              <a:t>Klepnutím lze upravit styly předlohy textu.</a:t>
            </a:r>
          </a:p>
          <a:p>
            <a:pPr lvl="1"/>
            <a:r>
              <a:rPr lang="cs-CZ" altLang="sk-SK" smtClean="0"/>
              <a:t>Druhá úroveň</a:t>
            </a:r>
          </a:p>
          <a:p>
            <a:pPr lvl="2"/>
            <a:r>
              <a:rPr lang="cs-CZ" altLang="sk-SK" smtClean="0"/>
              <a:t>Třetí úroveň</a:t>
            </a:r>
          </a:p>
          <a:p>
            <a:pPr lvl="3"/>
            <a:r>
              <a:rPr lang="cs-CZ" altLang="sk-SK" smtClean="0"/>
              <a:t>Čtvrtá úroveň</a:t>
            </a:r>
          </a:p>
          <a:p>
            <a:pPr lvl="4"/>
            <a:r>
              <a:rPr lang="cs-CZ" altLang="sk-SK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cs-CZ" altLang="sk-S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 altLang="sk-S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C37D79A-23B5-4FB7-8134-918804DA8BE4}" type="slidenum">
              <a:rPr lang="cs-CZ" altLang="sk-SK"/>
              <a:pPr/>
              <a:t>‹#›</a:t>
            </a:fld>
            <a:endParaRPr lang="cs-CZ" alt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slow">
    <p:strips dir="ld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psr.sk/" TargetMode="External"/><Relationship Id="rId2" Type="http://schemas.openxmlformats.org/officeDocument/2006/relationships/hyperlink" Target="http://www.enviro.gov.sk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zp.sk/oblasti/ochrana-prirody-krajiny/druhova-ochrana-prirody/programy-zachrany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monitoring.sk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psr.sk/natura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469504" y="764704"/>
            <a:ext cx="84949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	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Update on Natura 2000 </a:t>
            </a:r>
          </a:p>
          <a:p>
            <a:pPr marL="0" indent="0" eaLnBrk="1" hangingPunct="1">
              <a:buFont typeface="Arial" charset="0"/>
              <a:buNone/>
            </a:pP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and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other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issues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eaLnBrk="1" hangingPunct="1"/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eaLnBrk="1" hangingPunct="1"/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HU-SK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working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group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on Nature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Conservation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and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Landscape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Protection</a:t>
            </a:r>
            <a:endParaRPr lang="sk-SK" altLang="sk-SK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/>
            <a:endParaRPr lang="sk-SK" altLang="sk-SK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/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Budapest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, 13th September 2019</a:t>
            </a:r>
          </a:p>
        </p:txBody>
      </p:sp>
      <p:pic>
        <p:nvPicPr>
          <p:cNvPr id="22733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6796" y="2564904"/>
            <a:ext cx="3600400" cy="202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35784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755576" y="119535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other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highligths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...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23528" y="1196753"/>
            <a:ext cx="8208912" cy="877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sk-SK" altLang="sk-SK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new 2030 </a:t>
            </a:r>
            <a:r>
              <a:rPr lang="sk-SK" altLang="sk-SK" u="sng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envirostrategy</a:t>
            </a:r>
            <a:r>
              <a:rPr lang="sk-SK" altLang="sk-SK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GREEN SLOVAKIA 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dopted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by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Government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Feb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2019) –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framework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legal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changes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457200" indent="-457200" algn="l" eaLnBrk="1" hangingPunct="1">
              <a:buAutoNum type="arabicPeriod"/>
            </a:pP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Stop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loss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biodiversity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... (OECD,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strategy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areas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restoration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15 %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degraded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ecosystems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...)</a:t>
            </a:r>
          </a:p>
          <a:p>
            <a:pPr marL="457200" indent="-457200" algn="l" eaLnBrk="1" hangingPunct="1">
              <a:buAutoNum type="arabicPeriod"/>
            </a:pP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Institutional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reform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competencies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within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areas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change of SOP SR,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financing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...)</a:t>
            </a:r>
          </a:p>
          <a:p>
            <a:pPr marL="457200" indent="-457200" algn="l" eaLnBrk="1" hangingPunct="1">
              <a:buAutoNum type="arabicPeriod"/>
            </a:pP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Simplify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areas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and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unify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„no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intervention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regime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 ...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National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parks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–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closer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to IUCN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criteria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by 2025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core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zone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in 50 %, by 2030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core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zone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 75 %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national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parks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zonation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finalized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/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Nature and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Landscape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Protection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Strategy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– on SEA</a:t>
            </a:r>
          </a:p>
          <a:p>
            <a:pPr algn="l" eaLnBrk="1" hangingPunct="1"/>
            <a:endParaRPr lang="sk-SK" altLang="sk-SK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/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endParaRPr lang="sk-SK" altLang="sk-SK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r>
              <a:rPr lang="sk-SK" altLang="sk-SK" sz="1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</a:t>
            </a: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32220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755576" y="119535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other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highligths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...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23528" y="1196753"/>
            <a:ext cx="820891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/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Amendment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CITES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+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order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MoE</a:t>
            </a:r>
            <a:endParaRPr lang="sk-SK" altLang="sk-SK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/>
            <a:endParaRPr lang="sk-SK" altLang="sk-SK" u="sng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/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New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on IAS</a:t>
            </a:r>
          </a:p>
          <a:p>
            <a:pPr algn="l" eaLnBrk="1" hangingPunct="1"/>
            <a:endParaRPr lang="sk-SK" altLang="sk-SK" u="sng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/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Amendment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Nature and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Landscape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Protection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l" eaLnBrk="1" hangingPunct="1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– 11.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Sept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2019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adopted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by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parliament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/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365104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14219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39552" y="797511"/>
            <a:ext cx="80648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sk-SK" altLang="sk-SK" sz="2800" dirty="0" err="1" smtClean="0">
                <a:solidFill>
                  <a:schemeClr val="accent2"/>
                </a:solidFill>
                <a:latin typeface="Comic Sans MS" pitchFamily="66" charset="0"/>
              </a:rPr>
              <a:t>Thank</a:t>
            </a:r>
            <a:r>
              <a:rPr lang="sk-SK" altLang="sk-SK" sz="28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sz="2800" dirty="0" err="1" smtClean="0">
                <a:solidFill>
                  <a:schemeClr val="accent2"/>
                </a:solidFill>
                <a:latin typeface="Comic Sans MS" pitchFamily="66" charset="0"/>
              </a:rPr>
              <a:t>you</a:t>
            </a:r>
            <a:r>
              <a:rPr lang="sk-SK" altLang="sk-SK" sz="28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sz="2800" dirty="0" err="1" smtClean="0">
                <a:solidFill>
                  <a:schemeClr val="accent2"/>
                </a:solidFill>
                <a:latin typeface="Comic Sans MS" pitchFamily="66" charset="0"/>
              </a:rPr>
              <a:t>for</a:t>
            </a:r>
            <a:r>
              <a:rPr lang="sk-SK" altLang="sk-SK" sz="28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sz="2800" dirty="0" err="1" smtClean="0">
                <a:solidFill>
                  <a:schemeClr val="accent2"/>
                </a:solidFill>
                <a:latin typeface="Comic Sans MS" pitchFamily="66" charset="0"/>
              </a:rPr>
              <a:t>your</a:t>
            </a:r>
            <a:r>
              <a:rPr lang="sk-SK" altLang="sk-SK" sz="28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sz="2800" dirty="0" err="1" smtClean="0">
                <a:solidFill>
                  <a:schemeClr val="accent2"/>
                </a:solidFill>
                <a:latin typeface="Comic Sans MS" pitchFamily="66" charset="0"/>
              </a:rPr>
              <a:t>attention</a:t>
            </a:r>
            <a:endParaRPr lang="sk-SK" altLang="sk-SK" sz="28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  <a:hlinkClick r:id="rId2"/>
              </a:rPr>
              <a:t>www.enviro.gov.sk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, 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  <a:hlinkClick r:id="rId3"/>
              </a:rPr>
              <a:t>www.sopsr.sk</a:t>
            </a:r>
            <a:endParaRPr lang="sk-SK" altLang="sk-SK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jana.durkosova@enviro.gov.sk</a:t>
            </a:r>
          </a:p>
          <a:p>
            <a:pPr marL="0" indent="0" eaLnBrk="1" hangingPunct="1">
              <a:buFont typeface="Arial" charset="0"/>
              <a:buNone/>
            </a:pPr>
            <a:r>
              <a:rPr lang="sk-SK" altLang="sk-SK" dirty="0" smtClean="0">
                <a:latin typeface="Comic Sans MS" pitchFamily="66" charset="0"/>
              </a:rPr>
              <a:t>branislav.hrabkovsky@enviro.gov.sk</a:t>
            </a:r>
            <a:endParaRPr lang="sk-SK" altLang="sk-SK" dirty="0">
              <a:latin typeface="Comic Sans MS" pitchFamily="66" charset="0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73" y="3429000"/>
            <a:ext cx="7680854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45805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     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2000: management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plans</a:t>
            </a: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/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Progress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 </a:t>
            </a:r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adoption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management </a:t>
            </a:r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plans</a:t>
            </a:r>
            <a:endParaRPr lang="sk-SK" altLang="sk-SK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/>
            <a:endParaRPr lang="sk-SK" altLang="sk-SK" sz="2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/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642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SCIs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/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SACs</a:t>
            </a:r>
            <a:endParaRPr lang="sk-SK" altLang="sk-SK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93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plans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approved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100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SCIs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(57 in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Febr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2018)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Letter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EC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formal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notice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July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2019) on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designation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conservation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objectives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and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conservation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measures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41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SPAs</a:t>
            </a:r>
            <a:endParaRPr lang="sk-SK" altLang="sk-SK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plans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approved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by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government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(6 in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Febr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2018)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including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SPAs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bordering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HU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 Poiplie, Dolné Považie, Košická kotlina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57543"/>
            <a:ext cx="1207113" cy="993734"/>
          </a:xfrm>
          <a:prstGeom prst="rect">
            <a:avLst/>
          </a:prstGeom>
        </p:spPr>
      </p:pic>
      <p:sp>
        <p:nvSpPr>
          <p:cNvPr id="6" name="Šípka doprava 5"/>
          <p:cNvSpPr/>
          <p:nvPr/>
        </p:nvSpPr>
        <p:spPr bwMode="auto">
          <a:xfrm>
            <a:off x="611560" y="3501008"/>
            <a:ext cx="978408" cy="484632"/>
          </a:xfrm>
          <a:prstGeom prst="right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90074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395536" y="1628801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28600" y="116632"/>
            <a:ext cx="7279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Natura 2000 - </a:t>
            </a:r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SPAs</a:t>
            </a:r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in Slovakia </a:t>
            </a:r>
          </a:p>
          <a:p>
            <a:pPr algn="l"/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+ (</a:t>
            </a:r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draft</a:t>
            </a:r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 SPA Management </a:t>
            </a:r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Plans</a:t>
            </a:r>
            <a:endParaRPr lang="sk-SK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4027" y="397302"/>
            <a:ext cx="810838" cy="1231499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4846"/>
            <a:ext cx="9144000" cy="4169664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05" y="1834846"/>
            <a:ext cx="1207113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3099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2000: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negotiations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Negotiations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with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European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Commission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sk-SK" altLang="sk-SK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Tx/>
              <a:buChar char="-"/>
            </a:pP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„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nature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dialogue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  - 30. 5.-1.6.2018 (10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issues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sufficiency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national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list of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SCIs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after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addition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169 new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sites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Oct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2017)  - 13.11.2019 </a:t>
            </a: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letter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formal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notice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July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2018) –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reason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opinion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January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2019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on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habitat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of</a:t>
            </a:r>
            <a:r>
              <a:rPr lang="sk-SK" altLang="sk-SK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Tetrao</a:t>
            </a:r>
            <a:r>
              <a:rPr lang="sk-SK" altLang="sk-SK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urogallus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reasoned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opinion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July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2019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on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sufficiency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84681"/>
            <a:ext cx="1207113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2996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2000:rescue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progra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ms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28092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Adoption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5 </a:t>
            </a:r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rescue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programs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6 </a:t>
            </a:r>
            <a:r>
              <a:rPr lang="sk-SK" altLang="sk-SK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species</a:t>
            </a:r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  <a:p>
            <a:pPr algn="l"/>
            <a:endParaRPr lang="sk-SK" altLang="sk-SK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sz="22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sz="2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2017:</a:t>
            </a:r>
          </a:p>
          <a:p>
            <a:pPr marL="342900" indent="-342900" algn="l">
              <a:buFontTx/>
              <a:buChar char="-"/>
            </a:pPr>
            <a:r>
              <a:rPr lang="sk-SK" altLang="sk-SK" sz="22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Mountain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apollo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Parnassius</a:t>
            </a:r>
            <a:r>
              <a:rPr lang="sk-SK" altLang="sk-SK" sz="22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apollo</a:t>
            </a:r>
            <a:endParaRPr lang="sk-SK" altLang="sk-SK" sz="2200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Tx/>
              <a:buChar char="-"/>
            </a:pPr>
            <a:r>
              <a:rPr lang="sk-SK" altLang="sk-SK" sz="22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European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pond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turtle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Emys</a:t>
            </a:r>
            <a:r>
              <a:rPr lang="sk-SK" altLang="sk-SK" sz="22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orbicularis</a:t>
            </a:r>
            <a:r>
              <a:rPr lang="sk-SK" altLang="sk-SK" sz="22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  <a:endParaRPr lang="sk-SK" altLang="sk-SK" sz="22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2018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</a:t>
            </a:r>
            <a:endParaRPr lang="sk-SK" altLang="sk-SK" sz="2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Tx/>
              <a:buChar char="-"/>
            </a:pP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Western </a:t>
            </a:r>
            <a:r>
              <a:rPr lang="sk-SK" altLang="sk-SK" sz="22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capercaillie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Tetrao</a:t>
            </a:r>
            <a:r>
              <a:rPr lang="sk-SK" altLang="sk-SK" sz="22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urogallus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- 13. </a:t>
            </a:r>
            <a:r>
              <a:rPr lang="sk-SK" altLang="sk-SK" sz="22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April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2018</a:t>
            </a:r>
          </a:p>
          <a:p>
            <a:pPr marL="342900" indent="-342900" algn="l">
              <a:buFontTx/>
              <a:buChar char="-"/>
            </a:pP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Black </a:t>
            </a:r>
            <a:r>
              <a:rPr lang="sk-SK" altLang="sk-SK" sz="2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Grouse</a:t>
            </a:r>
            <a:r>
              <a:rPr lang="sk-SK" altLang="sk-SK" sz="2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Lyrurus</a:t>
            </a:r>
            <a:r>
              <a:rPr lang="sk-SK" altLang="sk-SK" sz="22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tetrix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- 24. May 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2018</a:t>
            </a:r>
          </a:p>
          <a:p>
            <a:pPr algn="l"/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2019:</a:t>
            </a:r>
            <a:endParaRPr lang="sk-SK" altLang="sk-SK" sz="22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Tx/>
              <a:buChar char="-"/>
            </a:pP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Great </a:t>
            </a:r>
            <a:r>
              <a:rPr lang="sk-SK" altLang="sk-SK" sz="2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Bittern</a:t>
            </a:r>
            <a:r>
              <a:rPr lang="sk-SK" altLang="sk-SK" sz="2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Botaurus</a:t>
            </a:r>
            <a:r>
              <a:rPr lang="sk-SK" altLang="sk-SK" sz="22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stellaris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- 22. August 2019</a:t>
            </a:r>
          </a:p>
          <a:p>
            <a:pPr marL="342900" indent="-342900" algn="l">
              <a:buFontTx/>
              <a:buChar char="-"/>
            </a:pPr>
            <a:r>
              <a:rPr lang="sk-SK" altLang="sk-SK" sz="22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Ferruginous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Pochard</a:t>
            </a:r>
            <a:r>
              <a:rPr lang="sk-SK" altLang="sk-SK" sz="2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Aythya</a:t>
            </a:r>
            <a:r>
              <a:rPr lang="sk-SK" altLang="sk-SK" sz="22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2200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nyroca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- 22.August 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2019</a:t>
            </a:r>
          </a:p>
          <a:p>
            <a:pPr algn="l"/>
            <a:r>
              <a:rPr lang="sk-SK" altLang="sk-SK" sz="2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3"/>
              </a:rPr>
              <a:t>https://www.minzp.sk/oblasti/ochrana-prirody-krajiny/druhova-ochrana-prirody/programy-zachrany</a:t>
            </a: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3"/>
              </a:rPr>
              <a:t>/</a:t>
            </a:r>
            <a:endParaRPr lang="sk-SK" altLang="sk-SK" sz="22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Tx/>
              <a:buChar char="-"/>
            </a:pPr>
            <a:r>
              <a:rPr lang="sk-SK" altLang="sk-SK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sk-SK" altLang="sk-SK" sz="22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284681"/>
            <a:ext cx="1207113" cy="993734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59" y="2093582"/>
            <a:ext cx="4248472" cy="1217672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093582"/>
            <a:ext cx="1890681" cy="134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72927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2000: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reporting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28092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Report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fom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2013 – 2018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according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to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Article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17 of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Habitats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Directive</a:t>
            </a:r>
            <a:endParaRPr lang="sk-SK" altLang="sk-SK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Tx/>
              <a:buChar char="-"/>
            </a:pP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102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assessment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66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habitats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l">
              <a:buFontTx/>
              <a:buChar char="-"/>
            </a:pP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316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assessments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199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species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Tx/>
              <a:buChar char="-"/>
            </a:pP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meeting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Coordination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board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Report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submitted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time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(SK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was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3rd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fastest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84681"/>
            <a:ext cx="1207113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11600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2000: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summary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species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and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habitats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assessments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58338"/>
            <a:ext cx="1207113" cy="993734"/>
          </a:xfrm>
          <a:prstGeom prst="rect">
            <a:avLst/>
          </a:prstGeom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443604"/>
              </p:ext>
            </p:extLst>
          </p:nvPr>
        </p:nvGraphicFramePr>
        <p:xfrm>
          <a:off x="539552" y="3789040"/>
          <a:ext cx="5976664" cy="276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Graf" r:id="rId4" imgW="5467221" imgH="2352743" progId="Excel.Chart.8">
                  <p:embed/>
                </p:oleObj>
              </mc:Choice>
              <mc:Fallback>
                <p:oleObj name="Graf" r:id="rId4" imgW="5467221" imgH="2352743" progId="Excel.Chart.8">
                  <p:embed/>
                  <p:pic>
                    <p:nvPicPr>
                      <p:cNvPr id="0" name="Graf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789040"/>
                        <a:ext cx="5976664" cy="2766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2623969"/>
              </p:ext>
            </p:extLst>
          </p:nvPr>
        </p:nvGraphicFramePr>
        <p:xfrm>
          <a:off x="539552" y="1700808"/>
          <a:ext cx="5904656" cy="1952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Graf" r:id="rId6" imgW="5468586" imgH="2395936" progId="Excel.Chart.8">
                  <p:embed/>
                </p:oleObj>
              </mc:Choice>
              <mc:Fallback>
                <p:oleObj name="Graf" r:id="rId6" imgW="5468586" imgH="2395936" progId="Excel.Chart.8">
                  <p:embed/>
                  <p:pic>
                    <p:nvPicPr>
                      <p:cNvPr id="0" name="Graf 1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700808"/>
                        <a:ext cx="5904656" cy="19521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" y="3009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9137937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2000: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reporting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Report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2013 – 2018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according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to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Article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12 of </a:t>
            </a:r>
            <a:r>
              <a:rPr lang="sk-SK" altLang="sk-SK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Birds</a:t>
            </a:r>
            <a:r>
              <a:rPr lang="sk-SK" alt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Directive</a:t>
            </a:r>
            <a:endParaRPr lang="sk-SK" altLang="sk-SK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Progress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 </a:t>
            </a:r>
          </a:p>
          <a:p>
            <a:pPr marL="342900" indent="-342900" algn="l">
              <a:buFontTx/>
              <a:buChar char="-"/>
            </a:pP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knowledge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(75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species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mapped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definitions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FCS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235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species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+ 3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„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national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books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+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complex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information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- </a:t>
            </a:r>
            <a:r>
              <a:rPr lang="en-GB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3"/>
              </a:rPr>
              <a:t>www.biomonitoring.sk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</a:p>
          <a:p>
            <a:pPr marL="342900" indent="-342900" algn="l">
              <a:buFontTx/>
              <a:buChar char="-"/>
            </a:pP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preparation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and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approval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documentation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Tx/>
              <a:buChar char="-"/>
            </a:pP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implementation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activities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elimination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mortality – el.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infrastructure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IKB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etc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restoration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wetlands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..</a:t>
            </a:r>
          </a:p>
          <a:p>
            <a:pPr marL="342900" indent="-342900" algn="l">
              <a:buFontTx/>
              <a:buChar char="-"/>
            </a:pP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251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evaluations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232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species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including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81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species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„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SPAs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“) 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meeting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Coordination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boards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(SOP SR)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284681"/>
            <a:ext cx="1207113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94002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2000: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reporting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Evaluations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birds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other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species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habitats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available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also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on:</a:t>
            </a:r>
          </a:p>
          <a:p>
            <a:pPr algn="l"/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3"/>
              </a:rPr>
              <a:t>http://www.sopsr.sk/natura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3"/>
              </a:rPr>
              <a:t>/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284681"/>
            <a:ext cx="1207113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75181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sk-S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sk-S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Designs\Příroda.pot</Template>
  <TotalTime>9665</TotalTime>
  <Words>614</Words>
  <Application>Microsoft Office PowerPoint</Application>
  <PresentationFormat>Prezentácia na obrazovke (4:3)</PresentationFormat>
  <Paragraphs>115</Paragraphs>
  <Slides>12</Slides>
  <Notes>3</Notes>
  <HiddenSlides>0</HiddenSlides>
  <MMClips>0</MMClips>
  <ScaleCrop>false</ScaleCrop>
  <HeadingPairs>
    <vt:vector size="8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8" baseType="lpstr">
      <vt:lpstr>Arial</vt:lpstr>
      <vt:lpstr>Comic Sans MS</vt:lpstr>
      <vt:lpstr>Times New Roman</vt:lpstr>
      <vt:lpstr>Wingdings</vt:lpstr>
      <vt:lpstr>Default Design</vt:lpstr>
      <vt:lpstr>Graf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NP Slovenský raj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Slovenský Raj</dc:creator>
  <cp:lastModifiedBy>Durkošová Jana</cp:lastModifiedBy>
  <cp:revision>302</cp:revision>
  <dcterms:created xsi:type="dcterms:W3CDTF">2003-04-12T17:26:39Z</dcterms:created>
  <dcterms:modified xsi:type="dcterms:W3CDTF">2019-09-17T11:15:50Z</dcterms:modified>
</cp:coreProperties>
</file>