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83" r:id="rId2"/>
    <p:sldId id="406" r:id="rId3"/>
    <p:sldId id="409" r:id="rId4"/>
    <p:sldId id="408" r:id="rId5"/>
    <p:sldId id="413" r:id="rId6"/>
    <p:sldId id="412" r:id="rId7"/>
    <p:sldId id="410" r:id="rId8"/>
    <p:sldId id="411" r:id="rId9"/>
    <p:sldId id="414" r:id="rId10"/>
    <p:sldId id="374" r:id="rId11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0000"/>
    <a:srgbClr val="00664D"/>
    <a:srgbClr val="CC3300"/>
    <a:srgbClr val="00CC00"/>
    <a:srgbClr val="000000"/>
    <a:srgbClr val="003366"/>
    <a:srgbClr val="8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30" autoAdjust="0"/>
    <p:restoredTop sz="86375" autoAdjust="0"/>
  </p:normalViewPr>
  <p:slideViewPr>
    <p:cSldViewPr>
      <p:cViewPr varScale="1">
        <p:scale>
          <a:sx n="97" d="100"/>
          <a:sy n="97" d="100"/>
        </p:scale>
        <p:origin x="15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sk-SK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B3626-7CDE-4EDF-8770-5061003631A6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655411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altLang="sk-SK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štýly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2335C0-4997-47AB-8527-6456793BD91F}" type="slidenum">
              <a:rPr lang="sk-SK" altLang="sk-SK"/>
              <a:pPr/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290497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B03C7-37BA-495C-9AD1-D9C43505288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472447228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E937-CEB1-4748-9EDD-825AF99AAFA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4194159548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A884-792D-400E-94AD-72ECB10E0A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899317427"/>
      </p:ext>
    </p:extLst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obrázok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j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339AD5-F5B2-4265-88BA-0E1DBE9B465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469547052"/>
      </p:ext>
    </p:extLst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Dva objekt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215EFC-E1BF-4AD0-88D5-11995303C1C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94773835"/>
      </p:ext>
    </p:extLst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0CF0BB-EBA9-4EB9-8F7E-77C58BEB0D2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308919190"/>
      </p:ext>
    </p:extLst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graf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88201A-C52D-416D-B66B-127DFE69148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894125659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5D4D-2218-4F77-9809-1630A9D32B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827656435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B314C-7D7D-4C47-B2AF-6F3771162BC0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54454915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9EBC3-E2BC-4979-A8F3-623F19DAC2D3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96042117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B913F-10A2-4BEF-826F-C9C7D799FF4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62398126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FD062-BF81-41D5-89FB-D979D7E9DC1B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609298796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544E-8976-4594-97E9-E6FF0F3787A4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513989109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F5713-0497-46D2-A1CA-5003AA79011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474456189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CDBE7-C11E-4FA1-8A97-9A36065D4AB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555419530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styly předlohy textu.</a:t>
            </a:r>
          </a:p>
          <a:p>
            <a:pPr lvl="1"/>
            <a:r>
              <a:rPr lang="cs-CZ" altLang="sk-SK" smtClean="0"/>
              <a:t>Druhá úroveň</a:t>
            </a:r>
          </a:p>
          <a:p>
            <a:pPr lvl="2"/>
            <a:r>
              <a:rPr lang="cs-CZ" altLang="sk-SK" smtClean="0"/>
              <a:t>Třetí úroveň</a:t>
            </a:r>
          </a:p>
          <a:p>
            <a:pPr lvl="3"/>
            <a:r>
              <a:rPr lang="cs-CZ" altLang="sk-SK" smtClean="0"/>
              <a:t>Čtvrtá úroveň</a:t>
            </a:r>
          </a:p>
          <a:p>
            <a:pPr lvl="4"/>
            <a:r>
              <a:rPr lang="cs-CZ" altLang="sk-SK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cs-CZ" alt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alt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37D79A-23B5-4FB7-8134-918804DA8BE4}" type="slidenum">
              <a:rPr lang="cs-CZ" altLang="sk-SK"/>
              <a:pPr/>
              <a:t>‹#›</a:t>
            </a:fld>
            <a:endParaRPr lang="cs-CZ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strips dir="l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psr.sk/" TargetMode="External"/><Relationship Id="rId2" Type="http://schemas.openxmlformats.org/officeDocument/2006/relationships/hyperlink" Target="http://www.enviro.gov.sk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hyperlink" Target="mailto:Peter.kuric@enviro.gov.sk" TargetMode="External"/><Relationship Id="rId4" Type="http://schemas.openxmlformats.org/officeDocument/2006/relationships/hyperlink" Target="mailto:Janka.guzmova@enviro.gov.s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69504" y="764704"/>
            <a:ext cx="84949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Update on Natura 2000 </a:t>
            </a:r>
          </a:p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issues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HU-SK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working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group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on Nature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Landscape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Protection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Dunajská Streda, 27th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February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2018</a:t>
            </a:r>
          </a:p>
        </p:txBody>
      </p:sp>
      <p:pic>
        <p:nvPicPr>
          <p:cNvPr id="2273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64904"/>
            <a:ext cx="307745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578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39552" y="797511"/>
            <a:ext cx="806489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Thank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you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your</a:t>
            </a:r>
            <a:r>
              <a:rPr lang="sk-SK" altLang="sk-SK" sz="28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sz="2800" dirty="0" err="1" smtClean="0">
                <a:solidFill>
                  <a:schemeClr val="accent2"/>
                </a:solidFill>
                <a:latin typeface="Comic Sans MS" pitchFamily="66" charset="0"/>
              </a:rPr>
              <a:t>attention</a:t>
            </a:r>
            <a:endParaRPr lang="sk-SK" altLang="sk-SK" sz="28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  <a:hlinkClick r:id="rId2"/>
              </a:rPr>
              <a:t>www.enviro.gov.sk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, 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www.sopsr.sk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Jana.durkosova@enviro.gov.sk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latin typeface="Comic Sans MS" pitchFamily="66" charset="0"/>
                <a:hlinkClick r:id="rId4"/>
              </a:rPr>
              <a:t>Janka.guzmova@enviro.gov.sk</a:t>
            </a:r>
            <a:endParaRPr lang="sk-SK" altLang="sk-SK" dirty="0" smtClean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dirty="0" smtClean="0">
                <a:latin typeface="Comic Sans MS" pitchFamily="66" charset="0"/>
                <a:hlinkClick r:id="rId5"/>
              </a:rPr>
              <a:t>Peter.kuric@enviro.gov.sk</a:t>
            </a:r>
            <a:endParaRPr lang="sk-SK" altLang="sk-SK" dirty="0" smtClean="0"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sk-SK" altLang="sk-SK" dirty="0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96952"/>
            <a:ext cx="4968751" cy="372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45805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395536" y="1628801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786" y="612696"/>
            <a:ext cx="1228248" cy="856802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107504" y="22613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Natura 2000 –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SCIs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 Slovakia</a:t>
            </a:r>
            <a:endParaRPr lang="sk-SK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71" y="1460169"/>
            <a:ext cx="7308304" cy="5102866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3" y="749638"/>
            <a:ext cx="1217142" cy="100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298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     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sk-SK" altLang="sk-SK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642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SACs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*12.56 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% of Slovakia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*83 %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overlap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309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designated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(EU Pilot 2016)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57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approved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management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(EU pilot 2016)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phases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A (2004) + B (2011) + C (2017 –EU pilot 2015)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661" y="404663"/>
            <a:ext cx="1238706" cy="864097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57543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007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7484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sk-SK" altLang="sk-SK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!!!NEW!!!</a:t>
            </a:r>
          </a:p>
          <a:p>
            <a:pPr algn="l" eaLnBrk="1" hangingPunct="1"/>
            <a:r>
              <a:rPr lang="sk-SK" altLang="sk-SK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b="1" u="sng" dirty="0" smtClean="0">
                <a:solidFill>
                  <a:schemeClr val="accent2"/>
                </a:solidFill>
                <a:latin typeface="Comic Sans MS" pitchFamily="66" charset="0"/>
              </a:rPr>
              <a:t>C </a:t>
            </a:r>
            <a:r>
              <a:rPr lang="sk-SK" altLang="sk-SK" b="1" u="sng" dirty="0" err="1" smtClean="0">
                <a:solidFill>
                  <a:schemeClr val="accent2"/>
                </a:solidFill>
                <a:latin typeface="Comic Sans MS" pitchFamily="66" charset="0"/>
              </a:rPr>
              <a:t>phase</a:t>
            </a:r>
            <a:r>
              <a:rPr lang="sk-SK" altLang="sk-SK" b="1" u="sng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*169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sites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*cca 31 656 ha</a:t>
            </a: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*0.64 % of Slovakia</a:t>
            </a: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*43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*190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official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invitations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at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villages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almost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500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personal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invitations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*42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sectors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associations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..)</a:t>
            </a: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*15th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October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2017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approved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by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Government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*30th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October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2017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submitted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Eur.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Commission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*May/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June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2018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bilateral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meeting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Eur.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Commission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algn="l"/>
            <a:r>
              <a:rPr lang="sk-SK" altLang="sk-SK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280361"/>
            <a:ext cx="1368152" cy="954396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07483"/>
            <a:ext cx="1336383" cy="110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1145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395536" y="1628801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28600" y="116632"/>
            <a:ext cx="7279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Natura 2000 -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SPAs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in Slovakia </a:t>
            </a:r>
          </a:p>
          <a:p>
            <a:pPr algn="l"/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+ (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draft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 SPA Management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Plans</a:t>
            </a:r>
            <a:endParaRPr lang="sk-SK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027" y="397302"/>
            <a:ext cx="810838" cy="1231499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4" y="1772816"/>
            <a:ext cx="9144000" cy="4169621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31696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3099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r>
              <a:rPr lang="sk-SK" altLang="sk-SK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41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*26.10 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% of Slovakia</a:t>
            </a: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*51.6 %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overlap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other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41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designated</a:t>
            </a: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!!!</a:t>
            </a:r>
            <a:r>
              <a:rPr lang="sk-SK" alt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!!! </a:t>
            </a:r>
          </a:p>
          <a:p>
            <a:pPr algn="l"/>
            <a:r>
              <a:rPr lang="sk-SK" altLang="sk-SK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+ 5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approved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management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(2017, EU pilot 2016)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8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negotiated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management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plans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(2018) 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*20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prepared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+ 7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needed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(2018-2019) </a:t>
            </a: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0525" y="165799"/>
            <a:ext cx="810838" cy="1231499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2996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Draft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Envirostrategy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196753"/>
            <a:ext cx="8208912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!!!NEW</a:t>
            </a:r>
            <a:r>
              <a:rPr lang="sk-SK" alt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!!! </a:t>
            </a: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SEA on 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 2030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envirostrategy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GREEN SLOVAKIA </a:t>
            </a:r>
          </a:p>
          <a:p>
            <a:pPr marL="457200" indent="-457200" algn="l" eaLnBrk="1" hangingPunct="1">
              <a:buAutoNum type="arabicPeriod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Stop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biodiversity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... (OECD,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strategy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restoration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15 %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degraded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ecosystems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...)</a:t>
            </a:r>
          </a:p>
          <a:p>
            <a:pPr marL="457200" indent="-457200" algn="l" eaLnBrk="1" hangingPunct="1">
              <a:buAutoNum type="arabicPeriod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Institutional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reform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competencies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within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change of SOP SR,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financing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...)</a:t>
            </a:r>
          </a:p>
          <a:p>
            <a:pPr marL="457200" indent="-457200" algn="l" eaLnBrk="1" hangingPunct="1">
              <a:buAutoNum type="arabicPeriod"/>
            </a:pP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Simplify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areas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unify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„no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intervention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regime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 ...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parks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closer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IUCN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criteria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by 2025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in 50 %, by 2030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zone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 75 % of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parks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zonation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finalized</a:t>
            </a:r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 eaLnBrk="1" hangingPunct="1"/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Nature and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Landscape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Protection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altLang="sk-SK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Strategy</a:t>
            </a:r>
            <a:r>
              <a:rPr lang="sk-SK" altLang="sk-SK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32220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National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Parks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in Slovakia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/>
            <a:endParaRPr lang="sk-SK" altLang="sk-SK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840760" cy="4780099"/>
          </a:xfrm>
          <a:prstGeom prst="rect">
            <a:avLst/>
          </a:prstGeom>
        </p:spPr>
      </p:pic>
      <p:sp>
        <p:nvSpPr>
          <p:cNvPr id="6" name="Obdĺžnik 5"/>
          <p:cNvSpPr/>
          <p:nvPr/>
        </p:nvSpPr>
        <p:spPr>
          <a:xfrm>
            <a:off x="1115616" y="1206915"/>
            <a:ext cx="19415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k-SK" sz="1200" b="1" dirty="0">
                <a:solidFill>
                  <a:srgbClr val="000000"/>
                </a:solidFill>
              </a:rPr>
              <a:t>National </a:t>
            </a:r>
            <a:r>
              <a:rPr lang="sk-SK" sz="1200" b="1" dirty="0" err="1">
                <a:solidFill>
                  <a:srgbClr val="000000"/>
                </a:solidFill>
              </a:rPr>
              <a:t>Parks</a:t>
            </a:r>
            <a:r>
              <a:rPr lang="sk-SK" sz="1200" b="1" dirty="0">
                <a:solidFill>
                  <a:srgbClr val="000000"/>
                </a:solidFill>
              </a:rPr>
              <a:t> of Slovakia</a:t>
            </a:r>
          </a:p>
        </p:txBody>
      </p:sp>
    </p:spTree>
    <p:extLst>
      <p:ext uri="{BB962C8B-B14F-4D97-AF65-F5344CB8AC3E}">
        <p14:creationId xmlns:p14="http://schemas.microsoft.com/office/powerpoint/2010/main" val="191037664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4" y="620688"/>
            <a:ext cx="2621507" cy="1749704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5" y="2370392"/>
            <a:ext cx="2621507" cy="1700931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5" y="4058738"/>
            <a:ext cx="2621507" cy="1963082"/>
          </a:xfrm>
          <a:prstGeom prst="rect">
            <a:avLst/>
          </a:prstGeom>
        </p:spPr>
      </p:pic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944493"/>
              </p:ext>
            </p:extLst>
          </p:nvPr>
        </p:nvGraphicFramePr>
        <p:xfrm>
          <a:off x="3746288" y="1628800"/>
          <a:ext cx="4999473" cy="2576107"/>
        </p:xfrm>
        <a:graphic>
          <a:graphicData uri="http://schemas.openxmlformats.org/drawingml/2006/table">
            <a:tbl>
              <a:tblPr firstRow="1" firstCol="1" bandRow="1"/>
              <a:tblGrid>
                <a:gridCol w="2042200">
                  <a:extLst>
                    <a:ext uri="{9D8B030D-6E8A-4147-A177-3AD203B41FA5}">
                      <a16:colId xmlns:a16="http://schemas.microsoft.com/office/drawing/2014/main" xmlns="" val="2575682391"/>
                    </a:ext>
                  </a:extLst>
                </a:gridCol>
                <a:gridCol w="1019681">
                  <a:extLst>
                    <a:ext uri="{9D8B030D-6E8A-4147-A177-3AD203B41FA5}">
                      <a16:colId xmlns:a16="http://schemas.microsoft.com/office/drawing/2014/main" xmlns="" val="829906255"/>
                    </a:ext>
                  </a:extLst>
                </a:gridCol>
                <a:gridCol w="1937592">
                  <a:extLst>
                    <a:ext uri="{9D8B030D-6E8A-4147-A177-3AD203B41FA5}">
                      <a16:colId xmlns:a16="http://schemas.microsoft.com/office/drawing/2014/main" xmlns="" val="1542891080"/>
                    </a:ext>
                  </a:extLst>
                </a:gridCol>
              </a:tblGrid>
              <a:tr h="3568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National park</a:t>
                      </a:r>
                      <a:endParaRPr lang="sk-SK" sz="1200" b="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 err="1">
                          <a:effectLst/>
                          <a:latin typeface="Comic Sans MS" panose="030F0702030302020204" pitchFamily="66" charset="0"/>
                        </a:rPr>
                        <a:t>Area</a:t>
                      </a: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 ( ha)</a:t>
                      </a:r>
                      <a:endParaRPr lang="sk-SK" sz="1200" b="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00" b="0" dirty="0" err="1">
                          <a:effectLst/>
                          <a:latin typeface="Comic Sans MS" panose="030F0702030302020204" pitchFamily="66" charset="0"/>
                        </a:rPr>
                        <a:t>Employees</a:t>
                      </a:r>
                      <a:r>
                        <a:rPr lang="sk-SK" sz="1100" b="0" dirty="0">
                          <a:effectLst/>
                          <a:latin typeface="Comic Sans MS" panose="030F0702030302020204" pitchFamily="66" charset="0"/>
                        </a:rPr>
                        <a:t> of  Park </a:t>
                      </a:r>
                      <a:r>
                        <a:rPr lang="sk-SK" sz="1100" b="0" dirty="0" err="1">
                          <a:effectLst/>
                          <a:latin typeface="Comic Sans MS" panose="030F0702030302020204" pitchFamily="66" charset="0"/>
                        </a:rPr>
                        <a:t>Administration</a:t>
                      </a:r>
                      <a:endParaRPr lang="sk-SK" sz="1400" b="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9322416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Veľká Fatra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41 065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>
                          <a:effectLst/>
                          <a:latin typeface="Comic Sans MS" panose="030F0702030302020204" pitchFamily="66" charset="0"/>
                        </a:rPr>
                        <a:t>13</a:t>
                      </a:r>
                      <a:endParaRPr lang="sk-SK" sz="1200" b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5B9BD5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5496974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Nízke Tatry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76 759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26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18663234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 smtClean="0">
                          <a:effectLst/>
                          <a:latin typeface="Comic Sans MS" panose="030F0702030302020204" pitchFamily="66" charset="0"/>
                        </a:rPr>
                        <a:t>Pieninský NP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3 712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10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5097515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 smtClean="0">
                          <a:effectLst/>
                          <a:latin typeface="Comic Sans MS" panose="030F0702030302020204" pitchFamily="66" charset="0"/>
                        </a:rPr>
                        <a:t>Tatranský NP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73 888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35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9000704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Malá Fatra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21 425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14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0257332"/>
                  </a:ext>
                </a:extLst>
              </a:tr>
              <a:tr h="212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Poloniny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30 756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15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2922574"/>
                  </a:ext>
                </a:extLst>
              </a:tr>
              <a:tr h="2152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Muránska planina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20 199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14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9672076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Slovenský kras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34 367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11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29802319"/>
                  </a:ext>
                </a:extLst>
              </a:tr>
              <a:tr h="21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Slovenský raj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19 412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0" dirty="0">
                          <a:effectLst/>
                          <a:latin typeface="Comic Sans MS" panose="030F0702030302020204" pitchFamily="66" charset="0"/>
                        </a:rPr>
                        <a:t>20</a:t>
                      </a:r>
                      <a:endParaRPr lang="sk-SK" sz="1200" b="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27426180"/>
                  </a:ext>
                </a:extLst>
              </a:tr>
              <a:tr h="284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 err="1" smtClean="0">
                          <a:effectLst/>
                          <a:latin typeface="Comic Sans MS" panose="030F0702030302020204" pitchFamily="66" charset="0"/>
                        </a:rPr>
                        <a:t>Total</a:t>
                      </a:r>
                      <a:endParaRPr lang="sk-SK" sz="1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Comic Sans MS" panose="030F0702030302020204" pitchFamily="66" charset="0"/>
                        </a:rPr>
                        <a:t>321 583</a:t>
                      </a:r>
                      <a:endParaRPr lang="sk-SK" sz="1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 dirty="0" smtClean="0">
                          <a:effectLst/>
                          <a:latin typeface="Comic Sans MS" panose="030F0702030302020204" pitchFamily="66" charset="0"/>
                        </a:rPr>
                        <a:t>158 (</a:t>
                      </a:r>
                      <a:r>
                        <a:rPr lang="sk-SK" sz="1600" b="1" dirty="0" err="1" smtClean="0">
                          <a:effectLst/>
                          <a:latin typeface="Comic Sans MS" panose="030F0702030302020204" pitchFamily="66" charset="0"/>
                        </a:rPr>
                        <a:t>from</a:t>
                      </a:r>
                      <a:r>
                        <a:rPr lang="sk-SK" sz="1600" b="1" baseline="0" dirty="0" smtClean="0">
                          <a:effectLst/>
                          <a:latin typeface="Comic Sans MS" panose="030F0702030302020204" pitchFamily="66" charset="0"/>
                        </a:rPr>
                        <a:t> 482)</a:t>
                      </a:r>
                      <a:endParaRPr lang="sk-SK" sz="14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5B9BD5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62587703"/>
                  </a:ext>
                </a:extLst>
              </a:tr>
            </a:tbl>
          </a:graphicData>
        </a:graphic>
      </p:graphicFrame>
      <p:pic>
        <p:nvPicPr>
          <p:cNvPr id="8" name="Obrázo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6288" y="4648667"/>
            <a:ext cx="5210736" cy="783223"/>
          </a:xfrm>
          <a:prstGeom prst="rect">
            <a:avLst/>
          </a:prstGeom>
        </p:spPr>
      </p:pic>
      <p:sp>
        <p:nvSpPr>
          <p:cNvPr id="3" name="BlokTextu 2"/>
          <p:cNvSpPr txBox="1"/>
          <p:nvPr/>
        </p:nvSpPr>
        <p:spPr>
          <a:xfrm>
            <a:off x="3491880" y="692696"/>
            <a:ext cx="5465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Data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on National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Parks</a:t>
            </a:r>
            <a:endParaRPr lang="sk-SK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1863130" y="2080990"/>
            <a:ext cx="15432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sz="900" b="1" dirty="0">
                <a:solidFill>
                  <a:srgbClr val="FFFFFF"/>
                </a:solidFill>
                <a:latin typeface="Comic Sans MS" panose="030F0702030302020204" pitchFamily="66" charset="0"/>
              </a:rPr>
              <a:t>Tatranský národný park</a:t>
            </a:r>
          </a:p>
        </p:txBody>
      </p:sp>
      <p:sp>
        <p:nvSpPr>
          <p:cNvPr id="11" name="Obdĺžnik 10"/>
          <p:cNvSpPr/>
          <p:nvPr/>
        </p:nvSpPr>
        <p:spPr>
          <a:xfrm>
            <a:off x="2523161" y="3769336"/>
            <a:ext cx="86914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sk-SK" sz="900" b="1" dirty="0">
                <a:solidFill>
                  <a:srgbClr val="FFFFFF"/>
                </a:solidFill>
                <a:latin typeface="Comic Sans MS" panose="030F0702030302020204" pitchFamily="66" charset="0"/>
              </a:rPr>
              <a:t>Nízke Tatry</a:t>
            </a:r>
          </a:p>
        </p:txBody>
      </p:sp>
      <p:sp>
        <p:nvSpPr>
          <p:cNvPr id="12" name="Obdĺžnik 11"/>
          <p:cNvSpPr/>
          <p:nvPr/>
        </p:nvSpPr>
        <p:spPr>
          <a:xfrm>
            <a:off x="2258207" y="5718496"/>
            <a:ext cx="113524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sk-SK" sz="900" b="1" dirty="0">
                <a:solidFill>
                  <a:srgbClr val="FFFFFF"/>
                </a:solidFill>
                <a:latin typeface="Comic Sans MS" panose="030F0702030302020204" pitchFamily="66" charset="0"/>
              </a:rPr>
              <a:t>Muránska planina</a:t>
            </a:r>
          </a:p>
        </p:txBody>
      </p:sp>
    </p:spTree>
    <p:extLst>
      <p:ext uri="{BB962C8B-B14F-4D97-AF65-F5344CB8AC3E}">
        <p14:creationId xmlns:p14="http://schemas.microsoft.com/office/powerpoint/2010/main" val="3468240875"/>
      </p:ext>
    </p:extLst>
  </p:cSld>
  <p:clrMapOvr>
    <a:masterClrMapping/>
  </p:clrMapOvr>
  <p:transition spd="slow">
    <p:strips dir="ld"/>
  </p:transition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Designs\Příroda.pot</Template>
  <TotalTime>9001</TotalTime>
  <Words>330</Words>
  <Application>Microsoft Office PowerPoint</Application>
  <PresentationFormat>Prezentácia na obrazovke (4:3)</PresentationFormat>
  <Paragraphs>125</Paragraphs>
  <Slides>10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6" baseType="lpstr">
      <vt:lpstr>Arial</vt:lpstr>
      <vt:lpstr>Calibri</vt:lpstr>
      <vt:lpstr>Comic Sans MS</vt:lpstr>
      <vt:lpstr>Times New Roman</vt:lpstr>
      <vt:lpstr>Wingdings</vt:lpstr>
      <vt:lpstr>Default Design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NP Slovenský raj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Slovenský Raj</dc:creator>
  <cp:lastModifiedBy>Hrabkovský Branislav</cp:lastModifiedBy>
  <cp:revision>277</cp:revision>
  <dcterms:created xsi:type="dcterms:W3CDTF">2003-04-12T17:26:39Z</dcterms:created>
  <dcterms:modified xsi:type="dcterms:W3CDTF">2018-02-26T15:55:14Z</dcterms:modified>
</cp:coreProperties>
</file>