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>
        <p:scale>
          <a:sx n="69" d="100"/>
          <a:sy n="69" d="100"/>
        </p:scale>
        <p:origin x="-108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sk-SK" smtClean="0"/>
              <a:t>Upravte štýl predlohy podnadpisov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BBB6946-C3B1-43A8-A7D7-D6B7D67219A0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18754803-4D27-469D-A27F-A9B9D0FC7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906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6946-C3B1-43A8-A7D7-D6B7D67219A0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54803-4D27-469D-A27F-A9B9D0FC7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012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6946-C3B1-43A8-A7D7-D6B7D67219A0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54803-4D27-469D-A27F-A9B9D0FC7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47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6946-C3B1-43A8-A7D7-D6B7D67219A0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54803-4D27-469D-A27F-A9B9D0FC7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642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6946-C3B1-43A8-A7D7-D6B7D67219A0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54803-4D27-469D-A27F-A9B9D0FC7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879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6946-C3B1-43A8-A7D7-D6B7D67219A0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54803-4D27-469D-A27F-A9B9D0FC7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384213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6946-C3B1-43A8-A7D7-D6B7D67219A0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54803-4D27-469D-A27F-A9B9D0FC7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402650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6946-C3B1-43A8-A7D7-D6B7D67219A0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54803-4D27-469D-A27F-A9B9D0FC7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636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6946-C3B1-43A8-A7D7-D6B7D67219A0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54803-4D27-469D-A27F-A9B9D0FC7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514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6946-C3B1-43A8-A7D7-D6B7D67219A0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18754803-4D27-469D-A27F-A9B9D0FC7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736317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 smtClean="0"/>
              <a:t>Ak chcete pridať obrázok, kliknite na ikonu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BBB6946-C3B1-43A8-A7D7-D6B7D67219A0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18754803-4D27-469D-A27F-A9B9D0FC7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4482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5BBB6946-C3B1-43A8-A7D7-D6B7D67219A0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18754803-4D27-469D-A27F-A9B9D0FC7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268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sz="3200" b="1" dirty="0"/>
              <a:t>Akčný plán pre mokrade na roky 2019-2021</a:t>
            </a:r>
            <a:r>
              <a:rPr lang="sk-SK" b="1" dirty="0"/>
              <a:t/>
            </a:r>
            <a:br>
              <a:rPr lang="sk-SK" b="1" dirty="0"/>
            </a:br>
            <a:r>
              <a:rPr lang="sk-SK" sz="2800" b="1" dirty="0"/>
              <a:t>k aktualizovanému programu starostlivosti o mokrade Slovenska do roku </a:t>
            </a:r>
            <a:r>
              <a:rPr lang="sk-SK" sz="2800" b="1" dirty="0" smtClean="0"/>
              <a:t>2024</a:t>
            </a:r>
            <a:br>
              <a:rPr lang="sk-SK" sz="2800" b="1" dirty="0" smtClean="0"/>
            </a:br>
            <a:endParaRPr lang="en-GB" sz="28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sk-SK" sz="2400" dirty="0" smtClean="0"/>
              <a:t>RNDr. Ján Kadlečík, Štátna ochrana prírody SR, tajomník SRV</a:t>
            </a:r>
          </a:p>
          <a:p>
            <a:endParaRPr lang="sk-SK" sz="2400" dirty="0"/>
          </a:p>
          <a:p>
            <a:r>
              <a:rPr lang="sk-SK" sz="2000" dirty="0" smtClean="0"/>
              <a:t>Zasadnutie Slovenského </a:t>
            </a:r>
            <a:r>
              <a:rPr lang="sk-SK" sz="2000" dirty="0" err="1" smtClean="0"/>
              <a:t>ramsarského</a:t>
            </a:r>
            <a:r>
              <a:rPr lang="sk-SK" sz="2000" dirty="0" smtClean="0"/>
              <a:t> výboru</a:t>
            </a:r>
          </a:p>
          <a:p>
            <a:r>
              <a:rPr lang="sk-SK" sz="1800" dirty="0" smtClean="0"/>
              <a:t>Bratislava, MŽP SR, 12. Septembra 2019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24525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200" dirty="0" smtClean="0"/>
              <a:t>Navrhované priority</a:t>
            </a:r>
            <a:endParaRPr lang="en-GB" sz="32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sk-SK" dirty="0" smtClean="0"/>
              <a:t> Aktualizácia </a:t>
            </a:r>
            <a:r>
              <a:rPr lang="sk-SK" dirty="0" err="1"/>
              <a:t>ramsarských</a:t>
            </a:r>
            <a:r>
              <a:rPr lang="sk-SK" dirty="0"/>
              <a:t> informačných formulárov a máp RL (5.6)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sk-SK" dirty="0" smtClean="0"/>
              <a:t> Spracovanie </a:t>
            </a:r>
            <a:r>
              <a:rPr lang="sk-SK" dirty="0"/>
              <a:t>návrhov na nové RL (Rieka Belá...), doplnenie národnej sústavy chránených území aj pre migrujúce druhy (6.1, 9.1)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sk-SK" dirty="0" smtClean="0"/>
              <a:t> Operatívne </a:t>
            </a:r>
            <a:r>
              <a:rPr lang="sk-SK" dirty="0"/>
              <a:t>opatrenia v RL ohrozených stratou ekologického charakteru (7.1)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sk-SK" dirty="0" smtClean="0"/>
              <a:t> Celoplošné </a:t>
            </a:r>
            <a:r>
              <a:rPr lang="sk-SK" dirty="0"/>
              <a:t>mapovanie mokradí a spracovanie doterajších výstupov do jednej databázy (8.1)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sk-SK" dirty="0" smtClean="0"/>
              <a:t> Správa </a:t>
            </a:r>
            <a:r>
              <a:rPr lang="sk-SK" dirty="0"/>
              <a:t>o stave populácií pôvodných a nepôvodných druhov vodných vtákov z príloh AEWA za roky 2013-2018 (17.2)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sk-SK" dirty="0" smtClean="0"/>
              <a:t> Rozvoj </a:t>
            </a:r>
            <a:r>
              <a:rPr lang="sk-SK" dirty="0"/>
              <a:t>cezhraničnej a medzinárodnej spolupráce, podpora Karpatskej iniciatívy pre mokrade (9.5, 14.1, 17.1, 17.2, 17.3, 17.4)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sk-SK" dirty="0" smtClean="0"/>
              <a:t> Zvýšenie </a:t>
            </a:r>
            <a:r>
              <a:rPr lang="sk-SK" dirty="0"/>
              <a:t>kapacity orgánov a organizácií pri zabezpečovaní úloh (18.2</a:t>
            </a:r>
            <a:r>
              <a:rPr lang="sk-SK" dirty="0" smtClean="0"/>
              <a:t>)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13636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200" dirty="0" smtClean="0"/>
              <a:t>Karpatská iniciatíva pre mokrade (</a:t>
            </a:r>
            <a:r>
              <a:rPr lang="sk-SK" sz="3200" dirty="0" err="1" smtClean="0"/>
              <a:t>Carpathian</a:t>
            </a:r>
            <a:r>
              <a:rPr lang="sk-SK" sz="3200" dirty="0" smtClean="0"/>
              <a:t> </a:t>
            </a:r>
            <a:r>
              <a:rPr lang="sk-SK" sz="3200" dirty="0" err="1" smtClean="0"/>
              <a:t>Wetland</a:t>
            </a:r>
            <a:r>
              <a:rPr lang="sk-SK" sz="3200" dirty="0" smtClean="0"/>
              <a:t> </a:t>
            </a:r>
            <a:r>
              <a:rPr lang="sk-SK" sz="3200" dirty="0" err="1" smtClean="0"/>
              <a:t>Initiative</a:t>
            </a:r>
            <a:r>
              <a:rPr lang="sk-SK" sz="3200" dirty="0" smtClean="0"/>
              <a:t>)</a:t>
            </a:r>
            <a:endParaRPr lang="sk-SK" sz="32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76657" y="1842656"/>
            <a:ext cx="10864180" cy="3935210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sk-SK" dirty="0" smtClean="0"/>
              <a:t> </a:t>
            </a:r>
            <a:r>
              <a:rPr lang="sk-SK" sz="2000" dirty="0" smtClean="0"/>
              <a:t>Jedna z 19 v súčasnosti pôsobiacich </a:t>
            </a:r>
            <a:r>
              <a:rPr lang="sk-SK" sz="2000" dirty="0" err="1" smtClean="0"/>
              <a:t>ramsarských</a:t>
            </a:r>
            <a:r>
              <a:rPr lang="sk-SK" sz="2000" dirty="0" smtClean="0"/>
              <a:t> regionálnych iniciatív vo svete (4 v Európe)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k-SK" sz="2000" dirty="0" smtClean="0"/>
              <a:t> Založená 2004, oficiálne uznaná Stálym výborom dohovoru v 2009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k-SK" sz="2000" dirty="0" smtClean="0"/>
              <a:t> 7 karpatských krajín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k-SK" sz="2000" dirty="0" smtClean="0"/>
              <a:t> Koordinácia Štátna ochrana prírody SR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k-SK" sz="2000" dirty="0" smtClean="0"/>
              <a:t> V 2018 odsúhlasená aktualizovaná stratégia – priority pre činnosť CWI na r. 2019-2024 (11 priorít)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k-SK" sz="2000" dirty="0"/>
              <a:t> </a:t>
            </a:r>
            <a:r>
              <a:rPr lang="sk-SK" sz="2000" dirty="0" smtClean="0"/>
              <a:t>Spolupráca s Karpatským dohovorom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k-SK" sz="2000" dirty="0" smtClean="0"/>
              <a:t> Nové </a:t>
            </a:r>
            <a:r>
              <a:rPr lang="sk-SK" sz="2000" dirty="0" err="1" smtClean="0"/>
              <a:t>ramsarské</a:t>
            </a:r>
            <a:r>
              <a:rPr lang="sk-SK" sz="2000" dirty="0" smtClean="0"/>
              <a:t> lokality zapísané v Karpatoch (PL, UA)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k-SK" sz="2000" dirty="0"/>
              <a:t> </a:t>
            </a:r>
            <a:r>
              <a:rPr lang="sk-SK" sz="2000" dirty="0" err="1" smtClean="0"/>
              <a:t>Prioritizácia</a:t>
            </a:r>
            <a:r>
              <a:rPr lang="sk-SK" sz="2000" dirty="0" smtClean="0"/>
              <a:t> ochrany a obnovy rašelinísk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k-SK" sz="2000" dirty="0"/>
              <a:t> </a:t>
            </a:r>
            <a:r>
              <a:rPr lang="sk-SK" sz="2000" dirty="0" smtClean="0"/>
              <a:t>CEPA – budovanie kapacít – medzinárodný kurz o udržateľnom poľnohospodárstve v mokradiach v spolupráci s MŽP ČR (ČR, 22.-27.9.2019)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k-SK" sz="2000" dirty="0"/>
              <a:t> </a:t>
            </a:r>
            <a:r>
              <a:rPr lang="sk-SK" sz="2000" dirty="0" smtClean="0"/>
              <a:t>Financovanie (dobrovoľný príspevok HU); príspevok MŽP SR?</a:t>
            </a:r>
            <a:endParaRPr lang="sk-SK" sz="20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6199" y="753943"/>
            <a:ext cx="143986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4379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600" dirty="0"/>
              <a:t>Akčný plán pre mokrade na roky </a:t>
            </a:r>
            <a:r>
              <a:rPr lang="sk-SK" sz="3600" dirty="0" smtClean="0"/>
              <a:t>2019-2021</a:t>
            </a:r>
            <a:endParaRPr lang="en-GB" sz="36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sk-SK" dirty="0" smtClean="0"/>
              <a:t> prijatý </a:t>
            </a:r>
            <a:r>
              <a:rPr lang="sk-SK" dirty="0"/>
              <a:t>uznesením vlády SR č. 114 z 3. apríla 2019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k-SK" dirty="0" smtClean="0"/>
              <a:t> nadväzuje </a:t>
            </a:r>
            <a:r>
              <a:rPr lang="sk-SK" dirty="0"/>
              <a:t>na predchádzajúce programy starostlivosti o mokrade Slovenska a akčné plány, ktoré sa vypracovávajú od roku 1997 a v určitých intervaloch sa aktualizujú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k-SK" dirty="0" smtClean="0"/>
              <a:t> vychádza </a:t>
            </a:r>
            <a:r>
              <a:rPr lang="sk-SK" dirty="0"/>
              <a:t>zo 4. </a:t>
            </a:r>
            <a:r>
              <a:rPr lang="sk-SK" dirty="0" err="1"/>
              <a:t>ramsarského</a:t>
            </a:r>
            <a:r>
              <a:rPr lang="sk-SK" dirty="0"/>
              <a:t> Strategického plánu na r. 2016-2024 (rezolúcia XII.2)</a:t>
            </a:r>
          </a:p>
          <a:p>
            <a:endParaRPr lang="en-GB" dirty="0"/>
          </a:p>
        </p:txBody>
      </p:sp>
      <p:pic>
        <p:nvPicPr>
          <p:cNvPr id="4" name="Picture 6" descr="ramsar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188" y="4381067"/>
            <a:ext cx="125253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22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Akčný plán pre mokrade na roky 2019-2021</a:t>
            </a:r>
            <a:endParaRPr lang="en-GB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sz="2800" dirty="0"/>
              <a:t>Aktualizovaný </a:t>
            </a:r>
            <a:r>
              <a:rPr lang="sk-SK" sz="2800" b="1" dirty="0"/>
              <a:t>Program starostlivosti o mokrade Slovenska do r. 2024 </a:t>
            </a:r>
            <a:endParaRPr lang="sk-SK" sz="2800" b="1" dirty="0" smtClean="0"/>
          </a:p>
          <a:p>
            <a:r>
              <a:rPr lang="sk-SK" sz="2800" dirty="0" smtClean="0"/>
              <a:t>obsahuje </a:t>
            </a:r>
            <a:r>
              <a:rPr lang="sk-SK" sz="2800" dirty="0"/>
              <a:t>4 hlavné strategické zámery</a:t>
            </a:r>
          </a:p>
          <a:p>
            <a:r>
              <a:rPr lang="sk-SK" sz="2400" dirty="0" smtClean="0"/>
              <a:t>1. Riešenie príčin úbytku a degradácie mokradí</a:t>
            </a:r>
          </a:p>
          <a:p>
            <a:r>
              <a:rPr lang="sk-SK" sz="2400" dirty="0" smtClean="0"/>
              <a:t>2. Efektívna ochrana a manažment sústavy </a:t>
            </a:r>
            <a:r>
              <a:rPr lang="sk-SK" sz="2400" dirty="0" err="1" smtClean="0"/>
              <a:t>ramsarských</a:t>
            </a:r>
            <a:r>
              <a:rPr lang="sk-SK" sz="2400" dirty="0" smtClean="0"/>
              <a:t> lokalít</a:t>
            </a:r>
          </a:p>
          <a:p>
            <a:r>
              <a:rPr lang="sk-SK" sz="2400" dirty="0" smtClean="0"/>
              <a:t>3. Múdre a udržateľné využívanie všetkých mokradí</a:t>
            </a:r>
          </a:p>
          <a:p>
            <a:r>
              <a:rPr lang="sk-SK" sz="2400" dirty="0" smtClean="0"/>
              <a:t>4. Podpora uplatňovania a realizácie </a:t>
            </a:r>
            <a:endParaRPr lang="en-GB" sz="2400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sk-SK" dirty="0"/>
              <a:t>18 strategických cieľov, </a:t>
            </a:r>
            <a:endParaRPr lang="sk-SK" dirty="0" smtClean="0"/>
          </a:p>
          <a:p>
            <a:r>
              <a:rPr lang="sk-SK" dirty="0" smtClean="0"/>
              <a:t>65 úloh</a:t>
            </a:r>
          </a:p>
          <a:p>
            <a:r>
              <a:rPr lang="sk-SK" dirty="0" smtClean="0"/>
              <a:t>pre lepšie poznanie mokradí, ich ochranu a obnovu, múdre/ udržateľné využívanie, zvyšovanie povedomia verejnosti a budovanie kapacít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98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200" dirty="0"/>
              <a:t>Akčný plán pre mokrade na roky </a:t>
            </a:r>
            <a:r>
              <a:rPr lang="sk-SK" sz="3200" dirty="0" smtClean="0"/>
              <a:t>2019-2021</a:t>
            </a:r>
            <a:endParaRPr lang="en-GB" sz="3200" dirty="0"/>
          </a:p>
        </p:txBody>
      </p:sp>
      <p:graphicFrame>
        <p:nvGraphicFramePr>
          <p:cNvPr id="4" name="Zástupný symbol obsah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7218152"/>
              </p:ext>
            </p:extLst>
          </p:nvPr>
        </p:nvGraphicFramePr>
        <p:xfrm>
          <a:off x="1205345" y="1953490"/>
          <a:ext cx="9587347" cy="38754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0613"/>
                <a:gridCol w="270523"/>
                <a:gridCol w="8506211"/>
              </a:tblGrid>
              <a:tr h="361523"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</a:rPr>
                        <a:t>Zámer 1: Riešenie príčin úbytku a degradácie mokradí </a:t>
                      </a:r>
                      <a:endParaRPr lang="sk-SK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221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Cieľ 1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 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 b="1" dirty="0">
                          <a:effectLst/>
                        </a:rPr>
                        <a:t>Integrovanie úžitkov a ekosystémových služieb mokradí do národných, regionálnych a miestnych koncepcií, stratégií a plánov kľúčových sektorov týkajúcich sa oblastí vodného hospodárstva, energetiky, ťažby surovín, poľnohospodárstva, cestovného ruchu, výstavby, infraštruktúry a pod. na všetkých úrovniach</a:t>
                      </a:r>
                      <a:endParaRPr lang="sk-SK" sz="11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3286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 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Počet opatrení 6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3557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Cieľ 2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 b="1" dirty="0">
                          <a:effectLst/>
                        </a:rPr>
                        <a:t>Zabezpečenie trvalo udržateľného využívania vôd pri rešpektovaní potrieb ekosystémov a povodí</a:t>
                      </a:r>
                      <a:endParaRPr lang="sk-SK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86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Počet opatrení 4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596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Cieľ 3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 b="1" dirty="0">
                          <a:effectLst/>
                        </a:rPr>
                        <a:t>Zabezpečenie využívania metodických usmernení a najlepšej praxe pre múdre/trvalo udržateľné  využívanie vôd a mokradí verejným a súkromným sektorom</a:t>
                      </a:r>
                      <a:endParaRPr lang="sk-SK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86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Počet opatrení 5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6247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Cieľ 4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 b="1" dirty="0">
                          <a:effectLst/>
                        </a:rPr>
                        <a:t>Identifikovanie a stanovenie priorít pri inváznych nepôvodných druhoch a ciest ich šírenia, kontrola alebo odstraňovanie inváznych druhov a príprava a realizácia </a:t>
                      </a:r>
                      <a:r>
                        <a:rPr lang="sk-SK" sz="1100" b="1" dirty="0" err="1">
                          <a:effectLst/>
                        </a:rPr>
                        <a:t>manažmentových</a:t>
                      </a:r>
                      <a:r>
                        <a:rPr lang="sk-SK" sz="1100" b="1" dirty="0">
                          <a:effectLst/>
                        </a:rPr>
                        <a:t> opatrení na prevenciu ich zavádzania a uchytenia</a:t>
                      </a:r>
                      <a:endParaRPr lang="sk-SK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86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Počet opatrení 3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283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200" dirty="0"/>
              <a:t>Akčný plán pre mokrade na roky </a:t>
            </a:r>
            <a:r>
              <a:rPr lang="sk-SK" sz="3200" dirty="0" smtClean="0"/>
              <a:t>2019-2021</a:t>
            </a:r>
            <a:endParaRPr lang="en-GB" sz="3200" dirty="0"/>
          </a:p>
        </p:txBody>
      </p:sp>
      <p:graphicFrame>
        <p:nvGraphicFramePr>
          <p:cNvPr id="5" name="Zástupný symbol obsah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8049694"/>
              </p:ext>
            </p:extLst>
          </p:nvPr>
        </p:nvGraphicFramePr>
        <p:xfrm>
          <a:off x="1288472" y="2119747"/>
          <a:ext cx="9601201" cy="33728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1785"/>
                <a:gridCol w="270914"/>
                <a:gridCol w="8518502"/>
              </a:tblGrid>
              <a:tr h="523997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</a:rPr>
                        <a:t>Zámer 2: Efektívna ochrana a manažment sústavy </a:t>
                      </a:r>
                      <a:r>
                        <a:rPr lang="sk-SK" sz="1200" dirty="0" err="1">
                          <a:effectLst/>
                        </a:rPr>
                        <a:t>ramsarských</a:t>
                      </a:r>
                      <a:r>
                        <a:rPr lang="sk-SK" sz="1200" dirty="0">
                          <a:effectLst/>
                        </a:rPr>
                        <a:t> lokalít </a:t>
                      </a:r>
                      <a:endParaRPr lang="sk-SK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428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Cieľ 5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 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 b="1" dirty="0">
                          <a:effectLst/>
                        </a:rPr>
                        <a:t>Zachovanie  charakteru ekosystémov </a:t>
                      </a:r>
                      <a:r>
                        <a:rPr lang="sk-SK" sz="1100" b="1" dirty="0" err="1">
                          <a:effectLst/>
                        </a:rPr>
                        <a:t>ramsarských</a:t>
                      </a:r>
                      <a:r>
                        <a:rPr lang="sk-SK" sz="1100" b="1" dirty="0">
                          <a:effectLst/>
                        </a:rPr>
                        <a:t> lokalít prostredníctvom efektívneho plánovania a spravovania (manažmentu</a:t>
                      </a:r>
                      <a:r>
                        <a:rPr lang="sk-SK" sz="1100" dirty="0">
                          <a:effectLst/>
                        </a:rPr>
                        <a:t>)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0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Počet opatrení 6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5096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Cieľ 6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 b="1" dirty="0">
                          <a:effectLst/>
                        </a:rPr>
                        <a:t>Významné  zvýšenie počtu </a:t>
                      </a:r>
                      <a:r>
                        <a:rPr lang="sk-SK" sz="1100" b="1" dirty="0" err="1">
                          <a:effectLst/>
                        </a:rPr>
                        <a:t>ramsarských</a:t>
                      </a:r>
                      <a:r>
                        <a:rPr lang="sk-SK" sz="1100" b="1" dirty="0">
                          <a:effectLst/>
                        </a:rPr>
                        <a:t> lokalít v sústave, s prihliadnutím na nedostatočne zastúpené typy mokradí a na cezhraničné lokality</a:t>
                      </a:r>
                      <a:endParaRPr lang="sk-SK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0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Počet opatrení 1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4763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Cieľ 7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 b="1" dirty="0">
                          <a:effectLst/>
                        </a:rPr>
                        <a:t>Vykonanie opatrení  v lokalitách, ktoré sú ohrozené stratou ekologického charakteru</a:t>
                      </a:r>
                      <a:endParaRPr lang="sk-SK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0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Počet opatrení 1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812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200" dirty="0"/>
              <a:t>Akčný plán pre mokrade na roky </a:t>
            </a:r>
            <a:r>
              <a:rPr lang="sk-SK" sz="3200" dirty="0" smtClean="0"/>
              <a:t>2019-2021</a:t>
            </a:r>
            <a:endParaRPr lang="en-GB" sz="3200" dirty="0"/>
          </a:p>
        </p:txBody>
      </p:sp>
      <p:graphicFrame>
        <p:nvGraphicFramePr>
          <p:cNvPr id="4" name="Zástupný symbol obsah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6141766"/>
              </p:ext>
            </p:extLst>
          </p:nvPr>
        </p:nvGraphicFramePr>
        <p:xfrm>
          <a:off x="1136073" y="1967346"/>
          <a:ext cx="9615054" cy="39448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2956"/>
                <a:gridCol w="271305"/>
                <a:gridCol w="8530793"/>
              </a:tblGrid>
              <a:tr h="275714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</a:rPr>
                        <a:t>Zámer 3: Múdre/trvalo udržateľné využívanie všetkých mokradí</a:t>
                      </a:r>
                      <a:endParaRPr lang="sk-SK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168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Cieľ 8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 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 b="1" dirty="0">
                          <a:effectLst/>
                        </a:rPr>
                        <a:t>Skompletizovanie inventarizácií mokradí, sprístupnenie výsledkov mapovania a ich využitie pre ochranu a efektívny manažment všetkých mokradí</a:t>
                      </a:r>
                      <a:endParaRPr lang="sk-SK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15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Počet opatrení 5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5168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Cieľ 9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 b="1" dirty="0">
                          <a:effectLst/>
                        </a:rPr>
                        <a:t>Posilnenie múdreho/trvalo udržateľného využívania mokradí prostredníctvom integrovaného manažmentu na úrovni povodia</a:t>
                      </a:r>
                      <a:endParaRPr lang="sk-SK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15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Počet opatrení 6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506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Cieľ 10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 b="1" dirty="0">
                          <a:effectLst/>
                        </a:rPr>
                        <a:t>Demonštrovanie a zdokumentovanie služieb a úžitkov mokradí</a:t>
                      </a:r>
                      <a:endParaRPr lang="sk-SK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15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Počet opatrení 5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710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Cieľ 11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 b="1" dirty="0">
                          <a:effectLst/>
                        </a:rPr>
                        <a:t>Prebiehajúca alebo ukončená obnova (revitalizácia) v degradovaných mokradiach, prioritne v lokalitách, ktoré sú významné pre ochranu biodiverzity, znižovanie rizika prírodných pohrôm, pre udržiavanie životnej úrovne obyvateľov a/alebo pre zmierňovanie klimatickej zmeny a adaptáciu na klimatickú zmenu</a:t>
                      </a:r>
                      <a:endParaRPr lang="sk-SK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15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Počet opatrení 3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5168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Cieľ 12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 b="1" dirty="0">
                          <a:effectLst/>
                        </a:rPr>
                        <a:t>Rozširovanie trvalo udržateľného rybného hospodárstva, poľnohospodárstva a </a:t>
                      </a:r>
                      <a:r>
                        <a:rPr lang="sk-SK" sz="1100" b="1" dirty="0" err="1">
                          <a:effectLst/>
                        </a:rPr>
                        <a:t>ekoturizmu</a:t>
                      </a:r>
                      <a:r>
                        <a:rPr lang="sk-SK" sz="1100" b="1" dirty="0">
                          <a:effectLst/>
                        </a:rPr>
                        <a:t> s ich prispením k ochrane biodiverzity a zvyšovaniu životnej úrovne obyvateľov</a:t>
                      </a:r>
                      <a:endParaRPr lang="sk-SK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15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Počet opatrení 3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320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200" dirty="0"/>
              <a:t>Akčný plán pre mokrade na roky </a:t>
            </a:r>
            <a:r>
              <a:rPr lang="sk-SK" sz="3200" dirty="0" smtClean="0"/>
              <a:t>2019-2021</a:t>
            </a:r>
            <a:endParaRPr lang="en-GB" sz="3200" dirty="0"/>
          </a:p>
        </p:txBody>
      </p:sp>
      <p:graphicFrame>
        <p:nvGraphicFramePr>
          <p:cNvPr id="4" name="Zástupný symbol obsah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0747227"/>
              </p:ext>
            </p:extLst>
          </p:nvPr>
        </p:nvGraphicFramePr>
        <p:xfrm>
          <a:off x="1385455" y="1898071"/>
          <a:ext cx="9421090" cy="42810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6557"/>
                <a:gridCol w="265830"/>
                <a:gridCol w="8358703"/>
              </a:tblGrid>
              <a:tr h="282387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23900" algn="l"/>
                        </a:tabLst>
                      </a:pPr>
                      <a:r>
                        <a:rPr lang="sk-SK" sz="1200" dirty="0">
                          <a:effectLst/>
                        </a:rPr>
                        <a:t>Zámer 4: Podpora uplatňovania a realizácie</a:t>
                      </a:r>
                      <a:endParaRPr lang="sk-SK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294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Cieľ 13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23900" algn="l"/>
                        </a:tabLst>
                      </a:pPr>
                      <a:r>
                        <a:rPr lang="sk-SK" sz="1100" dirty="0">
                          <a:effectLst/>
                        </a:rPr>
                        <a:t> 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23900" algn="l"/>
                        </a:tabLst>
                      </a:pPr>
                      <a:r>
                        <a:rPr lang="sk-SK" sz="1100" b="1" dirty="0">
                          <a:effectLst/>
                        </a:rPr>
                        <a:t>Vypracovanie vedeckých a odborných príručiek k relevantným témam a ich poskytnutie vo vhodnej forme a jazyku pre využitie tvorcom politík a pre praktický výkon</a:t>
                      </a:r>
                      <a:endParaRPr lang="sk-SK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71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Počet opatrení 1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4742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Cieľ 14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 b="1" dirty="0">
                          <a:effectLst/>
                        </a:rPr>
                        <a:t>Posilnenie  a rozvoj </a:t>
                      </a:r>
                      <a:r>
                        <a:rPr lang="sk-SK" sz="1100" b="1" dirty="0" err="1">
                          <a:effectLst/>
                        </a:rPr>
                        <a:t>ramsarských</a:t>
                      </a:r>
                      <a:r>
                        <a:rPr lang="sk-SK" sz="1100" b="1" dirty="0">
                          <a:effectLst/>
                        </a:rPr>
                        <a:t> regionálnych iniciatív v každom regióne s aktívnym zapojením a podporou zmluvných strán tak, aby sa stali efektívnym nástrojom na zabezpečenie úplnej implementácie dohovoru</a:t>
                      </a:r>
                      <a:endParaRPr lang="sk-SK" sz="11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371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Počet opatrení 1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566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Cieľ 15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 b="1" dirty="0">
                          <a:effectLst/>
                        </a:rPr>
                        <a:t>Vyzdvihovanie hodnôt mokradí prostredníctvom komunikácie, výchovy, participácie verejnosti a osvety</a:t>
                      </a:r>
                      <a:endParaRPr lang="sk-SK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71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Počet opatrení 5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5294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Cieľ 16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 b="1" dirty="0">
                          <a:effectLst/>
                        </a:rPr>
                        <a:t>Zvýšenie finančných a iných zdrojov pre efektívnu implementáciu </a:t>
                      </a:r>
                      <a:r>
                        <a:rPr lang="sk-SK" sz="1100" b="1" dirty="0" err="1">
                          <a:effectLst/>
                        </a:rPr>
                        <a:t>Ramsarského</a:t>
                      </a:r>
                      <a:r>
                        <a:rPr lang="sk-SK" sz="1100" b="1" dirty="0">
                          <a:effectLst/>
                        </a:rPr>
                        <a:t> strategického plánu na r. 2016 – 2024 (a Programu starostlivosti o mokrade Slovenska) z viacerých dostupných zdrojov</a:t>
                      </a:r>
                      <a:endParaRPr lang="sk-SK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71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Počet opatrení 4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2566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Cieľ 17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 b="1" dirty="0">
                          <a:effectLst/>
                        </a:rPr>
                        <a:t>Posilnenie medzinárodnej spolupráce na všetkých úrovniach</a:t>
                      </a:r>
                      <a:endParaRPr lang="sk-SK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71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Počet opatrení 4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  <a:tr h="5294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Cieľ 18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100" b="1" dirty="0">
                          <a:effectLst/>
                        </a:rPr>
                        <a:t>Podpora budovania kapacít pre implementáciu </a:t>
                      </a:r>
                      <a:r>
                        <a:rPr lang="sk-SK" sz="1100" b="1" dirty="0" err="1">
                          <a:effectLst/>
                        </a:rPr>
                        <a:t>Ramsarského</a:t>
                      </a:r>
                      <a:r>
                        <a:rPr lang="sk-SK" sz="1100" b="1" dirty="0">
                          <a:effectLst/>
                        </a:rPr>
                        <a:t> dohovoru, jeho </a:t>
                      </a:r>
                      <a:r>
                        <a:rPr lang="sk-SK" sz="1100" b="1" dirty="0" err="1">
                          <a:effectLst/>
                        </a:rPr>
                        <a:t>Ramsarského</a:t>
                      </a:r>
                      <a:r>
                        <a:rPr lang="sk-SK" sz="1100" b="1" dirty="0">
                          <a:effectLst/>
                        </a:rPr>
                        <a:t> strategického plánu na roky 2016 – 2024 (a Programu starostlivosti o mokrade Slovenska)</a:t>
                      </a:r>
                      <a:endParaRPr lang="sk-SK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71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sk-SK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Počet opatrení 2</a:t>
                      </a:r>
                      <a:endParaRPr lang="sk-SK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804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200" dirty="0" smtClean="0"/>
              <a:t>Uznesenie vlády SR č. 144/2019</a:t>
            </a:r>
            <a:endParaRPr lang="en-GB" sz="3200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48144" y="2040467"/>
            <a:ext cx="9351819" cy="723400"/>
          </a:xfrm>
        </p:spPr>
        <p:txBody>
          <a:bodyPr>
            <a:normAutofit/>
          </a:bodyPr>
          <a:lstStyle/>
          <a:p>
            <a:r>
              <a:rPr lang="sk-SK" sz="1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Úlohy sa netýkajú len MŽP SR ako výkonného orgánu (</a:t>
            </a:r>
            <a:r>
              <a:rPr lang="sk-SK" sz="16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Administrative</a:t>
            </a:r>
            <a:r>
              <a:rPr lang="sk-SK" sz="1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6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Authority</a:t>
            </a:r>
            <a:r>
              <a:rPr lang="sk-SK" sz="1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k-SK" sz="16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Ramsarského</a:t>
            </a:r>
            <a:r>
              <a:rPr lang="sk-SK" sz="1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600" cap="none">
                <a:latin typeface="Times New Roman" panose="02020603050405020304" pitchFamily="18" charset="0"/>
                <a:cs typeface="Times New Roman" panose="02020603050405020304" pitchFamily="18" charset="0"/>
              </a:rPr>
              <a:t>dohovoru</a:t>
            </a:r>
            <a:r>
              <a:rPr lang="sk-SK" sz="1600" cap="none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sk-SK" sz="16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k-SK" sz="1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6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vláda</a:t>
            </a:r>
            <a:endParaRPr lang="sk-SK" sz="1600" b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Zástupný symbol obsahu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23911" y="3131127"/>
            <a:ext cx="4807135" cy="2239398"/>
          </a:xfrm>
          <a:prstGeom prst="rect">
            <a:avLst/>
          </a:prstGeom>
        </p:spPr>
      </p:pic>
      <p:pic>
        <p:nvPicPr>
          <p:cNvPr id="8" name="Zástupný symbol obsahu 7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624944" y="3131127"/>
            <a:ext cx="5001491" cy="2142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53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200" dirty="0" smtClean="0"/>
              <a:t>Navrhované priority</a:t>
            </a:r>
            <a:endParaRPr lang="en-GB" sz="32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76656" y="1870364"/>
            <a:ext cx="10753725" cy="4059381"/>
          </a:xfrm>
        </p:spPr>
        <p:txBody>
          <a:bodyPr>
            <a:normAutofit fontScale="92500" lnSpcReduction="20000"/>
          </a:bodyPr>
          <a:lstStyle/>
          <a:p>
            <a:pPr lvl="0">
              <a:buFont typeface="Arial" panose="020B0604020202020204" pitchFamily="34" charset="0"/>
              <a:buChar char="•"/>
            </a:pPr>
            <a:r>
              <a:rPr lang="sk-SK" dirty="0" smtClean="0"/>
              <a:t> Zlepšenie </a:t>
            </a:r>
            <a:r>
              <a:rPr lang="sk-SK" dirty="0" err="1"/>
              <a:t>medzisektorovej</a:t>
            </a:r>
            <a:r>
              <a:rPr lang="sk-SK" dirty="0"/>
              <a:t> spolupráce, spolupráce so sekciou vôd MŽP SR a účasti ostatných rezortov na plnení úloh a integrovanie ochrany, múdreho využívania a revitalizácie mokradí do ich stratégií a plánov (1.1, 1.2)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sk-SK" dirty="0" smtClean="0"/>
              <a:t> Revitalizácia </a:t>
            </a:r>
            <a:r>
              <a:rPr lang="sk-SK" dirty="0"/>
              <a:t>mokradí, pripraviť a realizovať národný program obnovy mokradí a riečnych ekosystémov, zachovanie a obnova kontinuity a konektivity tokov, manažment lokalít (1.4, 2.2, 2.3, 3.3, 9.2, 11.1, 11.2)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sk-SK" dirty="0" smtClean="0"/>
              <a:t> Spracovanie </a:t>
            </a:r>
            <a:r>
              <a:rPr lang="sk-SK" dirty="0"/>
              <a:t>metodických materiálov a sprostredkovanie informácií pre verejnosť, obce, odborné inštitúcie, rozvoj osvety ohľadom prírode blízkych adaptačných opatrení, program komunikácie, výchovy, vzdelávania a osvety, organizovanie podujatí a školení (3.1, 11.3, 13.1, 15.1, 15.2, 15.4, 15.5, 18.1)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sk-SK" dirty="0" smtClean="0"/>
              <a:t> Mapovanie </a:t>
            </a:r>
            <a:r>
              <a:rPr lang="sk-SK" dirty="0"/>
              <a:t>a odstraňovanie inváznych nepôvodných druhov rastlín a živočíchov, šírenie informácií (4.1, 4.2, 4.3)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sk-SK" dirty="0" smtClean="0"/>
              <a:t> Vypracovanie </a:t>
            </a:r>
            <a:r>
              <a:rPr lang="sk-SK" dirty="0"/>
              <a:t>a schválenie programov starostlivosti pre RL a chránené </a:t>
            </a:r>
            <a:r>
              <a:rPr lang="sk-SK" dirty="0" err="1"/>
              <a:t>mokraďové</a:t>
            </a:r>
            <a:r>
              <a:rPr lang="sk-SK" dirty="0"/>
              <a:t> územia (5.1, 5.2, 5.3</a:t>
            </a:r>
            <a:r>
              <a:rPr lang="sk-SK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7196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a">
  <a:themeElements>
    <a:clrScheme name="Metropola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a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TM03457491[[fn=Metropola]]</Template>
  <TotalTime>287</TotalTime>
  <Words>650</Words>
  <Application>Microsoft Office PowerPoint</Application>
  <PresentationFormat>Vlastná</PresentationFormat>
  <Paragraphs>163</Paragraphs>
  <Slides>11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2" baseType="lpstr">
      <vt:lpstr>Metropola</vt:lpstr>
      <vt:lpstr>Akčný plán pre mokrade na roky 2019-2021 k aktualizovanému programu starostlivosti o mokrade Slovenska do roku 2024 </vt:lpstr>
      <vt:lpstr>Akčný plán pre mokrade na roky 2019-2021</vt:lpstr>
      <vt:lpstr>Akčný plán pre mokrade na roky 2019-2021</vt:lpstr>
      <vt:lpstr>Akčný plán pre mokrade na roky 2019-2021</vt:lpstr>
      <vt:lpstr>Akčný plán pre mokrade na roky 2019-2021</vt:lpstr>
      <vt:lpstr>Akčný plán pre mokrade na roky 2019-2021</vt:lpstr>
      <vt:lpstr>Akčný plán pre mokrade na roky 2019-2021</vt:lpstr>
      <vt:lpstr>Uznesenie vlády SR č. 144/2019</vt:lpstr>
      <vt:lpstr>Navrhované priority</vt:lpstr>
      <vt:lpstr>Navrhované priority</vt:lpstr>
      <vt:lpstr>Karpatská iniciatíva pre mokrade (Carpathian Wetland Initiative)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Akčný plán pre mokrade na roky 2019-2021 k aktualizovanému programu starostlivosti o mokrade Slovenska do roku 2024</dc:title>
  <dc:creator>Kadlečík</dc:creator>
  <cp:lastModifiedBy>Kadlečík</cp:lastModifiedBy>
  <cp:revision>17</cp:revision>
  <dcterms:created xsi:type="dcterms:W3CDTF">2019-09-10T18:12:18Z</dcterms:created>
  <dcterms:modified xsi:type="dcterms:W3CDTF">2019-09-11T19:57:23Z</dcterms:modified>
</cp:coreProperties>
</file>