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00" r:id="rId2"/>
    <p:sldId id="301" r:id="rId3"/>
    <p:sldId id="302" r:id="rId4"/>
    <p:sldId id="303" r:id="rId5"/>
    <p:sldId id="305" r:id="rId6"/>
    <p:sldId id="307" r:id="rId7"/>
    <p:sldId id="308" r:id="rId8"/>
    <p:sldId id="306" r:id="rId9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7457"/>
    <a:srgbClr val="339933"/>
    <a:srgbClr val="006600"/>
    <a:srgbClr val="339966"/>
    <a:srgbClr val="DE569D"/>
    <a:srgbClr val="1C37A8"/>
    <a:srgbClr val="1F3FA5"/>
    <a:srgbClr val="DDDDDD"/>
    <a:srgbClr val="F8FAFE"/>
    <a:srgbClr val="F4F7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79" autoAdjust="0"/>
    <p:restoredTop sz="94660"/>
  </p:normalViewPr>
  <p:slideViewPr>
    <p:cSldViewPr snapToGrid="0">
      <p:cViewPr varScale="1">
        <p:scale>
          <a:sx n="72" d="100"/>
          <a:sy n="72" d="100"/>
        </p:scale>
        <p:origin x="65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AE60D9-8B7F-44D8-B309-3751FFDE3D61}" type="datetimeFigureOut">
              <a:rPr lang="sk-SK" smtClean="0"/>
              <a:t>11.9.2019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17AEEF-7305-417B-97F5-6E5EA5BAD0A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60320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Upravte štýl predlohy podnadpisov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F9EF2-F5D2-4B8E-BF19-14BB6060FCB3}" type="datetime1">
              <a:rPr lang="sk-SK" smtClean="0"/>
              <a:t>11.9.2019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86908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CD079-51D4-4990-83CA-9AC44991CB89}" type="datetime1">
              <a:rPr lang="sk-SK" smtClean="0"/>
              <a:t>11.9.2019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93396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CB0C2-6B34-4638-A666-3AF973CE970E}" type="datetime1">
              <a:rPr lang="sk-SK" smtClean="0"/>
              <a:t>11.9.2019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53488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3947A-7843-4157-8262-8804150B5301}" type="datetime1">
              <a:rPr lang="sk-SK" smtClean="0"/>
              <a:t>11.9.2019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18518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83CC6-D7F8-4DF9-8F92-7DBAE81DE02F}" type="datetime1">
              <a:rPr lang="sk-SK" smtClean="0"/>
              <a:t>11.9.2019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8654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20463-D90D-4315-9A26-408AD82C1EEA}" type="datetime1">
              <a:rPr lang="sk-SK" smtClean="0"/>
              <a:t>11.9.2019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34553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85FD1-5EB5-4F43-A968-9E75A9B46CF7}" type="datetime1">
              <a:rPr lang="sk-SK" smtClean="0"/>
              <a:t>11.9.2019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65558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394200" y="342901"/>
            <a:ext cx="7429500" cy="6096000"/>
          </a:xfr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sk-SK"/>
              <a:t>Upravte štýly predlohy textu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488383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44CE-A457-4DF2-9709-81EFC1A6DD71}" type="datetime1">
              <a:rPr lang="sk-SK" smtClean="0"/>
              <a:t>11.9.2019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54833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3E922-8FF4-424A-82E2-7E2C87EB11F5}" type="datetime1">
              <a:rPr lang="sk-SK" smtClean="0"/>
              <a:t>11.9.2019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05339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k-SK"/>
              <a:t>Ak chcete pridať obrázok, kliknite na ikonu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C22-141F-49F9-B830-AEFD3E270445}" type="datetime1">
              <a:rPr lang="sk-SK" smtClean="0"/>
              <a:t>11.9.2019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44182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64863" y="6452394"/>
            <a:ext cx="144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6FD3E-9F24-42CD-80C3-2FEB935CF399}" type="datetime1">
              <a:rPr lang="sk-SK" smtClean="0"/>
              <a:t>11.9.2019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1776000" y="6452394"/>
            <a:ext cx="864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4863" y="198108"/>
            <a:ext cx="72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DAFC1-40C0-429F-A8B9-3CEF2DB091B5}" type="slidenum">
              <a:rPr lang="sk-SK" smtClean="0"/>
              <a:pPr/>
              <a:t>‹#›</a:t>
            </a:fld>
            <a:endParaRPr lang="sk-SK"/>
          </a:p>
        </p:txBody>
      </p:sp>
      <p:cxnSp>
        <p:nvCxnSpPr>
          <p:cNvPr id="7" name="Rovná spojnica 6"/>
          <p:cNvCxnSpPr/>
          <p:nvPr userDrawn="1"/>
        </p:nvCxnSpPr>
        <p:spPr>
          <a:xfrm>
            <a:off x="822963" y="-1"/>
            <a:ext cx="0" cy="252000"/>
          </a:xfrm>
          <a:prstGeom prst="line">
            <a:avLst/>
          </a:prstGeom>
          <a:ln w="28575">
            <a:solidFill>
              <a:srgbClr val="DDDDDD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" name="Rovná spojnica 7"/>
          <p:cNvCxnSpPr/>
          <p:nvPr userDrawn="1"/>
        </p:nvCxnSpPr>
        <p:spPr>
          <a:xfrm>
            <a:off x="822963" y="251999"/>
            <a:ext cx="0" cy="252000"/>
          </a:xfrm>
          <a:prstGeom prst="line">
            <a:avLst/>
          </a:prstGeom>
          <a:ln w="28575">
            <a:solidFill>
              <a:srgbClr val="1C37A8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Rovná spojnica 8"/>
          <p:cNvCxnSpPr/>
          <p:nvPr userDrawn="1"/>
        </p:nvCxnSpPr>
        <p:spPr>
          <a:xfrm>
            <a:off x="822963" y="503999"/>
            <a:ext cx="0" cy="252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10" name="Obrázok 9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1245" y="6340902"/>
            <a:ext cx="1579312" cy="370269"/>
          </a:xfrm>
          <a:prstGeom prst="rect">
            <a:avLst/>
          </a:prstGeom>
        </p:spPr>
      </p:pic>
      <p:cxnSp>
        <p:nvCxnSpPr>
          <p:cNvPr id="11" name="Rovná spojnica 10"/>
          <p:cNvCxnSpPr/>
          <p:nvPr userDrawn="1"/>
        </p:nvCxnSpPr>
        <p:spPr>
          <a:xfrm>
            <a:off x="0" y="6454777"/>
            <a:ext cx="10404000" cy="0"/>
          </a:xfrm>
          <a:prstGeom prst="line">
            <a:avLst/>
          </a:prstGeom>
          <a:ln w="12700">
            <a:solidFill>
              <a:srgbClr val="E8E8E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8260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ep-aewa.org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ep-aewa.org/en/documents/strategic-plan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ep-aewa.org/en/node/1984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nep-aewa.org/en/meeting/7th-session-meeting-parties-aewa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zp.sk/" TargetMode="External"/><Relationship Id="rId2" Type="http://schemas.openxmlformats.org/officeDocument/2006/relationships/hyperlink" Target="mailto:janka.guzmova@enviro.gov.sk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hyperlink" Target="http://www.unep-aewa.org/" TargetMode="External"/><Relationship Id="rId4" Type="http://schemas.openxmlformats.org/officeDocument/2006/relationships/hyperlink" Target="http://www.sopsr.sk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327698" y="1695797"/>
            <a:ext cx="7429500" cy="3316780"/>
          </a:xfrm>
        </p:spPr>
        <p:txBody>
          <a:bodyPr>
            <a:normAutofit fontScale="90000"/>
          </a:bodyPr>
          <a:lstStyle/>
          <a:p>
            <a:pPr algn="ctr"/>
            <a:r>
              <a:rPr lang="sk-SK" sz="4000" dirty="0"/>
              <a:t>Dohoda o ochrane africko-euroázijských druhov sťahovavého vodného vtáctva - </a:t>
            </a:r>
            <a:br>
              <a:rPr lang="sk-SK" sz="4000" dirty="0"/>
            </a:br>
            <a:r>
              <a:rPr lang="sk-SK" sz="4000" dirty="0"/>
              <a:t>AEWA </a:t>
            </a:r>
            <a:r>
              <a:rPr lang="sk-SK" dirty="0"/>
              <a:t>– </a:t>
            </a:r>
            <a:r>
              <a:rPr lang="sk-SK" sz="3600" dirty="0"/>
              <a:t>výstupy z MOP7</a:t>
            </a:r>
            <a:br>
              <a:rPr lang="sk-SK" sz="4000" dirty="0"/>
            </a:br>
            <a:br>
              <a:rPr lang="sk-SK" dirty="0"/>
            </a:br>
            <a:br>
              <a:rPr lang="sk-SK" sz="2800" dirty="0"/>
            </a:br>
            <a:endParaRPr lang="sk-SK" sz="1800" dirty="0"/>
          </a:p>
        </p:txBody>
      </p:sp>
      <p:cxnSp>
        <p:nvCxnSpPr>
          <p:cNvPr id="3" name="Rovná spojnica 2"/>
          <p:cNvCxnSpPr/>
          <p:nvPr/>
        </p:nvCxnSpPr>
        <p:spPr>
          <a:xfrm>
            <a:off x="4010526" y="0"/>
            <a:ext cx="0" cy="2880000"/>
          </a:xfrm>
          <a:prstGeom prst="line">
            <a:avLst/>
          </a:prstGeom>
          <a:ln w="28575">
            <a:solidFill>
              <a:srgbClr val="DDDDDD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" name="Rovná spojnica 3"/>
          <p:cNvCxnSpPr/>
          <p:nvPr/>
        </p:nvCxnSpPr>
        <p:spPr>
          <a:xfrm>
            <a:off x="4010526" y="2880000"/>
            <a:ext cx="0" cy="1152000"/>
          </a:xfrm>
          <a:prstGeom prst="line">
            <a:avLst/>
          </a:prstGeom>
          <a:ln w="28575">
            <a:solidFill>
              <a:srgbClr val="1F3FA5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" name="Rovná spojnica 4"/>
          <p:cNvCxnSpPr/>
          <p:nvPr/>
        </p:nvCxnSpPr>
        <p:spPr>
          <a:xfrm>
            <a:off x="4010526" y="3978000"/>
            <a:ext cx="0" cy="2880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7" name="Obrázok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" y="2809703"/>
            <a:ext cx="3133898" cy="789017"/>
          </a:xfrm>
          <a:prstGeom prst="rect">
            <a:avLst/>
          </a:prstGeom>
        </p:spPr>
      </p:pic>
      <p:sp>
        <p:nvSpPr>
          <p:cNvPr id="6" name="BlokTextu 5"/>
          <p:cNvSpPr txBox="1"/>
          <p:nvPr/>
        </p:nvSpPr>
        <p:spPr>
          <a:xfrm>
            <a:off x="4148049" y="4879571"/>
            <a:ext cx="79303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dirty="0">
                <a:solidFill>
                  <a:srgbClr val="297FD5">
                    <a:lumMod val="50000"/>
                  </a:srgbClr>
                </a:solidFill>
                <a:latin typeface="Calibri Light" panose="020F0302020204030204"/>
                <a:ea typeface="+mj-ea"/>
                <a:cs typeface="+mj-cs"/>
              </a:rPr>
              <a:t>Ing. Janka Guzmová, </a:t>
            </a:r>
            <a:br>
              <a:rPr lang="sk-SK" dirty="0">
                <a:solidFill>
                  <a:srgbClr val="297FD5">
                    <a:lumMod val="50000"/>
                  </a:srgbClr>
                </a:solidFill>
                <a:latin typeface="Calibri Light" panose="020F0302020204030204"/>
                <a:ea typeface="+mj-ea"/>
                <a:cs typeface="+mj-cs"/>
              </a:rPr>
            </a:br>
            <a:r>
              <a:rPr lang="sk-SK" dirty="0">
                <a:solidFill>
                  <a:srgbClr val="297FD5">
                    <a:lumMod val="50000"/>
                  </a:srgbClr>
                </a:solidFill>
                <a:latin typeface="Calibri Light" panose="020F0302020204030204"/>
                <a:ea typeface="+mj-ea"/>
                <a:cs typeface="+mj-cs"/>
              </a:rPr>
              <a:t>odbor ochrany prírody </a:t>
            </a:r>
            <a:br>
              <a:rPr lang="sk-SK" b="1" dirty="0">
                <a:solidFill>
                  <a:srgbClr val="297FD5">
                    <a:lumMod val="50000"/>
                  </a:srgbClr>
                </a:solidFill>
                <a:latin typeface="Calibri Light" panose="020F0302020204030204"/>
                <a:ea typeface="+mj-ea"/>
                <a:cs typeface="+mj-cs"/>
              </a:rPr>
            </a:br>
            <a:r>
              <a:rPr lang="sk-SK" dirty="0">
                <a:solidFill>
                  <a:srgbClr val="297FD5">
                    <a:lumMod val="50000"/>
                  </a:srgbClr>
                </a:solidFill>
                <a:latin typeface="Calibri Light" panose="020F0302020204030204"/>
                <a:ea typeface="+mj-ea"/>
                <a:cs typeface="+mj-cs"/>
              </a:rPr>
              <a:t>sekcia ochrany prírody, biodiverzity a krajiny</a:t>
            </a:r>
            <a:endParaRPr lang="sk-SK" dirty="0"/>
          </a:p>
        </p:txBody>
      </p:sp>
      <p:sp>
        <p:nvSpPr>
          <p:cNvPr id="8" name="BlokTextu 7"/>
          <p:cNvSpPr txBox="1"/>
          <p:nvPr/>
        </p:nvSpPr>
        <p:spPr>
          <a:xfrm>
            <a:off x="4214553" y="6292735"/>
            <a:ext cx="8055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1600" dirty="0">
                <a:solidFill>
                  <a:srgbClr val="002060"/>
                </a:solidFill>
                <a:latin typeface="+mj-lt"/>
              </a:rPr>
              <a:t>Zasadnutie Slovenského ramsarského výboru, 12. september 2019</a:t>
            </a:r>
          </a:p>
        </p:txBody>
      </p:sp>
    </p:spTree>
    <p:extLst>
      <p:ext uri="{BB962C8B-B14F-4D97-AF65-F5344CB8AC3E}">
        <p14:creationId xmlns:p14="http://schemas.microsoft.com/office/powerpoint/2010/main" val="128861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44CE-A457-4DF2-9709-81EFC1A6DD71}" type="datetime1">
              <a:rPr lang="sk-SK" smtClean="0"/>
              <a:t>11.9.2019</a:t>
            </a:fld>
            <a:endParaRPr lang="sk-SK"/>
          </a:p>
        </p:txBody>
      </p:sp>
      <p:sp>
        <p:nvSpPr>
          <p:cNvPr id="3" name="Zástupný objekt pre číslo snímky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t>2</a:t>
            </a:fld>
            <a:endParaRPr lang="sk-SK"/>
          </a:p>
        </p:txBody>
      </p:sp>
      <p:sp>
        <p:nvSpPr>
          <p:cNvPr id="4" name="BlokTextu 3"/>
          <p:cNvSpPr txBox="1"/>
          <p:nvPr/>
        </p:nvSpPr>
        <p:spPr>
          <a:xfrm>
            <a:off x="784863" y="366702"/>
            <a:ext cx="105204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800" b="1" dirty="0" err="1">
                <a:solidFill>
                  <a:srgbClr val="002060"/>
                </a:solidFill>
                <a:latin typeface="+mj-lt"/>
              </a:rPr>
              <a:t>Agreement</a:t>
            </a:r>
            <a:r>
              <a:rPr lang="sk-SK" sz="2800" b="1" dirty="0">
                <a:solidFill>
                  <a:srgbClr val="002060"/>
                </a:solidFill>
                <a:latin typeface="+mj-lt"/>
              </a:rPr>
              <a:t> on </a:t>
            </a:r>
            <a:r>
              <a:rPr lang="sk-SK" sz="2800" b="1" dirty="0" err="1">
                <a:solidFill>
                  <a:srgbClr val="002060"/>
                </a:solidFill>
                <a:latin typeface="+mj-lt"/>
              </a:rPr>
              <a:t>the</a:t>
            </a:r>
            <a:r>
              <a:rPr lang="sk-SK" sz="2800" b="1" dirty="0">
                <a:solidFill>
                  <a:srgbClr val="002060"/>
                </a:solidFill>
                <a:latin typeface="+mj-lt"/>
              </a:rPr>
              <a:t> </a:t>
            </a:r>
            <a:r>
              <a:rPr lang="sk-SK" sz="2800" b="1" dirty="0" err="1">
                <a:solidFill>
                  <a:srgbClr val="002060"/>
                </a:solidFill>
                <a:latin typeface="+mj-lt"/>
              </a:rPr>
              <a:t>Conservation</a:t>
            </a:r>
            <a:r>
              <a:rPr lang="sk-SK" sz="2800" b="1" dirty="0">
                <a:solidFill>
                  <a:srgbClr val="002060"/>
                </a:solidFill>
                <a:latin typeface="+mj-lt"/>
              </a:rPr>
              <a:t> of </a:t>
            </a:r>
            <a:r>
              <a:rPr lang="sk-SK" sz="2800" b="1" dirty="0" err="1">
                <a:solidFill>
                  <a:srgbClr val="002060"/>
                </a:solidFill>
                <a:latin typeface="+mj-lt"/>
              </a:rPr>
              <a:t>African-Eurasian</a:t>
            </a:r>
            <a:r>
              <a:rPr lang="sk-SK" sz="2800" b="1" dirty="0">
                <a:solidFill>
                  <a:srgbClr val="002060"/>
                </a:solidFill>
                <a:latin typeface="+mj-lt"/>
              </a:rPr>
              <a:t> </a:t>
            </a:r>
            <a:r>
              <a:rPr lang="sk-SK" sz="2800" b="1" dirty="0" err="1">
                <a:solidFill>
                  <a:srgbClr val="002060"/>
                </a:solidFill>
                <a:latin typeface="+mj-lt"/>
              </a:rPr>
              <a:t>Migratory</a:t>
            </a:r>
            <a:r>
              <a:rPr lang="sk-SK" sz="2800" b="1" dirty="0">
                <a:solidFill>
                  <a:srgbClr val="002060"/>
                </a:solidFill>
                <a:latin typeface="+mj-lt"/>
              </a:rPr>
              <a:t> </a:t>
            </a:r>
            <a:r>
              <a:rPr lang="sk-SK" sz="2800" b="1" dirty="0" err="1">
                <a:solidFill>
                  <a:srgbClr val="002060"/>
                </a:solidFill>
                <a:latin typeface="+mj-lt"/>
              </a:rPr>
              <a:t>Waterbirds</a:t>
            </a:r>
            <a:endParaRPr lang="sk-SK" sz="2800" b="1" dirty="0">
              <a:solidFill>
                <a:srgbClr val="002060"/>
              </a:solidFill>
              <a:latin typeface="+mj-lt"/>
            </a:endParaRPr>
          </a:p>
          <a:p>
            <a:pPr algn="ctr"/>
            <a:r>
              <a:rPr lang="sk-SK" sz="3600" b="1" dirty="0" err="1">
                <a:solidFill>
                  <a:srgbClr val="DD7457"/>
                </a:solidFill>
                <a:latin typeface="+mj-lt"/>
              </a:rPr>
              <a:t>A</a:t>
            </a:r>
            <a:r>
              <a:rPr lang="sk-SK" sz="2800" b="1" dirty="0" err="1">
                <a:solidFill>
                  <a:srgbClr val="002060"/>
                </a:solidFill>
                <a:latin typeface="+mj-lt"/>
              </a:rPr>
              <a:t>frican-</a:t>
            </a:r>
            <a:r>
              <a:rPr lang="sk-SK" sz="3600" b="1" dirty="0" err="1">
                <a:solidFill>
                  <a:srgbClr val="DD7457"/>
                </a:solidFill>
                <a:latin typeface="+mj-lt"/>
              </a:rPr>
              <a:t>E</a:t>
            </a:r>
            <a:r>
              <a:rPr lang="sk-SK" sz="2800" b="1" dirty="0" err="1">
                <a:solidFill>
                  <a:srgbClr val="002060"/>
                </a:solidFill>
                <a:latin typeface="+mj-lt"/>
              </a:rPr>
              <a:t>urasian</a:t>
            </a:r>
            <a:r>
              <a:rPr lang="sk-SK" sz="2800" b="1" dirty="0">
                <a:solidFill>
                  <a:srgbClr val="002060"/>
                </a:solidFill>
                <a:latin typeface="+mj-lt"/>
              </a:rPr>
              <a:t> </a:t>
            </a:r>
            <a:r>
              <a:rPr lang="sk-SK" sz="3600" b="1" dirty="0" err="1">
                <a:solidFill>
                  <a:srgbClr val="DD7457"/>
                </a:solidFill>
                <a:latin typeface="+mj-lt"/>
              </a:rPr>
              <a:t>W</a:t>
            </a:r>
            <a:r>
              <a:rPr lang="sk-SK" sz="2800" b="1" dirty="0" err="1">
                <a:solidFill>
                  <a:srgbClr val="002060"/>
                </a:solidFill>
                <a:latin typeface="+mj-lt"/>
              </a:rPr>
              <a:t>aterbird</a:t>
            </a:r>
            <a:r>
              <a:rPr lang="sk-SK" sz="2800" b="1" dirty="0">
                <a:solidFill>
                  <a:srgbClr val="002060"/>
                </a:solidFill>
                <a:latin typeface="+mj-lt"/>
              </a:rPr>
              <a:t> </a:t>
            </a:r>
            <a:r>
              <a:rPr lang="sk-SK" sz="3600" b="1" dirty="0" err="1">
                <a:solidFill>
                  <a:srgbClr val="DD7457"/>
                </a:solidFill>
                <a:latin typeface="+mj-lt"/>
              </a:rPr>
              <a:t>A</a:t>
            </a:r>
            <a:r>
              <a:rPr lang="sk-SK" sz="2800" b="1" dirty="0" err="1">
                <a:solidFill>
                  <a:srgbClr val="002060"/>
                </a:solidFill>
                <a:latin typeface="+mj-lt"/>
              </a:rPr>
              <a:t>greement</a:t>
            </a:r>
            <a:endParaRPr lang="sk-SK" sz="2800" b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87" b="5298"/>
          <a:stretch/>
        </p:blipFill>
        <p:spPr>
          <a:xfrm>
            <a:off x="8977746" y="1258958"/>
            <a:ext cx="3095573" cy="4716986"/>
          </a:xfrm>
          <a:prstGeom prst="rect">
            <a:avLst/>
          </a:prstGeom>
        </p:spPr>
      </p:pic>
      <p:sp>
        <p:nvSpPr>
          <p:cNvPr id="5" name="BlokTextu 4"/>
          <p:cNvSpPr txBox="1"/>
          <p:nvPr/>
        </p:nvSpPr>
        <p:spPr>
          <a:xfrm>
            <a:off x="598518" y="1821288"/>
            <a:ext cx="9010996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sk-SK" dirty="0">
                <a:solidFill>
                  <a:srgbClr val="002060"/>
                </a:solidFill>
                <a:latin typeface="+mj-lt"/>
              </a:rPr>
              <a:t>medzinárodná zmluva zameraná </a:t>
            </a:r>
            <a:r>
              <a:rPr lang="sk-SK" b="1" dirty="0">
                <a:solidFill>
                  <a:srgbClr val="DD7457"/>
                </a:solidFill>
                <a:latin typeface="+mj-lt"/>
              </a:rPr>
              <a:t>na ochranu sťahovavých druhov vodného vtáctva a ich biotopov </a:t>
            </a:r>
            <a:r>
              <a:rPr lang="sk-SK" dirty="0">
                <a:solidFill>
                  <a:srgbClr val="002060"/>
                </a:solidFill>
                <a:latin typeface="+mj-lt"/>
              </a:rPr>
              <a:t>v celej Afrike, Európe, na Strednom východe, v Strednej Ázii, Grónsku a na Kanadskom súostroví</a:t>
            </a:r>
            <a:endParaRPr lang="sk-SK" dirty="0"/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sk-SK" dirty="0">
                <a:solidFill>
                  <a:srgbClr val="002060"/>
                </a:solidFill>
                <a:latin typeface="+mj-lt"/>
              </a:rPr>
              <a:t>prijatá v rámci </a:t>
            </a:r>
            <a:r>
              <a:rPr lang="sk-SK" u="sng" dirty="0">
                <a:solidFill>
                  <a:srgbClr val="002060"/>
                </a:solidFill>
                <a:latin typeface="+mj-lt"/>
              </a:rPr>
              <a:t>Dohovoru o ochrane sťahovavých druhov voľne žijúcich živočíchov </a:t>
            </a:r>
            <a:br>
              <a:rPr lang="sk-SK" u="sng" dirty="0">
                <a:solidFill>
                  <a:srgbClr val="002060"/>
                </a:solidFill>
                <a:latin typeface="+mj-lt"/>
              </a:rPr>
            </a:br>
            <a:r>
              <a:rPr lang="sk-SK" dirty="0">
                <a:solidFill>
                  <a:srgbClr val="002060"/>
                </a:solidFill>
                <a:latin typeface="+mj-lt"/>
              </a:rPr>
              <a:t>tzv. Bonnský dohovor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sk-SK" dirty="0">
                <a:solidFill>
                  <a:srgbClr val="002060"/>
                </a:solidFill>
                <a:latin typeface="+mj-lt"/>
              </a:rPr>
              <a:t>zahŕňa </a:t>
            </a:r>
            <a:r>
              <a:rPr lang="sk-SK" b="1" dirty="0">
                <a:solidFill>
                  <a:srgbClr val="DD7457"/>
                </a:solidFill>
                <a:latin typeface="+mj-lt"/>
              </a:rPr>
              <a:t>255 druhov vtákov</a:t>
            </a:r>
            <a:r>
              <a:rPr lang="sk-SK" dirty="0">
                <a:solidFill>
                  <a:srgbClr val="002060"/>
                </a:solidFill>
                <a:latin typeface="+mj-lt"/>
              </a:rPr>
              <a:t>, ktoré sú počas ich ročného cyklu ekologicky závislé od mokradí resp. od vodného prostredia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sk-SK" dirty="0">
                <a:solidFill>
                  <a:srgbClr val="002060"/>
                </a:solidFill>
                <a:latin typeface="+mj-lt"/>
              </a:rPr>
              <a:t>zmluvnými stranami je v súčasnosti </a:t>
            </a:r>
            <a:r>
              <a:rPr lang="sk-SK" b="1" dirty="0">
                <a:solidFill>
                  <a:srgbClr val="DD7457"/>
                </a:solidFill>
                <a:latin typeface="+mj-lt"/>
              </a:rPr>
              <a:t>80 krajín a EÚ </a:t>
            </a:r>
            <a:r>
              <a:rPr lang="sk-SK" dirty="0">
                <a:solidFill>
                  <a:srgbClr val="002060"/>
                </a:solidFill>
                <a:latin typeface="+mj-lt"/>
              </a:rPr>
              <a:t>(1. september 2019)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sk-SK" dirty="0">
                <a:solidFill>
                  <a:srgbClr val="002060"/>
                </a:solidFill>
                <a:latin typeface="+mj-lt"/>
              </a:rPr>
              <a:t>sťahovavé vodné vtáctvo je dôležitou súčasťou globálnej biodiverzity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sk-SK" dirty="0">
                <a:solidFill>
                  <a:srgbClr val="002060"/>
                </a:solidFill>
                <a:latin typeface="+mj-lt"/>
              </a:rPr>
              <a:t>prijatá v roku 1996, platnosť pre SR 1. júl 2001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sk-SK" dirty="0">
                <a:solidFill>
                  <a:srgbClr val="002060"/>
                </a:solidFill>
                <a:latin typeface="+mj-lt"/>
              </a:rPr>
              <a:t>medzinárodná spolupráca </a:t>
            </a:r>
            <a:r>
              <a:rPr lang="sk-SK" b="1" dirty="0">
                <a:solidFill>
                  <a:srgbClr val="DD7457"/>
                </a:solidFill>
                <a:latin typeface="+mj-lt"/>
              </a:rPr>
              <a:t>„v celom rozsahu migrácie“ </a:t>
            </a:r>
            <a:r>
              <a:rPr lang="sk-SK" dirty="0">
                <a:solidFill>
                  <a:srgbClr val="002060"/>
                </a:solidFill>
                <a:latin typeface="+mj-lt"/>
              </a:rPr>
              <a:t>, ktorá je pre ochranu populácií sťahovavých druhov a ich biotopov nevyhnutná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sk-SK" dirty="0">
                <a:solidFill>
                  <a:srgbClr val="002060"/>
                </a:solidFill>
                <a:latin typeface="+mj-lt"/>
                <a:hlinkClick r:id="rId3"/>
              </a:rPr>
              <a:t>www.unep-aewa.org</a:t>
            </a:r>
            <a:r>
              <a:rPr lang="sk-SK" dirty="0">
                <a:solidFill>
                  <a:srgbClr val="002060"/>
                </a:solidFill>
                <a:latin typeface="+mj-lt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sk-SK" dirty="0">
              <a:solidFill>
                <a:srgbClr val="002060"/>
              </a:solidFill>
              <a:latin typeface="+mj-lt"/>
            </a:endParaRPr>
          </a:p>
          <a:p>
            <a:pPr marL="285750" indent="-285750">
              <a:buFontTx/>
              <a:buChar char="-"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796620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44CE-A457-4DF2-9709-81EFC1A6DD71}" type="datetime1">
              <a:rPr lang="sk-SK" smtClean="0"/>
              <a:t>11.9.2019</a:t>
            </a:fld>
            <a:endParaRPr lang="sk-SK"/>
          </a:p>
        </p:txBody>
      </p:sp>
      <p:sp>
        <p:nvSpPr>
          <p:cNvPr id="3" name="Zástupný objekt pre číslo snímky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t>3</a:t>
            </a:fld>
            <a:endParaRPr lang="sk-SK"/>
          </a:p>
        </p:txBody>
      </p:sp>
      <p:sp>
        <p:nvSpPr>
          <p:cNvPr id="4" name="BlokTextu 3"/>
          <p:cNvSpPr txBox="1"/>
          <p:nvPr/>
        </p:nvSpPr>
        <p:spPr>
          <a:xfrm>
            <a:off x="637199" y="2349208"/>
            <a:ext cx="108730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3200" dirty="0">
                <a:solidFill>
                  <a:srgbClr val="002060"/>
                </a:solidFill>
                <a:latin typeface="+mj-lt"/>
              </a:rPr>
              <a:t>7. zasadnutie konferencie zmluvných strán AEWA (MOP7)</a:t>
            </a:r>
          </a:p>
          <a:p>
            <a:pPr algn="ctr"/>
            <a:r>
              <a:rPr lang="sk-SK" sz="2400" dirty="0">
                <a:solidFill>
                  <a:srgbClr val="002060"/>
                </a:solidFill>
                <a:latin typeface="+mj-lt"/>
              </a:rPr>
              <a:t>4. – 8. </a:t>
            </a:r>
            <a:r>
              <a:rPr lang="sk-SK" sz="2400">
                <a:solidFill>
                  <a:srgbClr val="002060"/>
                </a:solidFill>
                <a:latin typeface="+mj-lt"/>
              </a:rPr>
              <a:t>december 2018, </a:t>
            </a:r>
            <a:r>
              <a:rPr lang="sk-SK" sz="2400" dirty="0">
                <a:solidFill>
                  <a:srgbClr val="002060"/>
                </a:solidFill>
                <a:latin typeface="+mj-lt"/>
              </a:rPr>
              <a:t>Durban, Juhoafrická republika</a:t>
            </a:r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8879" y="4622791"/>
            <a:ext cx="7422327" cy="1653608"/>
          </a:xfrm>
          <a:prstGeom prst="rect">
            <a:avLst/>
          </a:prstGeom>
        </p:spPr>
      </p:pic>
      <p:sp>
        <p:nvSpPr>
          <p:cNvPr id="7" name="BlokTextu 6"/>
          <p:cNvSpPr txBox="1"/>
          <p:nvPr/>
        </p:nvSpPr>
        <p:spPr>
          <a:xfrm>
            <a:off x="583154" y="3542404"/>
            <a:ext cx="11193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800" b="1" dirty="0">
                <a:solidFill>
                  <a:srgbClr val="DD7457"/>
                </a:solidFill>
                <a:latin typeface="+mj-lt"/>
              </a:rPr>
              <a:t>„Po roku 2020: Vytváranie podoby ochrany migračných trás pre budúcnosť.“</a:t>
            </a:r>
          </a:p>
          <a:p>
            <a:endParaRPr lang="sk-SK" sz="2000" dirty="0">
              <a:solidFill>
                <a:srgbClr val="DD7457"/>
              </a:solidFill>
            </a:endParaRPr>
          </a:p>
        </p:txBody>
      </p:sp>
      <p:pic>
        <p:nvPicPr>
          <p:cNvPr id="10" name="Obrázo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1206" y="432532"/>
            <a:ext cx="1688460" cy="1447250"/>
          </a:xfrm>
          <a:prstGeom prst="rect">
            <a:avLst/>
          </a:prstGeom>
        </p:spPr>
      </p:pic>
      <p:pic>
        <p:nvPicPr>
          <p:cNvPr id="11" name="Obrázok 10"/>
          <p:cNvPicPr>
            <a:picLocks noChangeAspect="1"/>
          </p:cNvPicPr>
          <p:nvPr/>
        </p:nvPicPr>
        <p:blipFill rotWithShape="1">
          <a:blip r:embed="rId4"/>
          <a:srcRect r="20245"/>
          <a:stretch/>
        </p:blipFill>
        <p:spPr>
          <a:xfrm>
            <a:off x="7313335" y="452910"/>
            <a:ext cx="2052129" cy="1406495"/>
          </a:xfrm>
          <a:prstGeom prst="rect">
            <a:avLst/>
          </a:prstGeom>
        </p:spPr>
      </p:pic>
      <p:sp>
        <p:nvSpPr>
          <p:cNvPr id="12" name="BlokTextu 11"/>
          <p:cNvSpPr txBox="1"/>
          <p:nvPr/>
        </p:nvSpPr>
        <p:spPr>
          <a:xfrm>
            <a:off x="1342559" y="452910"/>
            <a:ext cx="49003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>
                <a:solidFill>
                  <a:srgbClr val="002060"/>
                </a:solidFill>
                <a:latin typeface="+mj-lt"/>
              </a:rPr>
              <a:t>Orgánmi AEWA sú: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dirty="0">
                <a:solidFill>
                  <a:srgbClr val="002060"/>
                </a:solidFill>
                <a:latin typeface="+mj-lt"/>
              </a:rPr>
              <a:t>Zasadnutie konferencie zmluvných strán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dirty="0">
                <a:solidFill>
                  <a:srgbClr val="002060"/>
                </a:solidFill>
                <a:latin typeface="+mj-lt"/>
              </a:rPr>
              <a:t>Stály výbor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dirty="0">
                <a:solidFill>
                  <a:srgbClr val="002060"/>
                </a:solidFill>
                <a:latin typeface="+mj-lt"/>
              </a:rPr>
              <a:t>Technický výbor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dirty="0">
                <a:solidFill>
                  <a:srgbClr val="002060"/>
                </a:solidFill>
                <a:latin typeface="+mj-lt"/>
              </a:rPr>
              <a:t>Sekretariát</a:t>
            </a:r>
          </a:p>
        </p:txBody>
      </p:sp>
    </p:spTree>
    <p:extLst>
      <p:ext uri="{BB962C8B-B14F-4D97-AF65-F5344CB8AC3E}">
        <p14:creationId xmlns:p14="http://schemas.microsoft.com/office/powerpoint/2010/main" val="2776573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44CE-A457-4DF2-9709-81EFC1A6DD71}" type="datetime1">
              <a:rPr lang="sk-SK" smtClean="0"/>
              <a:t>11.9.2019</a:t>
            </a:fld>
            <a:endParaRPr lang="sk-SK"/>
          </a:p>
        </p:txBody>
      </p:sp>
      <p:sp>
        <p:nvSpPr>
          <p:cNvPr id="3" name="Zástupný objekt pre číslo snímky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t>4</a:t>
            </a:fld>
            <a:endParaRPr lang="sk-SK"/>
          </a:p>
        </p:txBody>
      </p:sp>
      <p:sp>
        <p:nvSpPr>
          <p:cNvPr id="4" name="BlokTextu 3"/>
          <p:cNvSpPr txBox="1"/>
          <p:nvPr/>
        </p:nvSpPr>
        <p:spPr>
          <a:xfrm>
            <a:off x="906087" y="412514"/>
            <a:ext cx="111723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b="1" dirty="0">
                <a:solidFill>
                  <a:srgbClr val="DD7457"/>
                </a:solidFill>
                <a:latin typeface="+mj-lt"/>
              </a:rPr>
              <a:t>rezolúcia 7.1 </a:t>
            </a:r>
            <a:r>
              <a:rPr lang="sk-SK" sz="2000" b="1" dirty="0">
                <a:solidFill>
                  <a:srgbClr val="002060"/>
                </a:solidFill>
                <a:latin typeface="+mj-lt"/>
              </a:rPr>
              <a:t>Strategický plán AEWA na roky 2019 – 2027 a Plán činností pre Afriku na roky 2019 – 2027</a:t>
            </a:r>
          </a:p>
          <a:p>
            <a:endParaRPr lang="sk-SK" b="1" dirty="0">
              <a:solidFill>
                <a:srgbClr val="002060"/>
              </a:solidFill>
              <a:latin typeface="+mj-lt"/>
            </a:endParaRPr>
          </a:p>
          <a:p>
            <a:r>
              <a:rPr lang="sk-SK" b="1" dirty="0">
                <a:solidFill>
                  <a:srgbClr val="002060"/>
                </a:solidFill>
                <a:latin typeface="+mj-lt"/>
              </a:rPr>
              <a:t>Strategický plán AEWA na roky 2019 – 2027 </a:t>
            </a:r>
          </a:p>
        </p:txBody>
      </p:sp>
      <p:pic>
        <p:nvPicPr>
          <p:cNvPr id="7" name="Obrázo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5687" y="1793964"/>
            <a:ext cx="2731107" cy="386022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BlokTextu 4"/>
          <p:cNvSpPr txBox="1"/>
          <p:nvPr/>
        </p:nvSpPr>
        <p:spPr>
          <a:xfrm>
            <a:off x="906087" y="1631025"/>
            <a:ext cx="8171411" cy="5001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dirty="0">
                <a:solidFill>
                  <a:srgbClr val="002060"/>
                </a:solidFill>
                <a:latin typeface="+mj-lt"/>
              </a:rPr>
              <a:t>druhý strategický plán AEWA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dirty="0">
                <a:solidFill>
                  <a:srgbClr val="002060"/>
                </a:solidFill>
                <a:latin typeface="+mj-lt"/>
              </a:rPr>
              <a:t>poskytuje ucelený rámec na vykonávanie AEWA a definuje príspevok ku globálnym programom udržateľného rozvoja a zachovania biodiverzity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dirty="0">
                <a:solidFill>
                  <a:srgbClr val="002060"/>
                </a:solidFill>
                <a:latin typeface="+mj-lt"/>
              </a:rPr>
              <a:t>definuje 4 hlavné strategické ciele a 1 podporný: </a:t>
            </a:r>
          </a:p>
          <a:p>
            <a:endParaRPr lang="sk-SK" dirty="0">
              <a:solidFill>
                <a:srgbClr val="002060"/>
              </a:solidFill>
              <a:latin typeface="+mj-lt"/>
            </a:endParaRPr>
          </a:p>
          <a:p>
            <a:r>
              <a:rPr lang="sk-SK" b="1" dirty="0">
                <a:solidFill>
                  <a:srgbClr val="DD7457"/>
                </a:solidFill>
                <a:latin typeface="+mj-lt"/>
              </a:rPr>
              <a:t>1. </a:t>
            </a:r>
            <a:r>
              <a:rPr lang="sk-SK" sz="1600" b="1" dirty="0">
                <a:solidFill>
                  <a:srgbClr val="DD7457"/>
                </a:solidFill>
                <a:latin typeface="+mj-lt"/>
              </a:rPr>
              <a:t>Posilniť ochranu druhov a znížiť príčiny zbytočnej úmrtnosti.</a:t>
            </a:r>
          </a:p>
          <a:p>
            <a:pPr marL="285750" indent="-285750">
              <a:buFontTx/>
              <a:buChar char="-"/>
            </a:pPr>
            <a:endParaRPr lang="sk-SK" sz="1000" b="1" dirty="0">
              <a:solidFill>
                <a:srgbClr val="DD7457"/>
              </a:solidFill>
              <a:latin typeface="+mj-lt"/>
            </a:endParaRPr>
          </a:p>
          <a:p>
            <a:r>
              <a:rPr lang="sk-SK" sz="1600" b="1" dirty="0">
                <a:solidFill>
                  <a:srgbClr val="DD7457"/>
                </a:solidFill>
                <a:latin typeface="+mj-lt"/>
              </a:rPr>
              <a:t>2. Zabezpečiť, aby bolo akékoľvek využívanie alebo riadenie populácií sťahovavých vodných vtákov udržateľné naprieč ich preletmi.</a:t>
            </a:r>
          </a:p>
          <a:p>
            <a:pPr marL="285750" indent="-285750">
              <a:buFontTx/>
              <a:buChar char="-"/>
            </a:pPr>
            <a:endParaRPr lang="sk-SK" sz="1000" b="1" dirty="0">
              <a:solidFill>
                <a:srgbClr val="DD7457"/>
              </a:solidFill>
              <a:latin typeface="+mj-lt"/>
            </a:endParaRPr>
          </a:p>
          <a:p>
            <a:r>
              <a:rPr lang="sk-SK" sz="1600" b="1" dirty="0">
                <a:solidFill>
                  <a:srgbClr val="DD7457"/>
                </a:solidFill>
                <a:latin typeface="+mj-lt"/>
              </a:rPr>
              <a:t>3. Vytvoriť a udržať koherentnú a komplexnú sieť preletov spravovaných chránených území a iných lokalít.</a:t>
            </a:r>
          </a:p>
          <a:p>
            <a:pPr marL="285750" indent="-285750">
              <a:buFontTx/>
              <a:buChar char="-"/>
            </a:pPr>
            <a:endParaRPr lang="sk-SK" sz="1050" b="1" dirty="0">
              <a:solidFill>
                <a:srgbClr val="DD7457"/>
              </a:solidFill>
              <a:latin typeface="+mj-lt"/>
            </a:endParaRPr>
          </a:p>
          <a:p>
            <a:r>
              <a:rPr lang="sk-SK" sz="1600" b="1" dirty="0">
                <a:solidFill>
                  <a:srgbClr val="DD7457"/>
                </a:solidFill>
                <a:latin typeface="+mj-lt"/>
              </a:rPr>
              <a:t>4. Zabezpečiť dostatočnú rozlohu a kvalitu biotopov v širšom prostredí.</a:t>
            </a:r>
          </a:p>
          <a:p>
            <a:pPr marL="285750" indent="-285750">
              <a:buFontTx/>
              <a:buChar char="-"/>
            </a:pPr>
            <a:endParaRPr lang="sk-SK" sz="1000" b="1" dirty="0">
              <a:solidFill>
                <a:srgbClr val="DD7457"/>
              </a:solidFill>
              <a:latin typeface="+mj-lt"/>
            </a:endParaRPr>
          </a:p>
          <a:p>
            <a:r>
              <a:rPr lang="sk-SK" sz="1600" b="1" dirty="0">
                <a:solidFill>
                  <a:srgbClr val="DD7457"/>
                </a:solidFill>
                <a:latin typeface="+mj-lt"/>
              </a:rPr>
              <a:t>5. Zabezpečiť a posilniť vedomosti, kapacity, povedomie a zdroje potrebné na dosiahnutie dohody v záujme dosiahnutia cieľov dohody.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k-SK" dirty="0">
              <a:solidFill>
                <a:srgbClr val="002060"/>
              </a:solidFill>
              <a:latin typeface="+mj-lt"/>
            </a:endParaRPr>
          </a:p>
          <a:p>
            <a:r>
              <a:rPr lang="sk-SK" dirty="0">
                <a:solidFill>
                  <a:srgbClr val="002060"/>
                </a:solidFill>
                <a:latin typeface="+mj-lt"/>
                <a:hlinkClick r:id="rId3"/>
              </a:rPr>
              <a:t>https://www.unep-aewa.org/en/documents/strategic-plan</a:t>
            </a:r>
            <a:endParaRPr lang="sk-SK" dirty="0">
              <a:solidFill>
                <a:srgbClr val="002060"/>
              </a:solidFill>
              <a:latin typeface="+mj-lt"/>
            </a:endParaRP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11482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44CE-A457-4DF2-9709-81EFC1A6DD71}" type="datetime1">
              <a:rPr lang="sk-SK" smtClean="0"/>
              <a:t>11.9.2019</a:t>
            </a:fld>
            <a:endParaRPr lang="sk-SK"/>
          </a:p>
        </p:txBody>
      </p:sp>
      <p:sp>
        <p:nvSpPr>
          <p:cNvPr id="3" name="Zástupný objekt pre číslo snímky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t>5</a:t>
            </a:fld>
            <a:endParaRPr lang="sk-SK"/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1" t="7951" r="3261" b="24946"/>
          <a:stretch/>
        </p:blipFill>
        <p:spPr>
          <a:xfrm>
            <a:off x="9153271" y="198108"/>
            <a:ext cx="2154772" cy="2386830"/>
          </a:xfrm>
          <a:prstGeom prst="rect">
            <a:avLst/>
          </a:prstGeom>
        </p:spPr>
      </p:pic>
      <p:sp>
        <p:nvSpPr>
          <p:cNvPr id="4" name="BlokTextu 3"/>
          <p:cNvSpPr txBox="1"/>
          <p:nvPr/>
        </p:nvSpPr>
        <p:spPr>
          <a:xfrm>
            <a:off x="881149" y="378108"/>
            <a:ext cx="8860728" cy="3339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b="1" dirty="0">
                <a:solidFill>
                  <a:srgbClr val="002060"/>
                </a:solidFill>
                <a:latin typeface="+mj-lt"/>
              </a:rPr>
              <a:t>Plán činností pre Afriku na obdobie rokov 2019 – 2027</a:t>
            </a:r>
          </a:p>
          <a:p>
            <a:endParaRPr lang="sk-SK" sz="1100" dirty="0">
              <a:solidFill>
                <a:srgbClr val="002060"/>
              </a:solidFill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dirty="0">
                <a:solidFill>
                  <a:srgbClr val="002060"/>
                </a:solidFill>
                <a:latin typeface="+mj-lt"/>
              </a:rPr>
              <a:t>operatívne usmernenie/príručka na implementáciu </a:t>
            </a:r>
            <a:r>
              <a:rPr lang="sk-SK" b="1" dirty="0">
                <a:solidFill>
                  <a:srgbClr val="DD7457"/>
                </a:solidFill>
                <a:latin typeface="+mj-lt"/>
              </a:rPr>
              <a:t>Africkej iniciatívy</a:t>
            </a:r>
            <a:endParaRPr lang="sk-SK" b="1" dirty="0">
              <a:solidFill>
                <a:srgbClr val="002060"/>
              </a:solidFill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dirty="0">
                <a:solidFill>
                  <a:srgbClr val="002060"/>
                </a:solidFill>
                <a:latin typeface="+mj-lt"/>
              </a:rPr>
              <a:t>Afrika má zásadný význam pre milióny sťahovavých vodných vtákov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dirty="0">
                <a:solidFill>
                  <a:srgbClr val="002060"/>
                </a:solidFill>
                <a:latin typeface="+mj-lt"/>
              </a:rPr>
              <a:t>konkrétne praktické opatrenia na dosiahnutie cieľov strategického plánu AEWA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dirty="0">
                <a:solidFill>
                  <a:srgbClr val="002060"/>
                </a:solidFill>
                <a:latin typeface="+mj-lt"/>
              </a:rPr>
              <a:t>za vykonávanie sú zodpovedné zmluvné strany AEWA v Afrike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dirty="0">
                <a:solidFill>
                  <a:srgbClr val="002060"/>
                </a:solidFill>
                <a:latin typeface="+mj-lt"/>
                <a:hlinkClick r:id="rId3"/>
              </a:rPr>
              <a:t>https://www.unep-aewa.org/en/node/1984</a:t>
            </a:r>
            <a:endParaRPr lang="sk-SK" dirty="0">
              <a:solidFill>
                <a:srgbClr val="002060"/>
              </a:solidFill>
              <a:latin typeface="+mj-lt"/>
            </a:endParaRPr>
          </a:p>
          <a:p>
            <a:pPr marL="285750" indent="-285750">
              <a:buFontTx/>
              <a:buChar char="-"/>
            </a:pPr>
            <a:endParaRPr lang="sk-SK" dirty="0">
              <a:solidFill>
                <a:srgbClr val="002060"/>
              </a:solidFill>
              <a:latin typeface="+mj-lt"/>
            </a:endParaRPr>
          </a:p>
          <a:p>
            <a:pPr marL="285750" indent="-285750">
              <a:buFontTx/>
              <a:buChar char="-"/>
            </a:pPr>
            <a:endParaRPr lang="sk-SK" dirty="0">
              <a:solidFill>
                <a:srgbClr val="002060"/>
              </a:solidFill>
              <a:latin typeface="+mj-lt"/>
            </a:endParaRPr>
          </a:p>
          <a:p>
            <a:pPr marL="285750" indent="-285750">
              <a:buFontTx/>
              <a:buChar char="-"/>
            </a:pPr>
            <a:endParaRPr lang="sk-SK" dirty="0">
              <a:solidFill>
                <a:srgbClr val="002060"/>
              </a:solidFill>
              <a:latin typeface="+mj-lt"/>
            </a:endParaRPr>
          </a:p>
          <a:p>
            <a:pPr marL="285750" indent="-285750">
              <a:buFontTx/>
              <a:buChar char="-"/>
            </a:pPr>
            <a:endParaRPr lang="sk-SK" dirty="0">
              <a:solidFill>
                <a:srgbClr val="002060"/>
              </a:solidFill>
              <a:latin typeface="+mj-lt"/>
            </a:endParaRPr>
          </a:p>
          <a:p>
            <a:endParaRPr lang="sk-SK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6" name="BlokTextu 5"/>
          <p:cNvSpPr txBox="1"/>
          <p:nvPr/>
        </p:nvSpPr>
        <p:spPr>
          <a:xfrm>
            <a:off x="881149" y="2584938"/>
            <a:ext cx="10706794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b="1" dirty="0">
                <a:solidFill>
                  <a:srgbClr val="DD7457"/>
                </a:solidFill>
                <a:latin typeface="+mj-lt"/>
              </a:rPr>
              <a:t>rezolúcia 7.2 </a:t>
            </a:r>
            <a:r>
              <a:rPr lang="sk-SK" sz="2000" b="1" dirty="0">
                <a:solidFill>
                  <a:srgbClr val="002060"/>
                </a:solidFill>
                <a:latin typeface="+mj-lt"/>
              </a:rPr>
              <a:t>Príspevok AEWA k dosiahnutiu cieľov biodiverzity z </a:t>
            </a:r>
            <a:r>
              <a:rPr lang="sk-SK" sz="2000" b="1" dirty="0" err="1">
                <a:solidFill>
                  <a:srgbClr val="002060"/>
                </a:solidFill>
                <a:latin typeface="+mj-lt"/>
              </a:rPr>
              <a:t>Aichi</a:t>
            </a:r>
            <a:r>
              <a:rPr lang="sk-SK" sz="2000" b="1" dirty="0">
                <a:solidFill>
                  <a:srgbClr val="002060"/>
                </a:solidFill>
                <a:latin typeface="+mj-lt"/>
              </a:rPr>
              <a:t> 2020 a relevantnosti cieľov udržateľného rozvoja</a:t>
            </a:r>
          </a:p>
          <a:p>
            <a:endParaRPr lang="sk-SK" sz="1600" b="1" dirty="0">
              <a:solidFill>
                <a:srgbClr val="002060"/>
              </a:solidFill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sk-SK" dirty="0">
                <a:solidFill>
                  <a:srgbClr val="002060"/>
                </a:solidFill>
                <a:latin typeface="+mj-lt"/>
              </a:rPr>
              <a:t>v prílohe obsahuje príspevok AEWA k napĺňaniu cieľov pre biodiverzitu tzv. „cieľov z </a:t>
            </a:r>
            <a:r>
              <a:rPr lang="sk-SK" dirty="0" err="1">
                <a:solidFill>
                  <a:srgbClr val="002060"/>
                </a:solidFill>
                <a:latin typeface="+mj-lt"/>
              </a:rPr>
              <a:t>Aichi</a:t>
            </a:r>
            <a:r>
              <a:rPr lang="sk-SK" dirty="0">
                <a:solidFill>
                  <a:srgbClr val="002060"/>
                </a:solidFill>
                <a:latin typeface="+mj-lt"/>
              </a:rPr>
              <a:t>“ a príspevok k cieľom udržateľného rozvoja – hodnotenie Technického výboru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sk-SK" dirty="0">
                <a:solidFill>
                  <a:srgbClr val="002060"/>
                </a:solidFill>
                <a:latin typeface="+mj-lt"/>
              </a:rPr>
              <a:t>MOP8 – finálne hodnotenie príspevkov AEWA k napĺňaniu globálnych cieľov</a:t>
            </a:r>
          </a:p>
          <a:p>
            <a:endParaRPr lang="sk-SK" sz="2000" b="1" dirty="0">
              <a:solidFill>
                <a:srgbClr val="002060"/>
              </a:solidFill>
              <a:latin typeface="+mj-lt"/>
            </a:endParaRPr>
          </a:p>
          <a:p>
            <a:r>
              <a:rPr lang="sk-SK" sz="2000" b="1" dirty="0">
                <a:solidFill>
                  <a:srgbClr val="DD7457"/>
                </a:solidFill>
                <a:latin typeface="+mj-lt"/>
              </a:rPr>
              <a:t>rezolúcia 7.3 </a:t>
            </a:r>
            <a:r>
              <a:rPr lang="sk-SK" sz="2000" b="1" dirty="0">
                <a:solidFill>
                  <a:srgbClr val="002060"/>
                </a:solidFill>
                <a:latin typeface="+mj-lt"/>
              </a:rPr>
              <a:t>Dodatky k prílohám AEWA</a:t>
            </a:r>
          </a:p>
          <a:p>
            <a:endParaRPr lang="sk-SK" sz="1400" b="1" dirty="0">
              <a:solidFill>
                <a:srgbClr val="002060"/>
              </a:solidFill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sk-SK" dirty="0">
                <a:solidFill>
                  <a:srgbClr val="002060"/>
                </a:solidFill>
                <a:latin typeface="+mj-lt"/>
              </a:rPr>
              <a:t>kormorán chochlatý (</a:t>
            </a:r>
            <a:r>
              <a:rPr lang="sk-SK" i="1" dirty="0">
                <a:solidFill>
                  <a:srgbClr val="002060"/>
                </a:solidFill>
                <a:latin typeface="+mj-lt"/>
              </a:rPr>
              <a:t>Phalacrocorax </a:t>
            </a:r>
            <a:r>
              <a:rPr lang="sk-SK" i="1" dirty="0" err="1">
                <a:solidFill>
                  <a:srgbClr val="002060"/>
                </a:solidFill>
                <a:latin typeface="+mj-lt"/>
              </a:rPr>
              <a:t>aristotelis</a:t>
            </a:r>
            <a:r>
              <a:rPr lang="sk-SK" dirty="0">
                <a:solidFill>
                  <a:srgbClr val="002060"/>
                </a:solidFill>
                <a:latin typeface="+mj-lt"/>
              </a:rPr>
              <a:t>) bol pridaný do prílohy II AEWA (v SR sa nevyskytuje)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sk-SK" dirty="0">
                <a:solidFill>
                  <a:srgbClr val="002060"/>
                </a:solidFill>
                <a:latin typeface="+mj-lt"/>
              </a:rPr>
              <a:t>zmeny a doplnky prílohy tabuľky 1 v prílohe III</a:t>
            </a:r>
          </a:p>
        </p:txBody>
      </p:sp>
    </p:spTree>
    <p:extLst>
      <p:ext uri="{BB962C8B-B14F-4D97-AF65-F5344CB8AC3E}">
        <p14:creationId xmlns:p14="http://schemas.microsoft.com/office/powerpoint/2010/main" val="2146836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>
            <a:extLst>
              <a:ext uri="{FF2B5EF4-FFF2-40B4-BE49-F238E27FC236}">
                <a16:creationId xmlns:a16="http://schemas.microsoft.com/office/drawing/2014/main" id="{DD572F2C-3A5C-48F6-BC27-CB7248946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44CE-A457-4DF2-9709-81EFC1A6DD71}" type="datetime1">
              <a:rPr lang="sk-SK" smtClean="0"/>
              <a:t>11.9.2019</a:t>
            </a:fld>
            <a:endParaRPr lang="sk-SK"/>
          </a:p>
        </p:txBody>
      </p:sp>
      <p:sp>
        <p:nvSpPr>
          <p:cNvPr id="3" name="Zástupný objekt pre číslo snímky 2">
            <a:extLst>
              <a:ext uri="{FF2B5EF4-FFF2-40B4-BE49-F238E27FC236}">
                <a16:creationId xmlns:a16="http://schemas.microsoft.com/office/drawing/2014/main" id="{CFA168C4-5E91-491B-A597-12D7629AD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t>6</a:t>
            </a:fld>
            <a:endParaRPr lang="sk-SK"/>
          </a:p>
        </p:txBody>
      </p:sp>
      <p:sp>
        <p:nvSpPr>
          <p:cNvPr id="4" name="BlokTextu 3">
            <a:extLst>
              <a:ext uri="{FF2B5EF4-FFF2-40B4-BE49-F238E27FC236}">
                <a16:creationId xmlns:a16="http://schemas.microsoft.com/office/drawing/2014/main" id="{195060D8-A4DF-42AC-B05D-4C666CFD38BE}"/>
              </a:ext>
            </a:extLst>
          </p:cNvPr>
          <p:cNvSpPr txBox="1"/>
          <p:nvPr/>
        </p:nvSpPr>
        <p:spPr>
          <a:xfrm>
            <a:off x="980661" y="558108"/>
            <a:ext cx="10389704" cy="717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b="1" dirty="0">
                <a:solidFill>
                  <a:srgbClr val="DD7457"/>
                </a:solidFill>
                <a:latin typeface="+mj-lt"/>
              </a:rPr>
              <a:t>rezolúcia 7.4 </a:t>
            </a:r>
            <a:r>
              <a:rPr lang="sk-SK" sz="2000" b="1" dirty="0">
                <a:solidFill>
                  <a:schemeClr val="tx2"/>
                </a:solidFill>
                <a:latin typeface="+mj-lt"/>
              </a:rPr>
              <a:t>Zmeny a doplnenie definícií a interpretácie pojmov používaných v kontexte tabuľky 1 v prílohe 3</a:t>
            </a:r>
          </a:p>
          <a:p>
            <a:endParaRPr lang="sk-SK" sz="1200" dirty="0">
              <a:solidFill>
                <a:schemeClr val="tx2"/>
              </a:solidFill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dirty="0">
                <a:solidFill>
                  <a:schemeClr val="tx2"/>
                </a:solidFill>
                <a:latin typeface="+mj-lt"/>
              </a:rPr>
              <a:t>definícia pojmov „dlhodobý pokles“ a „rýchly krátkodobý pokles“ a ich interpretácia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k-SK" sz="1600" dirty="0">
              <a:solidFill>
                <a:schemeClr val="tx2"/>
              </a:solidFill>
              <a:latin typeface="+mj-lt"/>
            </a:endParaRPr>
          </a:p>
          <a:p>
            <a:r>
              <a:rPr lang="sk-SK" sz="2000" b="1" dirty="0">
                <a:solidFill>
                  <a:srgbClr val="DD7457"/>
                </a:solidFill>
                <a:latin typeface="+mj-lt"/>
              </a:rPr>
              <a:t>rezolúcia 7.5 </a:t>
            </a:r>
            <a:r>
              <a:rPr lang="sk-SK" sz="2000" b="1" dirty="0">
                <a:solidFill>
                  <a:schemeClr val="tx2"/>
                </a:solidFill>
                <a:latin typeface="+mj-lt"/>
              </a:rPr>
              <a:t>Medzinárodné akčné plány a plány starostlivosti pre druhy (prijatie, revízia, predĺženie platnosti, zrušenie)</a:t>
            </a:r>
          </a:p>
          <a:p>
            <a:endParaRPr lang="sk-SK" sz="1400" b="1" dirty="0">
              <a:solidFill>
                <a:schemeClr val="tx2"/>
              </a:solidFill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sk-SK" dirty="0">
                <a:solidFill>
                  <a:schemeClr val="tx2"/>
                </a:solidFill>
                <a:latin typeface="+mj-lt"/>
              </a:rPr>
              <a:t>chochlačka </a:t>
            </a:r>
            <a:r>
              <a:rPr lang="sk-SK" dirty="0" err="1">
                <a:solidFill>
                  <a:schemeClr val="tx2"/>
                </a:solidFill>
                <a:latin typeface="+mj-lt"/>
              </a:rPr>
              <a:t>bielooká</a:t>
            </a:r>
            <a:r>
              <a:rPr lang="sk-SK" dirty="0">
                <a:solidFill>
                  <a:schemeClr val="tx2"/>
                </a:solidFill>
                <a:latin typeface="+mj-lt"/>
              </a:rPr>
              <a:t> (</a:t>
            </a:r>
            <a:r>
              <a:rPr lang="sk-SK" i="1" dirty="0" err="1">
                <a:solidFill>
                  <a:schemeClr val="tx2"/>
                </a:solidFill>
                <a:latin typeface="+mj-lt"/>
              </a:rPr>
              <a:t>Aythya</a:t>
            </a:r>
            <a:r>
              <a:rPr lang="sk-SK" i="1" dirty="0">
                <a:solidFill>
                  <a:schemeClr val="tx2"/>
                </a:solidFill>
                <a:latin typeface="+mj-lt"/>
              </a:rPr>
              <a:t> </a:t>
            </a:r>
            <a:r>
              <a:rPr lang="sk-SK" i="1" dirty="0" err="1">
                <a:solidFill>
                  <a:schemeClr val="tx2"/>
                </a:solidFill>
                <a:latin typeface="+mj-lt"/>
              </a:rPr>
              <a:t>nyroca</a:t>
            </a:r>
            <a:r>
              <a:rPr lang="sk-SK" dirty="0">
                <a:solidFill>
                  <a:schemeClr val="tx2"/>
                </a:solidFill>
                <a:latin typeface="+mj-lt"/>
              </a:rPr>
              <a:t>) – predĺženie platnosti akčného plánu na ďalších 10 rokov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sk-SK" dirty="0" err="1">
                <a:solidFill>
                  <a:schemeClr val="tx2"/>
                </a:solidFill>
                <a:latin typeface="+mj-lt"/>
              </a:rPr>
              <a:t>lyžičiar</a:t>
            </a:r>
            <a:r>
              <a:rPr lang="sk-SK" dirty="0">
                <a:solidFill>
                  <a:schemeClr val="tx2"/>
                </a:solidFill>
                <a:latin typeface="+mj-lt"/>
              </a:rPr>
              <a:t> biely (</a:t>
            </a:r>
            <a:r>
              <a:rPr lang="sk-SK" i="1" dirty="0" err="1">
                <a:solidFill>
                  <a:schemeClr val="tx2"/>
                </a:solidFill>
                <a:latin typeface="+mj-lt"/>
              </a:rPr>
              <a:t>Platalea</a:t>
            </a:r>
            <a:r>
              <a:rPr lang="sk-SK" i="1" dirty="0">
                <a:solidFill>
                  <a:schemeClr val="tx2"/>
                </a:solidFill>
                <a:latin typeface="+mj-lt"/>
              </a:rPr>
              <a:t> </a:t>
            </a:r>
            <a:r>
              <a:rPr lang="sk-SK" i="1" dirty="0" err="1">
                <a:solidFill>
                  <a:schemeClr val="tx2"/>
                </a:solidFill>
                <a:latin typeface="+mj-lt"/>
              </a:rPr>
              <a:t>leucorodia</a:t>
            </a:r>
            <a:r>
              <a:rPr lang="sk-SK" dirty="0">
                <a:solidFill>
                  <a:schemeClr val="tx2"/>
                </a:solidFill>
                <a:latin typeface="+mj-lt"/>
              </a:rPr>
              <a:t>) – predĺženie platnosti akčného plánu na ďalších 10 rokov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sk-SK" dirty="0" err="1">
                <a:solidFill>
                  <a:schemeClr val="tx2"/>
                </a:solidFill>
                <a:latin typeface="+mj-lt"/>
              </a:rPr>
              <a:t>brehár</a:t>
            </a:r>
            <a:r>
              <a:rPr lang="sk-SK" dirty="0">
                <a:solidFill>
                  <a:schemeClr val="tx2"/>
                </a:solidFill>
                <a:latin typeface="+mj-lt"/>
              </a:rPr>
              <a:t> </a:t>
            </a:r>
            <a:r>
              <a:rPr lang="sk-SK" dirty="0" err="1">
                <a:solidFill>
                  <a:schemeClr val="tx2"/>
                </a:solidFill>
                <a:latin typeface="+mj-lt"/>
              </a:rPr>
              <a:t>čiernochvostý</a:t>
            </a:r>
            <a:r>
              <a:rPr lang="sk-SK" dirty="0">
                <a:solidFill>
                  <a:schemeClr val="tx2"/>
                </a:solidFill>
                <a:latin typeface="+mj-lt"/>
              </a:rPr>
              <a:t> (</a:t>
            </a:r>
            <a:r>
              <a:rPr lang="sk-SK" i="1" dirty="0" err="1">
                <a:solidFill>
                  <a:schemeClr val="tx2"/>
                </a:solidFill>
                <a:latin typeface="+mj-lt"/>
              </a:rPr>
              <a:t>Limosa</a:t>
            </a:r>
            <a:r>
              <a:rPr lang="sk-SK" i="1" dirty="0">
                <a:solidFill>
                  <a:schemeClr val="tx2"/>
                </a:solidFill>
                <a:latin typeface="+mj-lt"/>
              </a:rPr>
              <a:t> </a:t>
            </a:r>
            <a:r>
              <a:rPr lang="sk-SK" i="1" dirty="0" err="1">
                <a:solidFill>
                  <a:schemeClr val="tx2"/>
                </a:solidFill>
                <a:latin typeface="+mj-lt"/>
              </a:rPr>
              <a:t>limosa</a:t>
            </a:r>
            <a:r>
              <a:rPr lang="sk-SK" dirty="0">
                <a:solidFill>
                  <a:schemeClr val="tx2"/>
                </a:solidFill>
                <a:latin typeface="+mj-lt"/>
              </a:rPr>
              <a:t>) – predĺženie platnosti akčného plánu na ďalších 10 rokov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sk-SK" dirty="0">
                <a:solidFill>
                  <a:schemeClr val="tx2"/>
                </a:solidFill>
                <a:latin typeface="+mj-lt"/>
              </a:rPr>
              <a:t>chrapkáč poľný (</a:t>
            </a:r>
            <a:r>
              <a:rPr lang="sk-SK" i="1" dirty="0" err="1">
                <a:solidFill>
                  <a:schemeClr val="tx2"/>
                </a:solidFill>
                <a:latin typeface="+mj-lt"/>
              </a:rPr>
              <a:t>Crex</a:t>
            </a:r>
            <a:r>
              <a:rPr lang="sk-SK" i="1" dirty="0">
                <a:solidFill>
                  <a:schemeClr val="tx2"/>
                </a:solidFill>
                <a:latin typeface="+mj-lt"/>
              </a:rPr>
              <a:t> </a:t>
            </a:r>
            <a:r>
              <a:rPr lang="sk-SK" i="1" dirty="0" err="1">
                <a:solidFill>
                  <a:schemeClr val="tx2"/>
                </a:solidFill>
                <a:latin typeface="+mj-lt"/>
              </a:rPr>
              <a:t>crex</a:t>
            </a:r>
            <a:r>
              <a:rPr lang="sk-SK" dirty="0">
                <a:solidFill>
                  <a:schemeClr val="tx2"/>
                </a:solidFill>
                <a:latin typeface="+mj-lt"/>
              </a:rPr>
              <a:t>) – predĺženie platnosti na ďalšie 3 roky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sk-SK" dirty="0">
              <a:solidFill>
                <a:schemeClr val="tx2"/>
              </a:solidFill>
              <a:latin typeface="+mj-lt"/>
            </a:endParaRPr>
          </a:p>
          <a:p>
            <a:r>
              <a:rPr lang="sk-SK" sz="2000" b="1" dirty="0">
                <a:solidFill>
                  <a:srgbClr val="DD7457"/>
                </a:solidFill>
                <a:latin typeface="+mj-lt"/>
              </a:rPr>
              <a:t>rezolúcia 7.6 </a:t>
            </a:r>
            <a:r>
              <a:rPr lang="sk-SK" sz="2000" b="1" dirty="0">
                <a:solidFill>
                  <a:srgbClr val="002060"/>
                </a:solidFill>
                <a:latin typeface="+mj-lt"/>
              </a:rPr>
              <a:t>Priority pre ochranu morského vtáctva</a:t>
            </a:r>
          </a:p>
          <a:p>
            <a:endParaRPr lang="sk-SK" sz="2000" b="1" dirty="0">
              <a:solidFill>
                <a:srgbClr val="002060"/>
              </a:solidFill>
              <a:latin typeface="+mj-lt"/>
            </a:endParaRPr>
          </a:p>
          <a:p>
            <a:r>
              <a:rPr lang="sk-SK" sz="2000" b="1" dirty="0">
                <a:solidFill>
                  <a:srgbClr val="DD7457"/>
                </a:solidFill>
                <a:latin typeface="+mj-lt"/>
              </a:rPr>
              <a:t>rezolúcia 7.7 </a:t>
            </a:r>
            <a:r>
              <a:rPr lang="sk-SK" sz="2000" b="1" dirty="0">
                <a:solidFill>
                  <a:srgbClr val="002060"/>
                </a:solidFill>
                <a:latin typeface="+mj-lt"/>
              </a:rPr>
              <a:t>Posilnenie monitoringu sťahovavého vtáctva</a:t>
            </a:r>
          </a:p>
          <a:p>
            <a:endParaRPr lang="sk-SK" sz="2000" b="1" dirty="0">
              <a:solidFill>
                <a:srgbClr val="002060"/>
              </a:solidFill>
              <a:latin typeface="+mj-lt"/>
            </a:endParaRPr>
          </a:p>
          <a:p>
            <a:r>
              <a:rPr lang="sk-SK" sz="2000" b="1" dirty="0">
                <a:solidFill>
                  <a:srgbClr val="DD7457"/>
                </a:solidFill>
                <a:latin typeface="+mj-lt"/>
              </a:rPr>
              <a:t>rezolúcia 7.8 </a:t>
            </a:r>
            <a:r>
              <a:rPr lang="sk-SK" sz="2000" b="1" dirty="0">
                <a:solidFill>
                  <a:srgbClr val="002060"/>
                </a:solidFill>
                <a:latin typeface="+mj-lt"/>
              </a:rPr>
              <a:t>Revízia pokynov pre ochranu </a:t>
            </a:r>
          </a:p>
          <a:p>
            <a:endParaRPr lang="sk-SK" sz="1050" dirty="0">
              <a:solidFill>
                <a:srgbClr val="002060"/>
              </a:solidFill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sk-SK" dirty="0">
                <a:solidFill>
                  <a:srgbClr val="002060"/>
                </a:solidFill>
                <a:latin typeface="+mj-lt"/>
              </a:rPr>
              <a:t>splnenie podmienok podľa odseku 2.1.3 Akčného plánu AEWA; ustanovenia o nepôvodných druhoch, systematický prístup k reagovaniu na pokles v populáciách vodných vtákov – zoznam potenciálnych činností, </a:t>
            </a:r>
            <a:r>
              <a:rPr lang="sk-SK" dirty="0" err="1">
                <a:solidFill>
                  <a:srgbClr val="002060"/>
                </a:solidFill>
                <a:latin typeface="+mj-lt"/>
              </a:rPr>
              <a:t>reevidované</a:t>
            </a:r>
            <a:r>
              <a:rPr lang="sk-SK" dirty="0">
                <a:solidFill>
                  <a:srgbClr val="002060"/>
                </a:solidFill>
                <a:latin typeface="+mj-lt"/>
              </a:rPr>
              <a:t> pokyny k monitoringu</a:t>
            </a:r>
          </a:p>
          <a:p>
            <a:endParaRPr lang="sk-SK" sz="2000" b="1" dirty="0">
              <a:solidFill>
                <a:srgbClr val="002060"/>
              </a:solidFill>
              <a:latin typeface="+mj-lt"/>
            </a:endParaRPr>
          </a:p>
          <a:p>
            <a:endParaRPr lang="sk-SK" sz="2000" b="1" dirty="0">
              <a:solidFill>
                <a:srgbClr val="002060"/>
              </a:solidFill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sk-SK" sz="200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64696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>
            <a:extLst>
              <a:ext uri="{FF2B5EF4-FFF2-40B4-BE49-F238E27FC236}">
                <a16:creationId xmlns:a16="http://schemas.microsoft.com/office/drawing/2014/main" id="{7648E9F1-90BD-46F9-8476-3CFD4E42C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44CE-A457-4DF2-9709-81EFC1A6DD71}" type="datetime1">
              <a:rPr lang="sk-SK" smtClean="0"/>
              <a:t>11.9.2019</a:t>
            </a:fld>
            <a:endParaRPr lang="sk-SK"/>
          </a:p>
        </p:txBody>
      </p:sp>
      <p:sp>
        <p:nvSpPr>
          <p:cNvPr id="3" name="Zástupný objekt pre číslo snímky 2">
            <a:extLst>
              <a:ext uri="{FF2B5EF4-FFF2-40B4-BE49-F238E27FC236}">
                <a16:creationId xmlns:a16="http://schemas.microsoft.com/office/drawing/2014/main" id="{FF12A967-5E61-4299-BF7D-35DDBDD05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t>7</a:t>
            </a:fld>
            <a:endParaRPr lang="sk-SK"/>
          </a:p>
        </p:txBody>
      </p:sp>
      <p:sp>
        <p:nvSpPr>
          <p:cNvPr id="5" name="BlokTextu 4">
            <a:extLst>
              <a:ext uri="{FF2B5EF4-FFF2-40B4-BE49-F238E27FC236}">
                <a16:creationId xmlns:a16="http://schemas.microsoft.com/office/drawing/2014/main" id="{14FE1F1B-7FA3-4089-87D3-5B35D0DBA1DA}"/>
              </a:ext>
            </a:extLst>
          </p:cNvPr>
          <p:cNvSpPr txBox="1"/>
          <p:nvPr/>
        </p:nvSpPr>
        <p:spPr>
          <a:xfrm>
            <a:off x="1060173" y="555705"/>
            <a:ext cx="10257183" cy="8510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000" b="1" dirty="0">
                <a:solidFill>
                  <a:srgbClr val="DD7457"/>
                </a:solidFill>
                <a:latin typeface="+mj-lt"/>
              </a:rPr>
              <a:t>rezolúcia 7.9 </a:t>
            </a:r>
            <a:r>
              <a:rPr lang="sk-SK" sz="2000" b="1" dirty="0">
                <a:solidFill>
                  <a:srgbClr val="002060"/>
                </a:solidFill>
                <a:latin typeface="+mj-lt"/>
              </a:rPr>
              <a:t>Migračné trasy odolné voči zmene klímy</a:t>
            </a:r>
          </a:p>
          <a:p>
            <a:pPr algn="ctr"/>
            <a:endParaRPr lang="sk-SK" sz="2000" b="1" dirty="0">
              <a:solidFill>
                <a:srgbClr val="002060"/>
              </a:solidFill>
              <a:latin typeface="+mj-lt"/>
            </a:endParaRPr>
          </a:p>
          <a:p>
            <a:pPr algn="ctr"/>
            <a:r>
              <a:rPr lang="sk-SK" sz="2000" b="1" dirty="0">
                <a:solidFill>
                  <a:srgbClr val="DD7457"/>
                </a:solidFill>
                <a:latin typeface="+mj-lt"/>
              </a:rPr>
              <a:t>rezolúcia 7.10 </a:t>
            </a:r>
            <a:r>
              <a:rPr lang="sk-SK" sz="2000" b="1" dirty="0">
                <a:solidFill>
                  <a:srgbClr val="002060"/>
                </a:solidFill>
                <a:latin typeface="+mj-lt"/>
              </a:rPr>
              <a:t>Inštitucionálne opatrenia: Stály výbor</a:t>
            </a:r>
          </a:p>
          <a:p>
            <a:pPr algn="ctr"/>
            <a:endParaRPr lang="sk-SK" sz="2000" b="1" dirty="0">
              <a:solidFill>
                <a:srgbClr val="DD7457"/>
              </a:solidFill>
              <a:latin typeface="+mj-lt"/>
            </a:endParaRPr>
          </a:p>
          <a:p>
            <a:pPr algn="ctr"/>
            <a:r>
              <a:rPr lang="sk-SK" sz="2000" b="1" dirty="0">
                <a:solidFill>
                  <a:srgbClr val="DD7457"/>
                </a:solidFill>
                <a:latin typeface="+mj-lt"/>
              </a:rPr>
              <a:t>rezolúcia 7.11 </a:t>
            </a:r>
            <a:r>
              <a:rPr lang="sk-SK" sz="2000" b="1" dirty="0">
                <a:solidFill>
                  <a:srgbClr val="002060"/>
                </a:solidFill>
                <a:latin typeface="+mj-lt"/>
              </a:rPr>
              <a:t>Inštitucionálne opatrenia: Technický výbor</a:t>
            </a:r>
          </a:p>
          <a:p>
            <a:pPr algn="ctr"/>
            <a:endParaRPr lang="sk-SK" sz="2000" b="1" dirty="0">
              <a:solidFill>
                <a:srgbClr val="002060"/>
              </a:solidFill>
              <a:latin typeface="+mj-lt"/>
            </a:endParaRPr>
          </a:p>
          <a:p>
            <a:pPr algn="ctr"/>
            <a:r>
              <a:rPr lang="sk-SK" sz="2000" b="1" dirty="0">
                <a:solidFill>
                  <a:srgbClr val="DD7457"/>
                </a:solidFill>
                <a:latin typeface="+mj-lt"/>
              </a:rPr>
              <a:t>rezolúcia 7.12 </a:t>
            </a:r>
            <a:r>
              <a:rPr lang="sk-SK" sz="2000" b="1" dirty="0">
                <a:solidFill>
                  <a:srgbClr val="002060"/>
                </a:solidFill>
                <a:latin typeface="+mj-lt"/>
              </a:rPr>
              <a:t>Finančné a administratívne záležitosti</a:t>
            </a:r>
          </a:p>
          <a:p>
            <a:pPr algn="ctr"/>
            <a:endParaRPr lang="sk-SK" sz="2000" b="1" dirty="0">
              <a:solidFill>
                <a:srgbClr val="002060"/>
              </a:solidFill>
              <a:latin typeface="+mj-lt"/>
            </a:endParaRPr>
          </a:p>
          <a:p>
            <a:pPr algn="ctr"/>
            <a:r>
              <a:rPr lang="sk-SK" sz="2000" b="1" dirty="0">
                <a:solidFill>
                  <a:srgbClr val="DD7457"/>
                </a:solidFill>
                <a:latin typeface="+mj-lt"/>
              </a:rPr>
              <a:t>rezolúcia 7.13 </a:t>
            </a:r>
            <a:r>
              <a:rPr lang="sk-SK" sz="2000" b="1" dirty="0">
                <a:solidFill>
                  <a:srgbClr val="002060"/>
                </a:solidFill>
                <a:latin typeface="+mj-lt"/>
              </a:rPr>
              <a:t>AEWA MOP8 (miesto konania, dátum)</a:t>
            </a:r>
          </a:p>
          <a:p>
            <a:pPr algn="ctr"/>
            <a:endParaRPr lang="sk-SK" sz="1100" b="1" dirty="0">
              <a:solidFill>
                <a:srgbClr val="002060"/>
              </a:solidFill>
              <a:latin typeface="+mj-lt"/>
            </a:endParaRPr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sk-SK" sz="2000" dirty="0">
                <a:solidFill>
                  <a:srgbClr val="002060"/>
                </a:solidFill>
                <a:latin typeface="+mj-lt"/>
              </a:rPr>
              <a:t>2021, Maďarsko</a:t>
            </a:r>
          </a:p>
          <a:p>
            <a:pPr algn="ctr"/>
            <a:endParaRPr lang="sk-SK" sz="2000" dirty="0">
              <a:solidFill>
                <a:srgbClr val="002060"/>
              </a:solidFill>
              <a:latin typeface="+mj-lt"/>
            </a:endParaRPr>
          </a:p>
          <a:p>
            <a:pPr algn="ctr"/>
            <a:r>
              <a:rPr lang="sk-SK" dirty="0">
                <a:solidFill>
                  <a:srgbClr val="002060"/>
                </a:solidFill>
                <a:latin typeface="+mj-lt"/>
                <a:hlinkClick r:id="rId2"/>
              </a:rPr>
              <a:t>https://www.unep-aewa.org/en/meeting/7th-session-meeting-parties-aewa</a:t>
            </a:r>
            <a:endParaRPr lang="sk-SK" dirty="0">
              <a:solidFill>
                <a:srgbClr val="002060"/>
              </a:solidFill>
              <a:latin typeface="+mj-lt"/>
            </a:endParaRPr>
          </a:p>
          <a:p>
            <a:pPr algn="ctr"/>
            <a:endParaRPr lang="sk-SK" sz="2000" dirty="0">
              <a:solidFill>
                <a:srgbClr val="002060"/>
              </a:solidFill>
            </a:endParaRPr>
          </a:p>
          <a:p>
            <a:endParaRPr lang="sk-SK" sz="2000" dirty="0">
              <a:solidFill>
                <a:srgbClr val="002060"/>
              </a:solidFill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sk-SK" sz="2000" dirty="0">
                <a:solidFill>
                  <a:srgbClr val="002060"/>
                </a:solidFill>
                <a:latin typeface="+mj-lt"/>
              </a:rPr>
              <a:t>implementovať Strategický plán AEWA na roky 2019 – 2027 a jednotlivé rezolúcie, zahrnúť ich do plánov hlavných úloh relevantných organizácií</a:t>
            </a:r>
          </a:p>
          <a:p>
            <a:endParaRPr lang="sk-SK" sz="1200" dirty="0">
              <a:solidFill>
                <a:srgbClr val="002060"/>
              </a:solidFill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sk-SK" sz="2000" dirty="0">
                <a:solidFill>
                  <a:srgbClr val="002060"/>
                </a:solidFill>
                <a:latin typeface="+mj-lt"/>
              </a:rPr>
              <a:t>podporiť spoluprácu a koordináciu s relevantnými sektormi a mimovládnymi organizáciami na Slovensku pri implementácii AEWA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sk-SK" sz="2000" dirty="0">
              <a:solidFill>
                <a:srgbClr val="002060"/>
              </a:solidFill>
            </a:endParaRPr>
          </a:p>
          <a:p>
            <a:endParaRPr lang="sk-SK" sz="2000" b="1" dirty="0">
              <a:solidFill>
                <a:srgbClr val="002060"/>
              </a:solidFill>
            </a:endParaRPr>
          </a:p>
          <a:p>
            <a:endParaRPr lang="sk-SK" sz="2000" b="1" dirty="0">
              <a:solidFill>
                <a:srgbClr val="002060"/>
              </a:solidFill>
            </a:endParaRPr>
          </a:p>
          <a:p>
            <a:endParaRPr lang="sk-SK" sz="2000" b="1" dirty="0">
              <a:solidFill>
                <a:srgbClr val="002060"/>
              </a:solidFill>
            </a:endParaRPr>
          </a:p>
          <a:p>
            <a:endParaRPr lang="sk-SK" sz="2000" b="1" dirty="0">
              <a:solidFill>
                <a:srgbClr val="002060"/>
              </a:solidFill>
            </a:endParaRPr>
          </a:p>
          <a:p>
            <a:endParaRPr lang="sk-SK" sz="2000" b="1" dirty="0">
              <a:solidFill>
                <a:srgbClr val="002060"/>
              </a:solidFill>
            </a:endParaRPr>
          </a:p>
          <a:p>
            <a:endParaRPr lang="sk-SK" sz="2000" b="1" dirty="0">
              <a:solidFill>
                <a:srgbClr val="002060"/>
              </a:solidFill>
            </a:endParaRPr>
          </a:p>
          <a:p>
            <a:endParaRPr lang="sk-SK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908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44CE-A457-4DF2-9709-81EFC1A6DD71}" type="datetime1">
              <a:rPr lang="sk-SK" smtClean="0"/>
              <a:t>11.9.2019</a:t>
            </a:fld>
            <a:endParaRPr lang="sk-SK"/>
          </a:p>
        </p:txBody>
      </p:sp>
      <p:sp>
        <p:nvSpPr>
          <p:cNvPr id="3" name="Zástupný objekt pre číslo snímky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t>8</a:t>
            </a:fld>
            <a:endParaRPr lang="sk-SK"/>
          </a:p>
        </p:txBody>
      </p:sp>
      <p:sp>
        <p:nvSpPr>
          <p:cNvPr id="4" name="BlokTextu 3"/>
          <p:cNvSpPr txBox="1"/>
          <p:nvPr/>
        </p:nvSpPr>
        <p:spPr>
          <a:xfrm>
            <a:off x="3177510" y="3602302"/>
            <a:ext cx="5370022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3600" dirty="0">
                <a:solidFill>
                  <a:srgbClr val="002060"/>
                </a:solidFill>
                <a:latin typeface="+mj-lt"/>
              </a:rPr>
              <a:t>Ďakujem za pozornosť </a:t>
            </a:r>
          </a:p>
          <a:p>
            <a:pPr algn="ctr"/>
            <a:endParaRPr lang="sk-SK" sz="1100" dirty="0">
              <a:solidFill>
                <a:srgbClr val="002060"/>
              </a:solidFill>
              <a:latin typeface="+mj-lt"/>
            </a:endParaRPr>
          </a:p>
          <a:p>
            <a:pPr algn="ctr"/>
            <a:r>
              <a:rPr lang="sk-SK" sz="2400" dirty="0">
                <a:solidFill>
                  <a:srgbClr val="002060"/>
                </a:solidFill>
                <a:latin typeface="+mj-lt"/>
                <a:hlinkClick r:id="rId2"/>
              </a:rPr>
              <a:t>janka.guzmova@enviro.gov.sk</a:t>
            </a:r>
            <a:endParaRPr lang="sk-SK" sz="2400" dirty="0">
              <a:solidFill>
                <a:srgbClr val="002060"/>
              </a:solidFill>
              <a:latin typeface="+mj-lt"/>
            </a:endParaRPr>
          </a:p>
          <a:p>
            <a:pPr algn="ctr"/>
            <a:r>
              <a:rPr lang="sk-SK" sz="2400" dirty="0">
                <a:solidFill>
                  <a:srgbClr val="002060"/>
                </a:solidFill>
                <a:latin typeface="+mj-lt"/>
                <a:hlinkClick r:id="rId3"/>
              </a:rPr>
              <a:t>www.minzp.sk</a:t>
            </a:r>
            <a:endParaRPr lang="sk-SK" sz="2400" dirty="0">
              <a:solidFill>
                <a:srgbClr val="002060"/>
              </a:solidFill>
              <a:latin typeface="+mj-lt"/>
            </a:endParaRPr>
          </a:p>
          <a:p>
            <a:pPr algn="ctr"/>
            <a:r>
              <a:rPr lang="sk-SK" sz="2400" dirty="0">
                <a:solidFill>
                  <a:srgbClr val="002060"/>
                </a:solidFill>
                <a:latin typeface="+mj-lt"/>
                <a:hlinkClick r:id="rId4"/>
              </a:rPr>
              <a:t>www.sopsr.sk</a:t>
            </a:r>
            <a:r>
              <a:rPr lang="sk-SK" sz="2400" dirty="0">
                <a:solidFill>
                  <a:srgbClr val="002060"/>
                </a:solidFill>
                <a:latin typeface="+mj-lt"/>
              </a:rPr>
              <a:t> </a:t>
            </a:r>
          </a:p>
          <a:p>
            <a:pPr algn="ctr"/>
            <a:r>
              <a:rPr lang="sk-SK" sz="2400" dirty="0">
                <a:solidFill>
                  <a:srgbClr val="002060"/>
                </a:solidFill>
                <a:latin typeface="+mj-lt"/>
                <a:hlinkClick r:id="rId5"/>
              </a:rPr>
              <a:t>www.unep-aewa.org</a:t>
            </a:r>
            <a:endParaRPr lang="sk-SK" sz="2400" dirty="0">
              <a:solidFill>
                <a:srgbClr val="002060"/>
              </a:solidFill>
              <a:latin typeface="+mj-lt"/>
            </a:endParaRPr>
          </a:p>
          <a:p>
            <a:pPr algn="ctr"/>
            <a:endParaRPr lang="sk-SK" sz="2400" dirty="0">
              <a:solidFill>
                <a:srgbClr val="002060"/>
              </a:solidFill>
              <a:latin typeface="+mj-lt"/>
            </a:endParaRPr>
          </a:p>
          <a:p>
            <a:pPr algn="ctr"/>
            <a:endParaRPr lang="sk-SK" sz="3200" dirty="0">
              <a:solidFill>
                <a:srgbClr val="002060"/>
              </a:solidFill>
              <a:latin typeface="+mj-lt"/>
            </a:endParaRPr>
          </a:p>
          <a:p>
            <a:pPr algn="ctr"/>
            <a:endParaRPr lang="sk-SK" sz="32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D6DDE6E2-2476-4E5A-A93D-29AE5EF1F8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93235" y="1070112"/>
            <a:ext cx="7805530" cy="1951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710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otív Office">
  <a:themeElements>
    <a:clrScheme name="Teplá modrá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ia-MZP [Iba na čítanie]" id="{E4D74DB0-2EB2-43C8-A87F-66135CEB58F2}" vid="{A176D7A3-9C67-49E3-8612-9B3D19793CEC}"/>
    </a:ext>
  </a:ext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TEMPLATE-MZP</Template>
  <TotalTime>1890</TotalTime>
  <Words>713</Words>
  <Application>Microsoft Office PowerPoint</Application>
  <PresentationFormat>Širokouhlá</PresentationFormat>
  <Paragraphs>122</Paragraphs>
  <Slides>8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Motív Office</vt:lpstr>
      <vt:lpstr>Dohoda o ochrane africko-euroázijských druhov sťahovavého vodného vtáctva -  AEWA – výstupy z MOP7   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Capacity development for foresight at the Ministry of Environment  Milan Chrenko</dc:title>
  <dc:creator>Blatnická Martina</dc:creator>
  <cp:lastModifiedBy>Janka</cp:lastModifiedBy>
  <cp:revision>143</cp:revision>
  <dcterms:created xsi:type="dcterms:W3CDTF">2018-05-28T14:12:49Z</dcterms:created>
  <dcterms:modified xsi:type="dcterms:W3CDTF">2019-09-11T20:30:08Z</dcterms:modified>
</cp:coreProperties>
</file>