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1"/>
  </p:sldMasterIdLst>
  <p:notesMasterIdLst>
    <p:notesMasterId r:id="rId22"/>
  </p:notesMasterIdLst>
  <p:sldIdLst>
    <p:sldId id="256" r:id="rId2"/>
    <p:sldId id="278" r:id="rId3"/>
    <p:sldId id="257" r:id="rId4"/>
    <p:sldId id="265" r:id="rId5"/>
    <p:sldId id="267" r:id="rId6"/>
    <p:sldId id="268" r:id="rId7"/>
    <p:sldId id="269" r:id="rId8"/>
    <p:sldId id="270" r:id="rId9"/>
    <p:sldId id="272" r:id="rId10"/>
    <p:sldId id="273" r:id="rId11"/>
    <p:sldId id="274" r:id="rId12"/>
    <p:sldId id="280" r:id="rId13"/>
    <p:sldId id="281" r:id="rId14"/>
    <p:sldId id="283" r:id="rId15"/>
    <p:sldId id="275" r:id="rId16"/>
    <p:sldId id="277" r:id="rId17"/>
    <p:sldId id="276" r:id="rId18"/>
    <p:sldId id="284" r:id="rId19"/>
    <p:sldId id="282" r:id="rId20"/>
    <p:sldId id="279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mený Michal" initials="HM" lastIdx="1" clrIdx="0">
    <p:extLst>
      <p:ext uri="{19B8F6BF-5375-455C-9EA6-DF929625EA0E}">
        <p15:presenceInfo xmlns:p15="http://schemas.microsoft.com/office/powerpoint/2012/main" userId="Humený Micha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91" autoAdjust="0"/>
  </p:normalViewPr>
  <p:slideViewPr>
    <p:cSldViewPr snapToGrid="0">
      <p:cViewPr varScale="1">
        <p:scale>
          <a:sx n="110" d="100"/>
          <a:sy n="110" d="100"/>
        </p:scale>
        <p:origin x="6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391E1-CF27-4DBF-AE08-2D0B8F9338B2}" type="datetimeFigureOut">
              <a:rPr lang="sk-SK" smtClean="0"/>
              <a:t>28. 5. 2021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74886-427E-4408-A571-4ADD50844FCE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9603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74886-427E-4408-A571-4ADD50844FCE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36802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74886-427E-4408-A571-4ADD50844FCE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34564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74886-427E-4408-A571-4ADD50844FCE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54517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74886-427E-4408-A571-4ADD50844FCE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42094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BF8B-6CC3-49D5-9B20-DE872365FFA4}" type="datetime1">
              <a:rPr lang="sk-SK" smtClean="0"/>
              <a:t>28. 5. 2021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29851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E9748-4302-43DB-B02A-630D67EC11C2}" type="datetime1">
              <a:rPr lang="sk-SK" smtClean="0"/>
              <a:t>28. 5. 2021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13411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8C0CA-F6FB-4238-B0BB-912B4D28E6AA}" type="datetime1">
              <a:rPr lang="sk-SK" smtClean="0"/>
              <a:t>28. 5. 2021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4033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C6764-B335-48CA-B70A-68719AB97EE4}" type="datetime1">
              <a:rPr lang="sk-SK" smtClean="0"/>
              <a:t>28. 5. 2021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29468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D2ABF-CE69-4E19-B7A9-B401A93BAA93}" type="datetime1">
              <a:rPr lang="sk-SK" smtClean="0"/>
              <a:t>28. 5. 2021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9780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101FF-24A2-46C8-AF98-FF4DEB88C072}" type="datetime1">
              <a:rPr lang="sk-SK" smtClean="0"/>
              <a:t>28. 5. 2021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496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7615-2EB8-422D-BB77-678D1330CA2E}" type="datetime1">
              <a:rPr lang="sk-SK" smtClean="0"/>
              <a:t>28. 5. 2021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47927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71429-9816-4B79-9C17-B5E613EE1BC8}" type="datetime1">
              <a:rPr lang="sk-SK" smtClean="0"/>
              <a:t>28. 5. 2021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7241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053C9-0AB3-4C3F-B328-DEF140F8A21E}" type="datetime1">
              <a:rPr lang="sk-SK" smtClean="0"/>
              <a:t>28. 5. 2021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561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4ED0-EEA4-48AA-A5EF-13AF3AB97E0C}" type="datetime1">
              <a:rPr lang="sk-SK" smtClean="0"/>
              <a:t>28. 5. 2021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444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02B9-4E38-41C5-9950-3E8D2DB33F3E}" type="datetime1">
              <a:rPr lang="sk-SK" smtClean="0"/>
              <a:t>28. 5. 2021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74533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753E1-627D-4F78-A6BA-8D55226363E9}" type="datetime1">
              <a:rPr lang="sk-SK" smtClean="0"/>
              <a:t>28. 5. 2021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4D582-9D85-4DF2-BB34-1DE85A1518B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9898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eeagrants@enviro.gov.s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294" y="241002"/>
            <a:ext cx="4321261" cy="1504094"/>
          </a:xfrm>
          <a:prstGeom prst="rect">
            <a:avLst/>
          </a:prstGeom>
        </p:spPr>
      </p:pic>
      <p:sp>
        <p:nvSpPr>
          <p:cNvPr id="10" name="BlokTextu 9">
            <a:extLst>
              <a:ext uri="{FF2B5EF4-FFF2-40B4-BE49-F238E27FC236}">
                <a16:creationId xmlns="" xmlns:a16="http://schemas.microsoft.com/office/drawing/2014/main" id="{2E3E4134-FFD3-4F38-870D-5FEE11BE9C93}"/>
              </a:ext>
            </a:extLst>
          </p:cNvPr>
          <p:cNvSpPr txBox="1"/>
          <p:nvPr/>
        </p:nvSpPr>
        <p:spPr>
          <a:xfrm>
            <a:off x="10620319" y="6173745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/>
              <a:t>28.05.2021</a:t>
            </a:r>
          </a:p>
        </p:txBody>
      </p:sp>
      <p:sp>
        <p:nvSpPr>
          <p:cNvPr id="8" name="Zaoblený obdĺžnik 2">
            <a:extLst>
              <a:ext uri="{FF2B5EF4-FFF2-40B4-BE49-F238E27FC236}">
                <a16:creationId xmlns="" xmlns:a16="http://schemas.microsoft.com/office/drawing/2014/main" id="{060AF8E1-78EE-4B4D-8439-4D40EACC6C22}"/>
              </a:ext>
            </a:extLst>
          </p:cNvPr>
          <p:cNvSpPr/>
          <p:nvPr/>
        </p:nvSpPr>
        <p:spPr>
          <a:xfrm>
            <a:off x="3788674" y="3853470"/>
            <a:ext cx="4614650" cy="71845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3200" dirty="0"/>
              <a:t>Školenie pre prijímateľov</a:t>
            </a:r>
            <a:endParaRPr lang="sk-SK" sz="1000" dirty="0"/>
          </a:p>
        </p:txBody>
      </p:sp>
      <p:sp>
        <p:nvSpPr>
          <p:cNvPr id="11" name="Zaoblený obdĺžnik 3">
            <a:extLst>
              <a:ext uri="{FF2B5EF4-FFF2-40B4-BE49-F238E27FC236}">
                <a16:creationId xmlns="" xmlns:a16="http://schemas.microsoft.com/office/drawing/2014/main" id="{B8173516-2EF3-41A8-BF4A-5308208C8CB4}"/>
              </a:ext>
            </a:extLst>
          </p:cNvPr>
          <p:cNvSpPr/>
          <p:nvPr/>
        </p:nvSpPr>
        <p:spPr>
          <a:xfrm>
            <a:off x="2431025" y="2420027"/>
            <a:ext cx="7329949" cy="9260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4800" b="1" dirty="0"/>
              <a:t>Priebežná správa o projekte</a:t>
            </a:r>
          </a:p>
        </p:txBody>
      </p:sp>
      <p:pic>
        <p:nvPicPr>
          <p:cNvPr id="15" name="Obrázok 14">
            <a:extLst>
              <a:ext uri="{FF2B5EF4-FFF2-40B4-BE49-F238E27FC236}">
                <a16:creationId xmlns="" xmlns:a16="http://schemas.microsoft.com/office/drawing/2014/main" id="{6C32ABBF-A2C9-48A0-BC88-42A4545003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51" y="407861"/>
            <a:ext cx="2785965" cy="1145558"/>
          </a:xfrm>
          <a:prstGeom prst="rect">
            <a:avLst/>
          </a:prstGeom>
        </p:spPr>
      </p:pic>
      <p:sp>
        <p:nvSpPr>
          <p:cNvPr id="12" name="Zaoblený obdĺžnik 3">
            <a:extLst>
              <a:ext uri="{FF2B5EF4-FFF2-40B4-BE49-F238E27FC236}">
                <a16:creationId xmlns="" xmlns:a16="http://schemas.microsoft.com/office/drawing/2014/main" id="{41EF1904-1459-4C5E-89AA-D8C31C8FCAE2}"/>
              </a:ext>
            </a:extLst>
          </p:cNvPr>
          <p:cNvSpPr/>
          <p:nvPr/>
        </p:nvSpPr>
        <p:spPr>
          <a:xfrm>
            <a:off x="2784986" y="4999903"/>
            <a:ext cx="6622026" cy="5400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/>
              <a:t>Program SK-Klíma: Zmierňovanie a prispôsobovanie sa zmene klímy</a:t>
            </a:r>
            <a:endParaRPr lang="en-GB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3646714" y="6295390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>
                <a:solidFill>
                  <a:schemeClr val="bg1"/>
                </a:solidFill>
              </a:rPr>
              <a:t>1</a:t>
            </a:fld>
            <a:endParaRPr lang="sk-S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5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989970" y="1966575"/>
            <a:ext cx="10080000" cy="182086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ZUD je súčasťou PSP a predkladá sa za účelom potreby zatriedenia jednotlivých výdavkov, zrealizovaných v rámci reportovacieho obdobia do jednotlivých rozpočtových položiek a k jednotlivým subjektom, ktoré tieto výdavky realizovali (prijímateľ, resp. partneri).</a:t>
            </a: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EFE8C514-723A-4D0D-B92A-B4D2E76F271D}"/>
              </a:ext>
            </a:extLst>
          </p:cNvPr>
          <p:cNvSpPr/>
          <p:nvPr/>
        </p:nvSpPr>
        <p:spPr>
          <a:xfrm>
            <a:off x="3738269" y="1233048"/>
            <a:ext cx="4715461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Zoznam účtovných dokladov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C80091AD-DE55-442D-9F42-7EAFDDA3CD0C}"/>
              </a:ext>
            </a:extLst>
          </p:cNvPr>
          <p:cNvSpPr/>
          <p:nvPr/>
        </p:nvSpPr>
        <p:spPr>
          <a:xfrm>
            <a:off x="989970" y="4203066"/>
            <a:ext cx="10080000" cy="112006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00000"/>
              </a:lnSpc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Ak SP neurčí inak, jednotlivé výdavky sa priraďujú aj k predpísaným typom (kategóriám) výdavkov a rozpočtovým kapitolám, prípadný nesúlad sa rieši cez sledovanú zmenu.</a:t>
            </a:r>
            <a:endParaRPr lang="sk-SK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2"/>
          </p:nvPr>
        </p:nvSpPr>
        <p:spPr>
          <a:xfrm>
            <a:off x="3429000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10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34834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1056000" y="1859114"/>
            <a:ext cx="10080000" cy="81224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Sumarizačný hárok (ďalej len „SH“) by sa mal vypracovať samostatne za prijímateľa, resp. každého z partnerov. </a:t>
            </a: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EFE8C514-723A-4D0D-B92A-B4D2E76F271D}"/>
              </a:ext>
            </a:extLst>
          </p:cNvPr>
          <p:cNvSpPr/>
          <p:nvPr/>
        </p:nvSpPr>
        <p:spPr>
          <a:xfrm>
            <a:off x="3502294" y="1233048"/>
            <a:ext cx="4715461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b="1" dirty="0">
                <a:latin typeface="Arial" panose="020B0604020202020204" pitchFamily="34" charset="0"/>
                <a:ea typeface="Times New Roman" panose="02020603050405020304" pitchFamily="18" charset="0"/>
              </a:rPr>
              <a:t>Sumarizačné hárky - mzdy</a:t>
            </a:r>
            <a:endParaRPr lang="sk-SK" sz="2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2BDB2BEA-212C-4531-9A77-4335755B18A1}"/>
              </a:ext>
            </a:extLst>
          </p:cNvPr>
          <p:cNvSpPr/>
          <p:nvPr/>
        </p:nvSpPr>
        <p:spPr>
          <a:xfrm>
            <a:off x="1056000" y="2834092"/>
            <a:ext cx="10080000" cy="159905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SH predstavuje rozpis výdavkov na jednotlivých zamestnancov po jednotlivých obdobiach (mesiacoch), pričom každá mzda je priradená k aktivite a rozpočtovej položke. Ak jeden zamestnanec pracuje na viacerých aktivitách, je potrebné mzdu rozpočítať medzi tieto položky. </a:t>
            </a:r>
          </a:p>
        </p:txBody>
      </p:sp>
      <p:sp>
        <p:nvSpPr>
          <p:cNvPr id="8" name="Zaoblený obdĺžnik 3">
            <a:extLst>
              <a:ext uri="{FF2B5EF4-FFF2-40B4-BE49-F238E27FC236}">
                <a16:creationId xmlns="" xmlns:a16="http://schemas.microsoft.com/office/drawing/2014/main" id="{0FE131F2-C86F-45C4-9BC9-AD870FCBE5AF}"/>
              </a:ext>
            </a:extLst>
          </p:cNvPr>
          <p:cNvSpPr/>
          <p:nvPr/>
        </p:nvSpPr>
        <p:spPr>
          <a:xfrm>
            <a:off x="1056000" y="4595877"/>
            <a:ext cx="10080000" cy="127398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SH slúži tiež na deklarovanie plnenia si odvodových povinností zamestnávateľa vo vzťahu k daňovému úradu a sociálnej a zdravotným poisťovniam.</a:t>
            </a:r>
          </a:p>
        </p:txBody>
      </p:sp>
      <p:sp>
        <p:nvSpPr>
          <p:cNvPr id="13" name="Zástupný symbol čísla snímky 12"/>
          <p:cNvSpPr>
            <a:spLocks noGrp="1"/>
          </p:cNvSpPr>
          <p:nvPr>
            <p:ph type="sldNum" sz="quarter" idx="12"/>
          </p:nvPr>
        </p:nvSpPr>
        <p:spPr>
          <a:xfrm>
            <a:off x="3286770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11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88205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1056000" y="1884999"/>
            <a:ext cx="10080000" cy="227043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Pracovný výkaz sa vypracúva samostatne za každého zamestnanca po jednotlivých obdobiach, spravidla za každý mesiac, v rámci ktorého sú deklarované výdavky na tohto zamestnanca v príslušnej priebežnej správe o projekte (s výnimkou zamestnancov zamestnaných výlučne na prácu na projekte).</a:t>
            </a: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EFE8C514-723A-4D0D-B92A-B4D2E76F271D}"/>
              </a:ext>
            </a:extLst>
          </p:cNvPr>
          <p:cNvSpPr/>
          <p:nvPr/>
        </p:nvSpPr>
        <p:spPr>
          <a:xfrm>
            <a:off x="4733117" y="1174463"/>
            <a:ext cx="2593706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dirty="0">
                <a:latin typeface="Arial" panose="020B0604020202020204" pitchFamily="34" charset="0"/>
                <a:ea typeface="Times New Roman" panose="02020603050405020304" pitchFamily="18" charset="0"/>
              </a:rPr>
              <a:t>Pracovný výkaz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>
          <a:xfrm>
            <a:off x="3352800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12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4161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1056000" y="1841105"/>
            <a:ext cx="10080000" cy="93944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Sumarizačný hárok by sa mal vypracovať samostatne za prijímateľa, resp. každého z partnerov. </a:t>
            </a: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EFE8C514-723A-4D0D-B92A-B4D2E76F271D}"/>
              </a:ext>
            </a:extLst>
          </p:cNvPr>
          <p:cNvSpPr/>
          <p:nvPr/>
        </p:nvSpPr>
        <p:spPr>
          <a:xfrm>
            <a:off x="3045094" y="1247796"/>
            <a:ext cx="5626958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dirty="0">
                <a:latin typeface="Arial" panose="020B0604020202020204" pitchFamily="34" charset="0"/>
                <a:ea typeface="Times New Roman" panose="02020603050405020304" pitchFamily="18" charset="0"/>
              </a:rPr>
              <a:t>Sumarizačné hárky – cestovné náhrady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B5F15A9B-9E24-4D1D-AD1B-1CEC1CEC231B}"/>
              </a:ext>
            </a:extLst>
          </p:cNvPr>
          <p:cNvSpPr/>
          <p:nvPr/>
        </p:nvSpPr>
        <p:spPr>
          <a:xfrm>
            <a:off x="1056000" y="3008466"/>
            <a:ext cx="10080000" cy="146909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SH k cestovným nákladom a náhradám predstavuje rozpis týchto výdavkov vynaložených v rámci určitého, spravidla reportovacieho obdobia, pričom každý výdavok je priradený k aktivite a rozpočtovej položke.</a:t>
            </a:r>
          </a:p>
        </p:txBody>
      </p:sp>
      <p:sp>
        <p:nvSpPr>
          <p:cNvPr id="8" name="Zaoblený obdĺžnik 3">
            <a:extLst>
              <a:ext uri="{FF2B5EF4-FFF2-40B4-BE49-F238E27FC236}">
                <a16:creationId xmlns="" xmlns:a16="http://schemas.microsoft.com/office/drawing/2014/main" id="{58523676-095F-4C55-B71B-D8041FBB1610}"/>
              </a:ext>
            </a:extLst>
          </p:cNvPr>
          <p:cNvSpPr/>
          <p:nvPr/>
        </p:nvSpPr>
        <p:spPr>
          <a:xfrm>
            <a:off x="1056000" y="4686287"/>
            <a:ext cx="10080000" cy="11200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SH môže zároveň slúžiť aj na overenie spôsobu výpočtu oprávnenej výšky cestovnej náhrady.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Zástupný symbol čísla snímky 12"/>
          <p:cNvSpPr>
            <a:spLocks noGrp="1"/>
          </p:cNvSpPr>
          <p:nvPr>
            <p:ph type="sldNum" sz="quarter" idx="12"/>
          </p:nvPr>
        </p:nvSpPr>
        <p:spPr>
          <a:xfrm>
            <a:off x="3498669" y="6382475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05842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1056000" y="1935480"/>
            <a:ext cx="10080000" cy="93944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sk-SK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Využitie </a:t>
            </a: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rezervy je možné po odsúhlasení </a:t>
            </a:r>
            <a:r>
              <a:rPr lang="sk-SK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SP, sumarizačný </a:t>
            </a: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hárok vypracuje </a:t>
            </a:r>
            <a:r>
              <a:rPr lang="sk-SK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prijímateľ</a:t>
            </a: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EFE8C514-723A-4D0D-B92A-B4D2E76F271D}"/>
              </a:ext>
            </a:extLst>
          </p:cNvPr>
          <p:cNvSpPr/>
          <p:nvPr/>
        </p:nvSpPr>
        <p:spPr>
          <a:xfrm>
            <a:off x="3924414" y="1294216"/>
            <a:ext cx="4211112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dirty="0">
                <a:latin typeface="Arial" panose="020B0604020202020204" pitchFamily="34" charset="0"/>
                <a:ea typeface="Times New Roman" panose="02020603050405020304" pitchFamily="18" charset="0"/>
              </a:rPr>
              <a:t>Sumarizačné hárky – rezerva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aoblený obdĺžnik 3">
            <a:extLst>
              <a:ext uri="{FF2B5EF4-FFF2-40B4-BE49-F238E27FC236}">
                <a16:creationId xmlns="" xmlns:a16="http://schemas.microsoft.com/office/drawing/2014/main" id="{58523676-095F-4C55-B71B-D8041FBB1610}"/>
              </a:ext>
            </a:extLst>
          </p:cNvPr>
          <p:cNvSpPr/>
          <p:nvPr/>
        </p:nvSpPr>
        <p:spPr>
          <a:xfrm>
            <a:off x="1056000" y="3131434"/>
            <a:ext cx="10080000" cy="130461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/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Rezerva sa schvaľuje na nepredvídané aktivity v prospech výstupu a výsledkov projektu a nesmie sa to brať automaticky ako navyšovanie rozpočtu na danú aktivitu.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2"/>
          </p:nvPr>
        </p:nvSpPr>
        <p:spPr>
          <a:xfrm>
            <a:off x="3411497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14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86979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668270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989970" y="1737439"/>
            <a:ext cx="10080000" cy="93201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Správca programu vykoná kontrolu PSP v lehote </a:t>
            </a: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60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kalendárnych dní od jej doručenia.</a:t>
            </a: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EFE8C514-723A-4D0D-B92A-B4D2E76F271D}"/>
              </a:ext>
            </a:extLst>
          </p:cNvPr>
          <p:cNvSpPr/>
          <p:nvPr/>
        </p:nvSpPr>
        <p:spPr>
          <a:xfrm>
            <a:off x="4833111" y="1105313"/>
            <a:ext cx="2172373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Kontrola PSP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06380E6E-923B-4133-A162-6AF4BC0E4BD1}"/>
              </a:ext>
            </a:extLst>
          </p:cNvPr>
          <p:cNvSpPr/>
          <p:nvPr/>
        </p:nvSpPr>
        <p:spPr>
          <a:xfrm>
            <a:off x="989970" y="2868654"/>
            <a:ext cx="10080000" cy="301846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 vyzve prijímateľa na doplnenie PSP v prípade zistenia formálnych nedostatkov, chýbajúcej dokumentácie alebo podpornej dokumentácie k deklarovaným výdavkom, chýbajúcich účtovných dokladov a informácií, stanovísk a dokumentov požadovaných na overenie oprávnenosti výdavkov. Lehota na výkon administratívnej finančnej kontroly (ďalej len „AFK“) sa prerušuje. Uvedená lehota AFK sa prerušuje aj v prípade, ak je prijímateľovi zaslaný návrh správy z AFK na vyjadrenie.</a:t>
            </a:r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2"/>
          </p:nvPr>
        </p:nvSpPr>
        <p:spPr>
          <a:xfrm>
            <a:off x="3461511" y="6321516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67512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989970" y="3267762"/>
            <a:ext cx="10080000" cy="232368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10000"/>
              </a:lnSpc>
              <a:spcBef>
                <a:spcPts val="0"/>
              </a:spcBef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 v prípade potreby vykoná finančnú kontrolu na mieste. Ak sa SP rozhodne počas výkonu kontroly vykonať </a:t>
            </a:r>
            <a:r>
              <a:rPr lang="sk-SK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FKnM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lehota na výkon finančnej kontroly PSP je pozastavená. </a:t>
            </a:r>
            <a:r>
              <a:rPr lang="sk-SK" sz="2400" dirty="0">
                <a:latin typeface="Arial" panose="020B0604020202020204" pitchFamily="34" charset="0"/>
                <a:ea typeface="Times New Roman" panose="02020603050405020304" pitchFamily="18" charset="0"/>
              </a:rPr>
              <a:t>Prijímateľ je povinný strpieť výkon </a:t>
            </a:r>
            <a:r>
              <a:rPr lang="sk-SK" sz="2400" dirty="0" err="1">
                <a:latin typeface="Arial" panose="020B0604020202020204" pitchFamily="34" charset="0"/>
                <a:ea typeface="Times New Roman" panose="02020603050405020304" pitchFamily="18" charset="0"/>
              </a:rPr>
              <a:t>FKnM</a:t>
            </a:r>
            <a:r>
              <a:rPr lang="sk-SK" sz="2400" dirty="0">
                <a:latin typeface="Arial" panose="020B0604020202020204" pitchFamily="34" charset="0"/>
                <a:ea typeface="Times New Roman" panose="02020603050405020304" pitchFamily="18" charset="0"/>
              </a:rPr>
              <a:t> – poskytnúť SP súčinnosť.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CC701D11-89BC-46A8-B53C-10D2AC577C36}"/>
              </a:ext>
            </a:extLst>
          </p:cNvPr>
          <p:cNvSpPr/>
          <p:nvPr/>
        </p:nvSpPr>
        <p:spPr>
          <a:xfrm>
            <a:off x="989970" y="1746699"/>
            <a:ext cx="10080000" cy="1312607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 prípade zistenia závažných nedostatkov alebo nedoplnenia požadovaných údajov v stanovenej lehote SP schvaľovanie PSP pozastaví alebo zamietne. </a:t>
            </a:r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>
          <a:xfrm>
            <a:off x="3481251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16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20382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989970" y="1752338"/>
            <a:ext cx="10080000" cy="201874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10000"/>
              </a:lnSpc>
              <a:spcBef>
                <a:spcPts val="0"/>
              </a:spcBef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 vykonaní administratívnej finančnej kontroly PSP Správca programu priebežnú správu o projekte</a:t>
            </a: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schváli, neschváli, pozastaví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(do času odstránenia identifikovaných nedostatkov) </a:t>
            </a: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alebo ju zníži o relevantnú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sumu neoprávnených výdavkov. </a:t>
            </a:r>
          </a:p>
        </p:txBody>
      </p:sp>
      <p:sp>
        <p:nvSpPr>
          <p:cNvPr id="8" name="Zaoblený obdĺžnik 3">
            <a:extLst>
              <a:ext uri="{FF2B5EF4-FFF2-40B4-BE49-F238E27FC236}">
                <a16:creationId xmlns="" xmlns:a16="http://schemas.microsoft.com/office/drawing/2014/main" id="{3DF6B6E1-F614-4A01-9B61-DFEF4B132579}"/>
              </a:ext>
            </a:extLst>
          </p:cNvPr>
          <p:cNvSpPr/>
          <p:nvPr/>
        </p:nvSpPr>
        <p:spPr>
          <a:xfrm>
            <a:off x="989970" y="4053343"/>
            <a:ext cx="10080000" cy="89433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10000"/>
              </a:lnSpc>
              <a:spcBef>
                <a:spcPts val="0"/>
              </a:spcBef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 môže rozhodnúť o pozastavení schvaľovania konkrétneho výdavku v PSP do doby, kým sa neobjasní oprávnenosť tohto výdavku.</a:t>
            </a:r>
            <a:endParaRPr lang="sk-SK" sz="24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>
          <a:xfrm>
            <a:off x="3286770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17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84971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04E852CB-D20C-430D-8F94-A98155E8B002}"/>
              </a:ext>
            </a:extLst>
          </p:cNvPr>
          <p:cNvSpPr/>
          <p:nvPr/>
        </p:nvSpPr>
        <p:spPr>
          <a:xfrm>
            <a:off x="1056000" y="1043989"/>
            <a:ext cx="10080000" cy="89433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10000"/>
              </a:lnSpc>
              <a:spcBef>
                <a:spcPts val="0"/>
              </a:spcBef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 </a:t>
            </a:r>
            <a:r>
              <a:rPr lang="sk-SK" sz="2400" dirty="0">
                <a:latin typeface="Arial" panose="020B0604020202020204" pitchFamily="34" charset="0"/>
                <a:ea typeface="Times New Roman" panose="02020603050405020304" pitchFamily="18" charset="0"/>
              </a:rPr>
              <a:t>je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oprávnený schváliť, zamietnuť alebo znížiť poskytnutie ďalšej platby. </a:t>
            </a:r>
            <a:endParaRPr lang="sk-SK" sz="24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1" name="Zaoblený obdĺžnik 3">
            <a:extLst>
              <a:ext uri="{FF2B5EF4-FFF2-40B4-BE49-F238E27FC236}">
                <a16:creationId xmlns="" xmlns:a16="http://schemas.microsoft.com/office/drawing/2014/main" id="{EA9753B1-E9C0-4FCA-9ED3-696DF8312184}"/>
              </a:ext>
            </a:extLst>
          </p:cNvPr>
          <p:cNvSpPr/>
          <p:nvPr/>
        </p:nvSpPr>
        <p:spPr>
          <a:xfrm>
            <a:off x="1056000" y="2085451"/>
            <a:ext cx="10080000" cy="89433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10000"/>
              </a:lnSpc>
              <a:spcBef>
                <a:spcPts val="0"/>
              </a:spcBef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Výška nasledujúcej platby je určená v Ponuke na poskytnutie grantu a bude znížená o nezúčtovanú sumu predchádzajúcich platieb.</a:t>
            </a:r>
            <a:endParaRPr lang="sk-SK" sz="24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2" name="Zaoblený obdĺžnik 3">
            <a:extLst>
              <a:ext uri="{FF2B5EF4-FFF2-40B4-BE49-F238E27FC236}">
                <a16:creationId xmlns="" xmlns:a16="http://schemas.microsoft.com/office/drawing/2014/main" id="{E1316B73-1C8D-4BB0-9E7D-9312F9502FB5}"/>
              </a:ext>
            </a:extLst>
          </p:cNvPr>
          <p:cNvSpPr/>
          <p:nvPr/>
        </p:nvSpPr>
        <p:spPr>
          <a:xfrm>
            <a:off x="1056000" y="3116948"/>
            <a:ext cx="10080000" cy="144236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10000"/>
              </a:lnSpc>
              <a:spcBef>
                <a:spcPts val="0"/>
              </a:spcBef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Ďalšie platby prijímateľovi sa poskytujú len v prípade zúčtovania najmenej 50% finančných prostriedkov projektového grantu poskytnutých v rámci predchádzajúcich </a:t>
            </a:r>
            <a:r>
              <a:rPr lang="sk-SK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reportovacích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období.</a:t>
            </a:r>
            <a:endParaRPr lang="sk-SK" sz="24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3" name="Zaoblený obdĺžnik 3">
            <a:extLst>
              <a:ext uri="{FF2B5EF4-FFF2-40B4-BE49-F238E27FC236}">
                <a16:creationId xmlns="" xmlns:a16="http://schemas.microsoft.com/office/drawing/2014/main" id="{5A3961E0-0C4F-4A98-B51A-C33762A88C55}"/>
              </a:ext>
            </a:extLst>
          </p:cNvPr>
          <p:cNvSpPr/>
          <p:nvPr/>
        </p:nvSpPr>
        <p:spPr>
          <a:xfrm>
            <a:off x="1056000" y="4696476"/>
            <a:ext cx="10080000" cy="12618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10000"/>
              </a:lnSpc>
              <a:spcBef>
                <a:spcPts val="0"/>
              </a:spcBef>
            </a:pPr>
            <a:r>
              <a:rPr lang="sk-SK" sz="2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Tieto platby sú poskytované formou zálohovej platby, a prijímateľ, ktorému vznikol nárok na refundáciu vlastných výdavkov, si prevedie časť tejto platby na vlastný účet.</a:t>
            </a:r>
          </a:p>
        </p:txBody>
      </p:sp>
      <p:sp>
        <p:nvSpPr>
          <p:cNvPr id="8" name="Zástupný symbol čísla snímky 7"/>
          <p:cNvSpPr>
            <a:spLocks noGrp="1"/>
          </p:cNvSpPr>
          <p:nvPr>
            <p:ph type="sldNum" sz="quarter" idx="12"/>
          </p:nvPr>
        </p:nvSpPr>
        <p:spPr>
          <a:xfrm>
            <a:off x="3472543" y="6365058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18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13974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989970" y="1793469"/>
            <a:ext cx="10080000" cy="138030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10000"/>
              </a:lnSpc>
              <a:spcBef>
                <a:spcPts val="0"/>
              </a:spcBef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Správa z kontroly obsahuje závery z kontroly a to najmä oprávnenú zúčtovanú sumu, sumu na preplatenie, prípadné zdôvodnenie zníženia týchto súm.</a:t>
            </a: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EFE8C514-723A-4D0D-B92A-B4D2E76F271D}"/>
              </a:ext>
            </a:extLst>
          </p:cNvPr>
          <p:cNvSpPr/>
          <p:nvPr/>
        </p:nvSpPr>
        <p:spPr>
          <a:xfrm>
            <a:off x="4634067" y="1178240"/>
            <a:ext cx="2791805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Správa z kontroly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04E852CB-D20C-430D-8F94-A98155E8B002}"/>
              </a:ext>
            </a:extLst>
          </p:cNvPr>
          <p:cNvSpPr/>
          <p:nvPr/>
        </p:nvSpPr>
        <p:spPr>
          <a:xfrm>
            <a:off x="989970" y="3356072"/>
            <a:ext cx="10080000" cy="253672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Súčasťou správy z kontroly je aj vyhodnotenie kontroly podľa nasledovnej stupnice:</a:t>
            </a:r>
            <a:endParaRPr lang="sk-SK" sz="2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sk-SK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vyhovujúci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sk-SK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dobrý </a:t>
            </a:r>
            <a:endParaRPr lang="sk-SK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sk-SK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slabý (SP pozastaví financovanie projektu)</a:t>
            </a:r>
            <a:endParaRPr lang="sk-SK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+mj-lt"/>
              <a:buAutoNum type="alphaLcParenR"/>
            </a:pPr>
            <a:r>
              <a:rPr lang="sk-SK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nevyhovujúci (SP bezodkladne konzultuje stav s NKB) </a:t>
            </a:r>
            <a:endParaRPr lang="sk-SK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2"/>
          </p:nvPr>
        </p:nvSpPr>
        <p:spPr>
          <a:xfrm>
            <a:off x="3322979" y="636505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19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7653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805" y="5720198"/>
            <a:ext cx="3217938" cy="1120062"/>
          </a:xfrm>
          <a:prstGeom prst="rect">
            <a:avLst/>
          </a:prstGeom>
        </p:spPr>
      </p:pic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92BFA645-C677-4732-8497-65C246B6E513}"/>
              </a:ext>
            </a:extLst>
          </p:cNvPr>
          <p:cNvSpPr/>
          <p:nvPr/>
        </p:nvSpPr>
        <p:spPr>
          <a:xfrm>
            <a:off x="4842387" y="972880"/>
            <a:ext cx="2507226" cy="48663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sk-SK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Obsah školenia</a:t>
            </a:r>
            <a:endParaRPr lang="sk-SK" sz="20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8" name="Zaoblený obdĺžnik 3">
            <a:extLst>
              <a:ext uri="{FF2B5EF4-FFF2-40B4-BE49-F238E27FC236}">
                <a16:creationId xmlns="" xmlns:a16="http://schemas.microsoft.com/office/drawing/2014/main" id="{96F3051A-9385-40EE-B9A6-110C69658F8B}"/>
              </a:ext>
            </a:extLst>
          </p:cNvPr>
          <p:cNvSpPr/>
          <p:nvPr/>
        </p:nvSpPr>
        <p:spPr>
          <a:xfrm>
            <a:off x="1052942" y="1655793"/>
            <a:ext cx="8135298" cy="5400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sk-SK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Definícia Priebežnej správy o projekte, reportovanie</a:t>
            </a:r>
            <a:endParaRPr lang="sk-SK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24E2A739-5796-4FBE-913D-004AF235A40E}"/>
              </a:ext>
            </a:extLst>
          </p:cNvPr>
          <p:cNvSpPr/>
          <p:nvPr/>
        </p:nvSpPr>
        <p:spPr>
          <a:xfrm>
            <a:off x="1052942" y="2329978"/>
            <a:ext cx="6719456" cy="5400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sk-SK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Predkladanie Priebežnej správy o projekte</a:t>
            </a:r>
            <a:endParaRPr lang="sk-SK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aoblený obdĺžnik 3">
            <a:extLst>
              <a:ext uri="{FF2B5EF4-FFF2-40B4-BE49-F238E27FC236}">
                <a16:creationId xmlns="" xmlns:a16="http://schemas.microsoft.com/office/drawing/2014/main" id="{F4FAF8C6-178D-40B1-B9C2-4AA74014259B}"/>
              </a:ext>
            </a:extLst>
          </p:cNvPr>
          <p:cNvSpPr/>
          <p:nvPr/>
        </p:nvSpPr>
        <p:spPr>
          <a:xfrm>
            <a:off x="1052942" y="3028276"/>
            <a:ext cx="4551443" cy="5400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sk-SK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sk-SK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Zaraďovanie výdavkov</a:t>
            </a:r>
            <a:endParaRPr lang="sk-SK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Zaoblený obdĺžnik 3">
            <a:extLst>
              <a:ext uri="{FF2B5EF4-FFF2-40B4-BE49-F238E27FC236}">
                <a16:creationId xmlns="" xmlns:a16="http://schemas.microsoft.com/office/drawing/2014/main" id="{F632A773-6845-4A8F-85C2-53BBDCBA6612}"/>
              </a:ext>
            </a:extLst>
          </p:cNvPr>
          <p:cNvSpPr/>
          <p:nvPr/>
        </p:nvSpPr>
        <p:spPr>
          <a:xfrm>
            <a:off x="1052942" y="3706751"/>
            <a:ext cx="10067341" cy="5400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sk-SK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Zoznam účtovných dokladov, sumarizačné hárky, pracovný výkaz</a:t>
            </a:r>
            <a:endParaRPr lang="sk-SK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Zaoblený obdĺžnik 3">
            <a:extLst>
              <a:ext uri="{FF2B5EF4-FFF2-40B4-BE49-F238E27FC236}">
                <a16:creationId xmlns="" xmlns:a16="http://schemas.microsoft.com/office/drawing/2014/main" id="{1107B17E-0829-48E1-ADC4-1AA897DE4D56}"/>
              </a:ext>
            </a:extLst>
          </p:cNvPr>
          <p:cNvSpPr/>
          <p:nvPr/>
        </p:nvSpPr>
        <p:spPr>
          <a:xfrm>
            <a:off x="1052942" y="4379982"/>
            <a:ext cx="6085277" cy="5400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sk-SK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Kontrola Priebežnej správy o projekte</a:t>
            </a:r>
            <a:endParaRPr lang="sk-SK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aoblený obdĺžnik 3">
            <a:extLst>
              <a:ext uri="{FF2B5EF4-FFF2-40B4-BE49-F238E27FC236}">
                <a16:creationId xmlns="" xmlns:a16="http://schemas.microsoft.com/office/drawing/2014/main" id="{CA744BE6-70AA-4EDB-BA2F-F25386282619}"/>
              </a:ext>
            </a:extLst>
          </p:cNvPr>
          <p:cNvSpPr/>
          <p:nvPr/>
        </p:nvSpPr>
        <p:spPr>
          <a:xfrm>
            <a:off x="1052942" y="5080049"/>
            <a:ext cx="7427381" cy="5400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sk-SK" sz="24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 Vypĺňanie Priebežnej správy o projekte a príloh</a:t>
            </a:r>
            <a:endParaRPr lang="sk-SK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ástupný symbol čísla snímky 15"/>
          <p:cNvSpPr>
            <a:spLocks noGrp="1"/>
          </p:cNvSpPr>
          <p:nvPr>
            <p:ph type="sldNum" sz="quarter" idx="12"/>
          </p:nvPr>
        </p:nvSpPr>
        <p:spPr>
          <a:xfrm>
            <a:off x="3242664" y="6378170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pPr/>
              <a:t>2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3573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785912" y="3030582"/>
            <a:ext cx="10652357" cy="61022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>
              <a:lnSpc>
                <a:spcPct val="110000"/>
              </a:lnSpc>
              <a:spcBef>
                <a:spcPts val="0"/>
              </a:spcBef>
            </a:pPr>
            <a:r>
              <a:rPr lang="sk-SK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vzorový príklad – Ako vyplniť PSP a povinné prílohy</a:t>
            </a: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EFE8C514-723A-4D0D-B92A-B4D2E76F271D}"/>
              </a:ext>
            </a:extLst>
          </p:cNvPr>
          <p:cNvSpPr/>
          <p:nvPr/>
        </p:nvSpPr>
        <p:spPr>
          <a:xfrm>
            <a:off x="4740491" y="1565211"/>
            <a:ext cx="2578957" cy="119543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Priestor na Vaše otázky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>
          <a:xfrm>
            <a:off x="3368891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20</a:t>
            </a:fld>
            <a:endParaRPr lang="sk-SK" dirty="0"/>
          </a:p>
        </p:txBody>
      </p:sp>
      <p:sp>
        <p:nvSpPr>
          <p:cNvPr id="2" name="Obdĺžnik 1"/>
          <p:cNvSpPr/>
          <p:nvPr/>
        </p:nvSpPr>
        <p:spPr>
          <a:xfrm>
            <a:off x="4640184" y="4927842"/>
            <a:ext cx="2528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eeagrants@enviro.gov.sk</a:t>
            </a:r>
            <a:endParaRPr lang="sk-SK" dirty="0"/>
          </a:p>
        </p:txBody>
      </p:sp>
      <p:sp>
        <p:nvSpPr>
          <p:cNvPr id="3" name="Obdĺžnik 2"/>
          <p:cNvSpPr/>
          <p:nvPr/>
        </p:nvSpPr>
        <p:spPr>
          <a:xfrm>
            <a:off x="4744844" y="5414140"/>
            <a:ext cx="2248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https://minzp.sk/eea/</a:t>
            </a:r>
          </a:p>
        </p:txBody>
      </p:sp>
      <p:sp>
        <p:nvSpPr>
          <p:cNvPr id="4" name="Obdĺžnik 3"/>
          <p:cNvSpPr/>
          <p:nvPr/>
        </p:nvSpPr>
        <p:spPr>
          <a:xfrm>
            <a:off x="4548461" y="5816661"/>
            <a:ext cx="271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https://www.eeagrants.sk/</a:t>
            </a:r>
          </a:p>
        </p:txBody>
      </p:sp>
    </p:spTree>
    <p:extLst>
      <p:ext uri="{BB962C8B-B14F-4D97-AF65-F5344CB8AC3E}">
        <p14:creationId xmlns:p14="http://schemas.microsoft.com/office/powerpoint/2010/main" val="967586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92BFA645-C677-4732-8497-65C246B6E513}"/>
              </a:ext>
            </a:extLst>
          </p:cNvPr>
          <p:cNvSpPr/>
          <p:nvPr/>
        </p:nvSpPr>
        <p:spPr>
          <a:xfrm>
            <a:off x="1052944" y="1654255"/>
            <a:ext cx="10086109" cy="265227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k-SK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Priebežná správa o projekte (ďalej len „PSP“)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</a:t>
            </a: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správa, ktorú predkladá prijímateľ správcovi programu vždy po skončení reportovacieho obdobia, s cieľom informovať správcu programu o finančnom a vecnom pokroku pri implementácii projektu, obsahuje časť pre zúčtovanie poskytnutého grantu v predchádzajúcom období a časť pre monitorovanie vecnej realizácie projektu. PSP zároveň predstavuje žiadosť o ďalšiu zálohovú platbu.</a:t>
            </a:r>
          </a:p>
        </p:txBody>
      </p:sp>
      <p:sp>
        <p:nvSpPr>
          <p:cNvPr id="8" name="Zaoblený obdĺžnik 3">
            <a:extLst>
              <a:ext uri="{FF2B5EF4-FFF2-40B4-BE49-F238E27FC236}">
                <a16:creationId xmlns="" xmlns:a16="http://schemas.microsoft.com/office/drawing/2014/main" id="{96F3051A-9385-40EE-B9A6-110C69658F8B}"/>
              </a:ext>
            </a:extLst>
          </p:cNvPr>
          <p:cNvSpPr/>
          <p:nvPr/>
        </p:nvSpPr>
        <p:spPr>
          <a:xfrm>
            <a:off x="1052944" y="4468762"/>
            <a:ext cx="10086109" cy="147529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sk-SK" sz="24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Reportovacie</a:t>
            </a:r>
            <a:r>
              <a:rPr lang="sk-SK" sz="2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obdobia </a:t>
            </a: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Ak projektová zmluva neustanovuje inak, </a:t>
            </a:r>
            <a:r>
              <a:rPr lang="sk-SK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reportovacie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obdobia sú štvormesačné, pričom prvé </a:t>
            </a:r>
            <a:r>
              <a:rPr lang="sk-SK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reportovacie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obdobie začína prvým dňom mesiaca, v ktorom nadobudla účinnosť projektová zmluva.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7B01D9C9-DC43-40E8-9F8B-6EFE76FC6CC8}"/>
              </a:ext>
            </a:extLst>
          </p:cNvPr>
          <p:cNvSpPr/>
          <p:nvPr/>
        </p:nvSpPr>
        <p:spPr>
          <a:xfrm>
            <a:off x="3249899" y="1059091"/>
            <a:ext cx="5560141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Definícia Pribežnej správy o projekte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2"/>
          </p:nvPr>
        </p:nvSpPr>
        <p:spPr>
          <a:xfrm>
            <a:off x="3286769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80644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92BFA645-C677-4732-8497-65C246B6E513}"/>
              </a:ext>
            </a:extLst>
          </p:cNvPr>
          <p:cNvSpPr/>
          <p:nvPr/>
        </p:nvSpPr>
        <p:spPr>
          <a:xfrm>
            <a:off x="1052945" y="1982414"/>
            <a:ext cx="10086109" cy="1813353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latin typeface="Arial" panose="020B0604020202020204" pitchFamily="34" charset="0"/>
              </a:rPr>
              <a:t>Prijímateľ predkladá PSP/záverečnú správu o projekte (ďalej len „ZSP“) v termíne do </a:t>
            </a:r>
            <a:r>
              <a:rPr lang="sk-SK" sz="2400" b="1" dirty="0">
                <a:latin typeface="Arial" panose="020B0604020202020204" pitchFamily="34" charset="0"/>
              </a:rPr>
              <a:t>15 PD </a:t>
            </a:r>
            <a:r>
              <a:rPr lang="sk-SK" sz="2400" dirty="0">
                <a:latin typeface="Arial" panose="020B0604020202020204" pitchFamily="34" charset="0"/>
              </a:rPr>
              <a:t>po uplynutí reportovacieho obdobia a ZSP do 30 PD po uplynutí reportovacieho obdobia, v ktorom je možné zostaviť ZSP, pričom toto obdobie môže byť aj skrátené.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1EB3A97D-3D3F-4821-9878-00366CEE2585}"/>
              </a:ext>
            </a:extLst>
          </p:cNvPr>
          <p:cNvSpPr/>
          <p:nvPr/>
        </p:nvSpPr>
        <p:spPr>
          <a:xfrm>
            <a:off x="1052945" y="4030251"/>
            <a:ext cx="10086109" cy="14453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latin typeface="Arial" panose="020B0604020202020204" pitchFamily="34" charset="0"/>
              </a:rPr>
              <a:t>Výnimka z tohto pravidla je možná len na základe reálne zdôvodnenej žiadosti prijímateľa, ktorá bude doručená Správcovi programu (ďalej len „SP“) minimálne 5 PD pred uplynutím lehoty na predloženie PSP.</a:t>
            </a:r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>
          <a:xfrm>
            <a:off x="3286770" y="6270106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4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38564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1052944" y="1776197"/>
            <a:ext cx="10086109" cy="199083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Prijímateľ, ktorý disponuje elektronickým podpisom predkladá do e-schránky poskytovateľa elektronicky podpísanú priebežnú správu o projekte vrátane Zoznamu účtovných dokladov (ďalej len „ZUD“). V prípade ak prijímateľ nedisponuje elektronickým podpisom, zašle tieto fyzicky podpísané dokumenty v listinnej podobe poštou.</a:t>
            </a:r>
            <a:endParaRPr lang="sk-SK" sz="3200" dirty="0">
              <a:latin typeface="Arial" panose="020B0604020202020204" pitchFamily="34" charset="0"/>
            </a:endParaRP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1189339C-2CAA-4600-9DC9-AEC6FAC476B1}"/>
              </a:ext>
            </a:extLst>
          </p:cNvPr>
          <p:cNvSpPr/>
          <p:nvPr/>
        </p:nvSpPr>
        <p:spPr>
          <a:xfrm>
            <a:off x="4639986" y="1120062"/>
            <a:ext cx="2912027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Predkladanie PSP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aoblený obdĺžnik 3">
            <a:extLst>
              <a:ext uri="{FF2B5EF4-FFF2-40B4-BE49-F238E27FC236}">
                <a16:creationId xmlns="" xmlns:a16="http://schemas.microsoft.com/office/drawing/2014/main" id="{CE6DDD56-16A6-41FF-A7A1-7E6D53474C58}"/>
              </a:ext>
            </a:extLst>
          </p:cNvPr>
          <p:cNvSpPr/>
          <p:nvPr/>
        </p:nvSpPr>
        <p:spPr>
          <a:xfrm>
            <a:off x="1052943" y="4002354"/>
            <a:ext cx="10086109" cy="173558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Všetky dokumenty pre ktoré to je relevantné (napr. tabuľky) sa zároveň zasielajú v editovateľnom formáte MS EXCEL elektronicky na emailovú adresu </a:t>
            </a:r>
            <a:r>
              <a:rPr lang="sk-SK" sz="2400" b="1" u="sng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eeagrants@enviro.gov.sk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 uvedením jasnej špecifikácie </a:t>
            </a:r>
            <a:r>
              <a:rPr lang="sk-SK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čísla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projektu. </a:t>
            </a:r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2"/>
          </p:nvPr>
        </p:nvSpPr>
        <p:spPr>
          <a:xfrm>
            <a:off x="3581732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88426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1056000" y="1768816"/>
            <a:ext cx="10080000" cy="18401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Ostatné povinné prílohy zasiela prijímateľ na vyššie uvedenú emailovú adresu, e-schránku, resp. poštou na adresu Správcu programu, v závislosti od uvedeného spôsobu zasielania v časti „Zoznam povinných príloh“ formulára PSP. </a:t>
            </a: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982472A9-9F9C-4BDB-ABD8-D095F92DB544}"/>
              </a:ext>
            </a:extLst>
          </p:cNvPr>
          <p:cNvSpPr/>
          <p:nvPr/>
        </p:nvSpPr>
        <p:spPr>
          <a:xfrm>
            <a:off x="1031719" y="3882111"/>
            <a:ext cx="10080000" cy="18401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Bef>
                <a:spcPts val="1000"/>
              </a:spcBef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Originály týchto dokumentov je prijímateľ a slovenský partner povinný uchovávať a predložiť SP a ďalším kontrolným subjektom na základe vyzvania a v rámci finančnej kontroly na mieste (ďalej len „</a:t>
            </a:r>
            <a:r>
              <a:rPr lang="sk-SK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FKnM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“), alebo iného typu kontroly.</a:t>
            </a:r>
          </a:p>
        </p:txBody>
      </p:sp>
      <p:sp>
        <p:nvSpPr>
          <p:cNvPr id="11" name="Zástupný symbol čísla snímky 10"/>
          <p:cNvSpPr>
            <a:spLocks noGrp="1"/>
          </p:cNvSpPr>
          <p:nvPr>
            <p:ph type="sldNum" sz="quarter" idx="12"/>
          </p:nvPr>
        </p:nvSpPr>
        <p:spPr>
          <a:xfrm>
            <a:off x="3603171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6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9387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1056000" y="1794698"/>
            <a:ext cx="10080000" cy="232108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PSP je možné začleniť len oprávnené, vynaložené, vzniknuté výdavky, </a:t>
            </a:r>
            <a:r>
              <a:rPr lang="sk-SK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t.j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výdavky, u ktorých bolo ukončené vecné (dodanie tovaru, poskytnutie služby...) aj finančné plnenie výdavku (úhrada). Výdavky sa do PSP zaraďujú podľa dátumu vynaloženia výdavku, </a:t>
            </a:r>
            <a:r>
              <a:rPr lang="sk-SK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t.j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dátum ukončenia vecného plnenia, alebo dátum ukončenia finančného plnenia podľa toho, ku ktorému z týchto plnení došlo neskôr.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Zaoblený obdĺžnik 3">
            <a:extLst>
              <a:ext uri="{FF2B5EF4-FFF2-40B4-BE49-F238E27FC236}">
                <a16:creationId xmlns="" xmlns:a16="http://schemas.microsoft.com/office/drawing/2014/main" id="{EFE8C514-723A-4D0D-B92A-B4D2E76F271D}"/>
              </a:ext>
            </a:extLst>
          </p:cNvPr>
          <p:cNvSpPr/>
          <p:nvPr/>
        </p:nvSpPr>
        <p:spPr>
          <a:xfrm>
            <a:off x="3681679" y="1169055"/>
            <a:ext cx="4696582" cy="4329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600"/>
              </a:spcAft>
            </a:pPr>
            <a:r>
              <a:rPr lang="sk-SK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Zaraďovanie výdavkov do PSP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8902842D-FB4F-4299-A80B-AA858CDF63D8}"/>
              </a:ext>
            </a:extLst>
          </p:cNvPr>
          <p:cNvSpPr/>
          <p:nvPr/>
        </p:nvSpPr>
        <p:spPr>
          <a:xfrm>
            <a:off x="1056000" y="4280966"/>
            <a:ext cx="10080000" cy="157807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Výdavky sa do PSP zaraďujú v sume uvedenej na účtovnom doklade.</a:t>
            </a:r>
            <a:r>
              <a:rPr lang="sk-SK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 prípade, ak sa z účtovného dokladu uplatňuje ako oprávnený výdavok len určitá časť z celej sumy účtovného dokladu, zahrnie sa do PSP len táto určitá nárokovaná časť sumy účtovného dokladu.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2"/>
          </p:nvPr>
        </p:nvSpPr>
        <p:spPr>
          <a:xfrm>
            <a:off x="3420292" y="6297969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7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42185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1056000" y="2449973"/>
            <a:ext cx="10080000" cy="192259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náklady, s ktorými súvisiaci účtovný doklad bol vystavený v posledný mesiac Obdobia oprávnenosti výdavkov, môže SP prihliadať, akoby boli zrealizované počas Obdobia oprávnenosti výdavkov, a to za predpokladu, že tieto náklady boli uhradené do 30 dní od uplynutia posledného dňa obdobia oprávnenosti výdavkov.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CEAD9D54-B9B3-4FB7-BE99-09214079C0C9}"/>
              </a:ext>
            </a:extLst>
          </p:cNvPr>
          <p:cNvSpPr/>
          <p:nvPr/>
        </p:nvSpPr>
        <p:spPr>
          <a:xfrm>
            <a:off x="1056000" y="1084600"/>
            <a:ext cx="10080000" cy="117762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Aft>
                <a:spcPts val="600"/>
              </a:spcAft>
            </a:pPr>
            <a:r>
              <a:rPr lang="sk-SK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prvého mesiaca prvého reportovacieho obdobia sa zaradia všetky výdavky, ktoré boli vynaložené v období od prvého dňa oprávnenosti výdavkov v zmysle projektovej zmluvy. </a:t>
            </a:r>
          </a:p>
        </p:txBody>
      </p:sp>
      <p:sp>
        <p:nvSpPr>
          <p:cNvPr id="8" name="Zaoblený obdĺžnik 3">
            <a:extLst>
              <a:ext uri="{FF2B5EF4-FFF2-40B4-BE49-F238E27FC236}">
                <a16:creationId xmlns="" xmlns:a16="http://schemas.microsoft.com/office/drawing/2014/main" id="{1BD4CBFF-A779-4620-9011-26CCB5CC869D}"/>
              </a:ext>
            </a:extLst>
          </p:cNvPr>
          <p:cNvSpPr/>
          <p:nvPr/>
        </p:nvSpPr>
        <p:spPr>
          <a:xfrm>
            <a:off x="1056000" y="4561126"/>
            <a:ext cx="10080000" cy="1252329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spcAft>
                <a:spcPts val="600"/>
              </a:spcAft>
            </a:pP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Výdavok, ktorý prijímateľ nezúčtoval v </a:t>
            </a:r>
            <a:r>
              <a:rPr lang="sk-SK" sz="2400" dirty="0" err="1">
                <a:latin typeface="Arial" panose="020B0604020202020204" pitchFamily="34" charset="0"/>
                <a:cs typeface="Arial" panose="020B0604020202020204" pitchFamily="34" charset="0"/>
              </a:rPr>
              <a:t>reportovacom</a:t>
            </a: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 období, v ktorom bol výdavok zrealizovaný, môže byť zahrnutý do niektorej z nasledujúcich PSP.</a:t>
            </a:r>
            <a:endParaRPr lang="sk-SK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2"/>
          </p:nvPr>
        </p:nvSpPr>
        <p:spPr>
          <a:xfrm>
            <a:off x="3286770" y="6382476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8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386536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ok 8">
            <a:extLst>
              <a:ext uri="{FF2B5EF4-FFF2-40B4-BE49-F238E27FC236}">
                <a16:creationId xmlns="" xmlns:a16="http://schemas.microsoft.com/office/drawing/2014/main" id="{E9044F32-CA45-4F88-83D7-E8FAE9301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062" y="5737938"/>
            <a:ext cx="3217938" cy="1120062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="" xmlns:a16="http://schemas.microsoft.com/office/drawing/2014/main" id="{A3A8D21A-AF0C-4186-93B7-72286348B1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9" y="231587"/>
            <a:ext cx="11301503" cy="665270"/>
          </a:xfrm>
          <a:prstGeom prst="rect">
            <a:avLst/>
          </a:prstGeom>
        </p:spPr>
      </p:pic>
      <p:sp>
        <p:nvSpPr>
          <p:cNvPr id="5" name="Zaoblený obdĺžnik 3">
            <a:extLst>
              <a:ext uri="{FF2B5EF4-FFF2-40B4-BE49-F238E27FC236}">
                <a16:creationId xmlns="" xmlns:a16="http://schemas.microsoft.com/office/drawing/2014/main" id="{D9ED6F12-B198-4809-94B5-44ACD8444D24}"/>
              </a:ext>
            </a:extLst>
          </p:cNvPr>
          <p:cNvSpPr/>
          <p:nvPr/>
        </p:nvSpPr>
        <p:spPr>
          <a:xfrm>
            <a:off x="1056000" y="1479723"/>
            <a:ext cx="10080000" cy="170206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00000"/>
              </a:lnSpc>
              <a:spcAft>
                <a:spcPts val="600"/>
              </a:spcAft>
            </a:pP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Výdavky uvedené v sumarizačných hárkoch  k mzdám a cestovným výdavkom a náhradám sa v zozname účtovných dokladov uvedú agregovaným spôsobom, musia však byť rozpočítané medzi kombinácie jednotlivých rozpočtových položiek a prislúchajúcej aktivity. </a:t>
            </a:r>
          </a:p>
        </p:txBody>
      </p:sp>
      <p:sp>
        <p:nvSpPr>
          <p:cNvPr id="7" name="Zaoblený obdĺžnik 3">
            <a:extLst>
              <a:ext uri="{FF2B5EF4-FFF2-40B4-BE49-F238E27FC236}">
                <a16:creationId xmlns="" xmlns:a16="http://schemas.microsoft.com/office/drawing/2014/main" id="{085DF68D-5F98-4C3B-BEA2-D0EDE1E1B708}"/>
              </a:ext>
            </a:extLst>
          </p:cNvPr>
          <p:cNvSpPr/>
          <p:nvPr/>
        </p:nvSpPr>
        <p:spPr>
          <a:xfrm>
            <a:off x="1082591" y="3400213"/>
            <a:ext cx="10080000" cy="91832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00000"/>
              </a:lnSpc>
              <a:spcAft>
                <a:spcPts val="600"/>
              </a:spcAft>
            </a:pP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Ako dátum realizácie výdavku sa uvedie dátum poslednej úhrady posledného výdavku vykazovaného v rámci sumarizačných hárkov. </a:t>
            </a:r>
          </a:p>
        </p:txBody>
      </p:sp>
      <p:sp>
        <p:nvSpPr>
          <p:cNvPr id="8" name="Zaoblený obdĺžnik 3">
            <a:extLst>
              <a:ext uri="{FF2B5EF4-FFF2-40B4-BE49-F238E27FC236}">
                <a16:creationId xmlns="" xmlns:a16="http://schemas.microsoft.com/office/drawing/2014/main" id="{FBD91524-5C72-441C-844D-99DE20DD169C}"/>
              </a:ext>
            </a:extLst>
          </p:cNvPr>
          <p:cNvSpPr/>
          <p:nvPr/>
        </p:nvSpPr>
        <p:spPr>
          <a:xfrm>
            <a:off x="1082591" y="4536958"/>
            <a:ext cx="10080000" cy="126866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just">
              <a:lnSpc>
                <a:spcPct val="100000"/>
              </a:lnSpc>
              <a:spcAft>
                <a:spcPts val="600"/>
              </a:spcAft>
            </a:pPr>
            <a:r>
              <a:rPr lang="sk-SK" sz="2400" dirty="0">
                <a:latin typeface="Arial" panose="020B0604020202020204" pitchFamily="34" charset="0"/>
                <a:cs typeface="Arial" panose="020B0604020202020204" pitchFamily="34" charset="0"/>
              </a:rPr>
              <a:t>V prípade, ak sú výdavky zahraničného partnera preukazované prostredníctvom auditnej správy, resp. certifikátu, postupuje sa rovnako podľa vyššie uvedených bodov.</a:t>
            </a:r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2"/>
          </p:nvPr>
        </p:nvSpPr>
        <p:spPr>
          <a:xfrm>
            <a:off x="3446417" y="6373767"/>
            <a:ext cx="2743200" cy="365125"/>
          </a:xfrm>
        </p:spPr>
        <p:txBody>
          <a:bodyPr/>
          <a:lstStyle/>
          <a:p>
            <a:fld id="{DFE4D582-9D85-4DF2-BB34-1DE85A1518B5}" type="slidenum">
              <a:rPr lang="sk-SK" smtClean="0"/>
              <a:t>9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95588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902</TotalTime>
  <Words>1327</Words>
  <Application>Microsoft Office PowerPoint</Application>
  <PresentationFormat>Širokouhlá</PresentationFormat>
  <Paragraphs>93</Paragraphs>
  <Slides>20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Office Theme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Školenie pre prijímateľov</dc:title>
  <dc:creator>Humený Michal</dc:creator>
  <cp:lastModifiedBy>michal humeny</cp:lastModifiedBy>
  <cp:revision>65</cp:revision>
  <dcterms:created xsi:type="dcterms:W3CDTF">2021-05-25T10:06:10Z</dcterms:created>
  <dcterms:modified xsi:type="dcterms:W3CDTF">2021-05-28T08:52:32Z</dcterms:modified>
</cp:coreProperties>
</file>