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handoutMasterIdLst>
    <p:handoutMasterId r:id="rId78"/>
  </p:handoutMasterIdLst>
  <p:sldIdLst>
    <p:sldId id="257" r:id="rId2"/>
    <p:sldId id="314" r:id="rId3"/>
    <p:sldId id="259" r:id="rId4"/>
    <p:sldId id="273" r:id="rId5"/>
    <p:sldId id="307" r:id="rId6"/>
    <p:sldId id="313" r:id="rId7"/>
    <p:sldId id="274" r:id="rId8"/>
    <p:sldId id="328" r:id="rId9"/>
    <p:sldId id="329" r:id="rId10"/>
    <p:sldId id="330" r:id="rId11"/>
    <p:sldId id="331" r:id="rId12"/>
    <p:sldId id="332" r:id="rId13"/>
    <p:sldId id="333" r:id="rId14"/>
    <p:sldId id="334" r:id="rId15"/>
    <p:sldId id="335" r:id="rId16"/>
    <p:sldId id="336" r:id="rId17"/>
    <p:sldId id="337" r:id="rId18"/>
    <p:sldId id="338" r:id="rId19"/>
    <p:sldId id="339" r:id="rId20"/>
    <p:sldId id="340" r:id="rId21"/>
    <p:sldId id="341" r:id="rId22"/>
    <p:sldId id="342" r:id="rId23"/>
    <p:sldId id="343" r:id="rId24"/>
    <p:sldId id="344" r:id="rId25"/>
    <p:sldId id="345" r:id="rId26"/>
    <p:sldId id="346" r:id="rId27"/>
    <p:sldId id="347" r:id="rId28"/>
    <p:sldId id="348" r:id="rId29"/>
    <p:sldId id="349" r:id="rId30"/>
    <p:sldId id="350" r:id="rId31"/>
    <p:sldId id="351" r:id="rId32"/>
    <p:sldId id="352" r:id="rId33"/>
    <p:sldId id="353" r:id="rId34"/>
    <p:sldId id="354" r:id="rId35"/>
    <p:sldId id="355" r:id="rId36"/>
    <p:sldId id="356" r:id="rId37"/>
    <p:sldId id="357" r:id="rId38"/>
    <p:sldId id="358" r:id="rId39"/>
    <p:sldId id="283" r:id="rId40"/>
    <p:sldId id="284" r:id="rId41"/>
    <p:sldId id="285" r:id="rId42"/>
    <p:sldId id="287" r:id="rId43"/>
    <p:sldId id="286" r:id="rId44"/>
    <p:sldId id="324" r:id="rId45"/>
    <p:sldId id="321" r:id="rId46"/>
    <p:sldId id="289" r:id="rId47"/>
    <p:sldId id="360" r:id="rId48"/>
    <p:sldId id="290" r:id="rId49"/>
    <p:sldId id="293" r:id="rId50"/>
    <p:sldId id="361" r:id="rId51"/>
    <p:sldId id="294" r:id="rId52"/>
    <p:sldId id="295" r:id="rId53"/>
    <p:sldId id="296" r:id="rId54"/>
    <p:sldId id="297" r:id="rId55"/>
    <p:sldId id="298" r:id="rId56"/>
    <p:sldId id="325" r:id="rId57"/>
    <p:sldId id="300" r:id="rId58"/>
    <p:sldId id="304" r:id="rId59"/>
    <p:sldId id="302" r:id="rId60"/>
    <p:sldId id="306" r:id="rId61"/>
    <p:sldId id="308" r:id="rId62"/>
    <p:sldId id="312" r:id="rId63"/>
    <p:sldId id="311" r:id="rId64"/>
    <p:sldId id="310" r:id="rId65"/>
    <p:sldId id="309" r:id="rId66"/>
    <p:sldId id="315" r:id="rId67"/>
    <p:sldId id="323" r:id="rId68"/>
    <p:sldId id="320" r:id="rId69"/>
    <p:sldId id="322" r:id="rId70"/>
    <p:sldId id="319" r:id="rId71"/>
    <p:sldId id="318" r:id="rId72"/>
    <p:sldId id="317" r:id="rId73"/>
    <p:sldId id="359" r:id="rId74"/>
    <p:sldId id="316" r:id="rId75"/>
    <p:sldId id="272" r:id="rId76"/>
  </p:sldIdLst>
  <p:sldSz cx="24380825" cy="13714413"/>
  <p:notesSz cx="6805613" cy="9944100"/>
  <p:defaultTextStyle>
    <a:defPPr>
      <a:defRPr lang="en-US"/>
    </a:defPPr>
    <a:lvl1pPr marL="0" algn="l" defTabSz="1828252" rtl="0" eaLnBrk="1" latinLnBrk="0" hangingPunct="1">
      <a:defRPr sz="3599" kern="1200">
        <a:solidFill>
          <a:schemeClr val="tx1"/>
        </a:solidFill>
        <a:latin typeface="+mn-lt"/>
        <a:ea typeface="+mn-ea"/>
        <a:cs typeface="+mn-cs"/>
      </a:defRPr>
    </a:lvl1pPr>
    <a:lvl2pPr marL="914127" algn="l" defTabSz="1828252" rtl="0" eaLnBrk="1" latinLnBrk="0" hangingPunct="1">
      <a:defRPr sz="3599" kern="1200">
        <a:solidFill>
          <a:schemeClr val="tx1"/>
        </a:solidFill>
        <a:latin typeface="+mn-lt"/>
        <a:ea typeface="+mn-ea"/>
        <a:cs typeface="+mn-cs"/>
      </a:defRPr>
    </a:lvl2pPr>
    <a:lvl3pPr marL="1828252" algn="l" defTabSz="1828252" rtl="0" eaLnBrk="1" latinLnBrk="0" hangingPunct="1">
      <a:defRPr sz="3599" kern="1200">
        <a:solidFill>
          <a:schemeClr val="tx1"/>
        </a:solidFill>
        <a:latin typeface="+mn-lt"/>
        <a:ea typeface="+mn-ea"/>
        <a:cs typeface="+mn-cs"/>
      </a:defRPr>
    </a:lvl3pPr>
    <a:lvl4pPr marL="2742379" algn="l" defTabSz="1828252" rtl="0" eaLnBrk="1" latinLnBrk="0" hangingPunct="1">
      <a:defRPr sz="3599" kern="1200">
        <a:solidFill>
          <a:schemeClr val="tx1"/>
        </a:solidFill>
        <a:latin typeface="+mn-lt"/>
        <a:ea typeface="+mn-ea"/>
        <a:cs typeface="+mn-cs"/>
      </a:defRPr>
    </a:lvl4pPr>
    <a:lvl5pPr marL="3656503" algn="l" defTabSz="1828252" rtl="0" eaLnBrk="1" latinLnBrk="0" hangingPunct="1">
      <a:defRPr sz="3599" kern="1200">
        <a:solidFill>
          <a:schemeClr val="tx1"/>
        </a:solidFill>
        <a:latin typeface="+mn-lt"/>
        <a:ea typeface="+mn-ea"/>
        <a:cs typeface="+mn-cs"/>
      </a:defRPr>
    </a:lvl5pPr>
    <a:lvl6pPr marL="4570628" algn="l" defTabSz="1828252" rtl="0" eaLnBrk="1" latinLnBrk="0" hangingPunct="1">
      <a:defRPr sz="3599" kern="1200">
        <a:solidFill>
          <a:schemeClr val="tx1"/>
        </a:solidFill>
        <a:latin typeface="+mn-lt"/>
        <a:ea typeface="+mn-ea"/>
        <a:cs typeface="+mn-cs"/>
      </a:defRPr>
    </a:lvl6pPr>
    <a:lvl7pPr marL="5484755" algn="l" defTabSz="1828252" rtl="0" eaLnBrk="1" latinLnBrk="0" hangingPunct="1">
      <a:defRPr sz="3599" kern="1200">
        <a:solidFill>
          <a:schemeClr val="tx1"/>
        </a:solidFill>
        <a:latin typeface="+mn-lt"/>
        <a:ea typeface="+mn-ea"/>
        <a:cs typeface="+mn-cs"/>
      </a:defRPr>
    </a:lvl7pPr>
    <a:lvl8pPr marL="6398880" algn="l" defTabSz="1828252" rtl="0" eaLnBrk="1" latinLnBrk="0" hangingPunct="1">
      <a:defRPr sz="3599" kern="1200">
        <a:solidFill>
          <a:schemeClr val="tx1"/>
        </a:solidFill>
        <a:latin typeface="+mn-lt"/>
        <a:ea typeface="+mn-ea"/>
        <a:cs typeface="+mn-cs"/>
      </a:defRPr>
    </a:lvl8pPr>
    <a:lvl9pPr marL="7313007" algn="l" defTabSz="1828252" rtl="0" eaLnBrk="1" latinLnBrk="0" hangingPunct="1">
      <a:defRPr sz="35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viteková Viera" initials="SV" lastIdx="1" clrIdx="0">
    <p:extLst>
      <p:ext uri="{19B8F6BF-5375-455C-9EA6-DF929625EA0E}">
        <p15:presenceInfo xmlns:p15="http://schemas.microsoft.com/office/powerpoint/2012/main" userId="S-1-5-21-390540759-788030774-433219294-126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32" autoAdjust="0"/>
    <p:restoredTop sz="93537" autoAdjust="0"/>
  </p:normalViewPr>
  <p:slideViewPr>
    <p:cSldViewPr snapToGrid="0">
      <p:cViewPr varScale="1">
        <p:scale>
          <a:sx n="53" d="100"/>
          <a:sy n="53" d="100"/>
        </p:scale>
        <p:origin x="540" y="108"/>
      </p:cViewPr>
      <p:guideLst/>
    </p:cSldViewPr>
  </p:slideViewPr>
  <p:notesTextViewPr>
    <p:cViewPr>
      <p:scale>
        <a:sx n="1" d="1"/>
        <a:sy n="1" d="1"/>
      </p:scale>
      <p:origin x="0" y="0"/>
    </p:cViewPr>
  </p:notesTextViewPr>
  <p:notesViewPr>
    <p:cSldViewPr snapToGrid="0" showGuides="1">
      <p:cViewPr varScale="1">
        <p:scale>
          <a:sx n="96" d="100"/>
          <a:sy n="96" d="100"/>
        </p:scale>
        <p:origin x="2880"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commentAuthors" Target="commentAuthor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handoutMaster" Target="handoutMasters/handout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sz="quarter" idx="1"/>
          </p:nvPr>
        </p:nvSpPr>
        <p:spPr>
          <a:xfrm>
            <a:off x="3854939" y="0"/>
            <a:ext cx="2949099" cy="498932"/>
          </a:xfrm>
          <a:prstGeom prst="rect">
            <a:avLst/>
          </a:prstGeom>
        </p:spPr>
        <p:txBody>
          <a:bodyPr vert="horz" lIns="91440" tIns="45720" rIns="91440" bIns="45720" rtlCol="0"/>
          <a:lstStyle>
            <a:lvl1pPr algn="r">
              <a:defRPr sz="1200"/>
            </a:lvl1pPr>
          </a:lstStyle>
          <a:p>
            <a:fld id="{3EDACE8F-8B40-4BB2-A6FE-6F8D018C3B27}" type="datetimeFigureOut">
              <a:rPr lang="sk-SK" smtClean="0"/>
              <a:t>26. 3. 2021</a:t>
            </a:fld>
            <a:endParaRPr lang="sk-SK"/>
          </a:p>
        </p:txBody>
      </p:sp>
      <p:sp>
        <p:nvSpPr>
          <p:cNvPr id="4" name="Zástupný symbol päty 3"/>
          <p:cNvSpPr>
            <a:spLocks noGrp="1"/>
          </p:cNvSpPr>
          <p:nvPr>
            <p:ph type="ftr" sz="quarter" idx="2"/>
          </p:nvPr>
        </p:nvSpPr>
        <p:spPr>
          <a:xfrm>
            <a:off x="0" y="9445170"/>
            <a:ext cx="2949099" cy="498931"/>
          </a:xfrm>
          <a:prstGeom prst="rect">
            <a:avLst/>
          </a:prstGeom>
        </p:spPr>
        <p:txBody>
          <a:bodyPr vert="horz" lIns="91440" tIns="45720" rIns="91440" bIns="45720" rtlCol="0" anchor="b"/>
          <a:lstStyle>
            <a:lvl1pPr algn="l">
              <a:defRPr sz="1200"/>
            </a:lvl1pPr>
          </a:lstStyle>
          <a:p>
            <a:endParaRPr lang="sk-SK"/>
          </a:p>
        </p:txBody>
      </p:sp>
      <p:sp>
        <p:nvSpPr>
          <p:cNvPr id="5" name="Zástupný symbol čísla snímky 4"/>
          <p:cNvSpPr>
            <a:spLocks noGrp="1"/>
          </p:cNvSpPr>
          <p:nvPr>
            <p:ph type="sldNum" sz="quarter" idx="3"/>
          </p:nvPr>
        </p:nvSpPr>
        <p:spPr>
          <a:xfrm>
            <a:off x="3854939" y="9445170"/>
            <a:ext cx="2949099" cy="498931"/>
          </a:xfrm>
          <a:prstGeom prst="rect">
            <a:avLst/>
          </a:prstGeom>
        </p:spPr>
        <p:txBody>
          <a:bodyPr vert="horz" lIns="91440" tIns="45720" rIns="91440" bIns="45720" rtlCol="0" anchor="b"/>
          <a:lstStyle>
            <a:lvl1pPr algn="r">
              <a:defRPr sz="1200"/>
            </a:lvl1pPr>
          </a:lstStyle>
          <a:p>
            <a:fld id="{9A155B5B-C379-46D3-820A-25CF6D3A1755}" type="slidenum">
              <a:rPr lang="sk-SK" smtClean="0"/>
              <a:t>‹#›</a:t>
            </a:fld>
            <a:endParaRPr lang="sk-SK"/>
          </a:p>
        </p:txBody>
      </p:sp>
    </p:spTree>
    <p:extLst>
      <p:ext uri="{BB962C8B-B14F-4D97-AF65-F5344CB8AC3E}">
        <p14:creationId xmlns:p14="http://schemas.microsoft.com/office/powerpoint/2010/main" val="1586499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opptekst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en-GB"/>
          </a:p>
        </p:txBody>
      </p:sp>
      <p:sp>
        <p:nvSpPr>
          <p:cNvPr id="3" name="Plassholder for dato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B6A57144-1CBB-4515-B696-16F63A0D6277}" type="datetimeFigureOut">
              <a:rPr lang="en-GB" smtClean="0"/>
              <a:t>26/03/2021</a:t>
            </a:fld>
            <a:endParaRPr lang="en-GB"/>
          </a:p>
        </p:txBody>
      </p:sp>
      <p:sp>
        <p:nvSpPr>
          <p:cNvPr id="4" name="Plassholder for lysbilde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Plassholder for notater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nb-NO" dirty="0" err="1"/>
              <a:t>Click</a:t>
            </a:r>
            <a:r>
              <a:rPr lang="nb-NO" dirty="0"/>
              <a:t> to </a:t>
            </a:r>
            <a:r>
              <a:rPr lang="nb-NO" dirty="0" err="1"/>
              <a:t>add</a:t>
            </a:r>
            <a:r>
              <a:rPr lang="nb-NO" dirty="0"/>
              <a:t> </a:t>
            </a:r>
            <a:r>
              <a:rPr lang="nb-NO" dirty="0" err="1"/>
              <a:t>text</a:t>
            </a:r>
            <a:endParaRPr lang="nb-NO" dirty="0"/>
          </a:p>
          <a:p>
            <a:pPr lvl="1"/>
            <a:r>
              <a:rPr lang="nb-NO" dirty="0"/>
              <a:t>Andre nivå</a:t>
            </a:r>
          </a:p>
          <a:p>
            <a:pPr lvl="2"/>
            <a:r>
              <a:rPr lang="nb-NO" dirty="0"/>
              <a:t>Tredje nivå</a:t>
            </a:r>
          </a:p>
          <a:p>
            <a:pPr lvl="3"/>
            <a:r>
              <a:rPr lang="nb-NO" dirty="0"/>
              <a:t>Fjerde nivå</a:t>
            </a:r>
          </a:p>
          <a:p>
            <a:pPr lvl="4"/>
            <a:r>
              <a:rPr lang="nb-NO" dirty="0"/>
              <a:t>Femte nivå</a:t>
            </a:r>
            <a:endParaRPr lang="en-GB" dirty="0"/>
          </a:p>
        </p:txBody>
      </p:sp>
      <p:sp>
        <p:nvSpPr>
          <p:cNvPr id="6" name="Plassholder for bunntekst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en-GB"/>
          </a:p>
        </p:txBody>
      </p:sp>
      <p:sp>
        <p:nvSpPr>
          <p:cNvPr id="7" name="Plassholder for lysbildenummer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F9DA259D-87B2-48A8-8896-0559A1CBD787}" type="slidenum">
              <a:rPr lang="en-GB" smtClean="0"/>
              <a:t>‹#›</a:t>
            </a:fld>
            <a:endParaRPr lang="en-GB"/>
          </a:p>
        </p:txBody>
      </p:sp>
    </p:spTree>
    <p:extLst>
      <p:ext uri="{BB962C8B-B14F-4D97-AF65-F5344CB8AC3E}">
        <p14:creationId xmlns:p14="http://schemas.microsoft.com/office/powerpoint/2010/main" val="2322460102"/>
      </p:ext>
    </p:extLst>
  </p:cSld>
  <p:clrMap bg1="lt1" tx1="dk1" bg2="lt2" tx2="dk2" accent1="accent1" accent2="accent2" accent3="accent3" accent4="accent4" accent5="accent5" accent6="accent6" hlink="hlink" folHlink="folHlink"/>
  <p:notesStyle>
    <a:lvl1pPr marL="0" algn="l" defTabSz="1828252" rtl="0" eaLnBrk="1" latinLnBrk="0" hangingPunct="1">
      <a:defRPr sz="2400" kern="1200">
        <a:solidFill>
          <a:schemeClr val="tx1"/>
        </a:solidFill>
        <a:latin typeface="+mn-lt"/>
        <a:ea typeface="+mn-ea"/>
        <a:cs typeface="+mn-cs"/>
      </a:defRPr>
    </a:lvl1pPr>
    <a:lvl2pPr marL="914127" algn="l" defTabSz="1828252" rtl="0" eaLnBrk="1" latinLnBrk="0" hangingPunct="1">
      <a:defRPr sz="2400" kern="1200">
        <a:solidFill>
          <a:schemeClr val="tx1"/>
        </a:solidFill>
        <a:latin typeface="+mn-lt"/>
        <a:ea typeface="+mn-ea"/>
        <a:cs typeface="+mn-cs"/>
      </a:defRPr>
    </a:lvl2pPr>
    <a:lvl3pPr marL="1828252" algn="l" defTabSz="1828252" rtl="0" eaLnBrk="1" latinLnBrk="0" hangingPunct="1">
      <a:defRPr sz="2400" kern="1200">
        <a:solidFill>
          <a:schemeClr val="tx1"/>
        </a:solidFill>
        <a:latin typeface="+mn-lt"/>
        <a:ea typeface="+mn-ea"/>
        <a:cs typeface="+mn-cs"/>
      </a:defRPr>
    </a:lvl3pPr>
    <a:lvl4pPr marL="2742379" algn="l" defTabSz="1828252" rtl="0" eaLnBrk="1" latinLnBrk="0" hangingPunct="1">
      <a:defRPr sz="2400" kern="1200">
        <a:solidFill>
          <a:schemeClr val="tx1"/>
        </a:solidFill>
        <a:latin typeface="+mn-lt"/>
        <a:ea typeface="+mn-ea"/>
        <a:cs typeface="+mn-cs"/>
      </a:defRPr>
    </a:lvl4pPr>
    <a:lvl5pPr marL="3656503" algn="l" defTabSz="1828252" rtl="0" eaLnBrk="1" latinLnBrk="0" hangingPunct="1">
      <a:defRPr sz="2400" kern="1200">
        <a:solidFill>
          <a:schemeClr val="tx1"/>
        </a:solidFill>
        <a:latin typeface="+mn-lt"/>
        <a:ea typeface="+mn-ea"/>
        <a:cs typeface="+mn-cs"/>
      </a:defRPr>
    </a:lvl5pPr>
    <a:lvl6pPr marL="4570628" algn="l" defTabSz="1828252" rtl="0" eaLnBrk="1" latinLnBrk="0" hangingPunct="1">
      <a:defRPr sz="2400" kern="1200">
        <a:solidFill>
          <a:schemeClr val="tx1"/>
        </a:solidFill>
        <a:latin typeface="+mn-lt"/>
        <a:ea typeface="+mn-ea"/>
        <a:cs typeface="+mn-cs"/>
      </a:defRPr>
    </a:lvl6pPr>
    <a:lvl7pPr marL="5484755" algn="l" defTabSz="1828252" rtl="0" eaLnBrk="1" latinLnBrk="0" hangingPunct="1">
      <a:defRPr sz="2400" kern="1200">
        <a:solidFill>
          <a:schemeClr val="tx1"/>
        </a:solidFill>
        <a:latin typeface="+mn-lt"/>
        <a:ea typeface="+mn-ea"/>
        <a:cs typeface="+mn-cs"/>
      </a:defRPr>
    </a:lvl7pPr>
    <a:lvl8pPr marL="6398880" algn="l" defTabSz="1828252" rtl="0" eaLnBrk="1" latinLnBrk="0" hangingPunct="1">
      <a:defRPr sz="2400" kern="1200">
        <a:solidFill>
          <a:schemeClr val="tx1"/>
        </a:solidFill>
        <a:latin typeface="+mn-lt"/>
        <a:ea typeface="+mn-ea"/>
        <a:cs typeface="+mn-cs"/>
      </a:defRPr>
    </a:lvl8pPr>
    <a:lvl9pPr marL="7313007" algn="l" defTabSz="1828252" rtl="0" eaLnBrk="1" latinLnBrk="0" hangingPunct="1">
      <a:defRPr sz="24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light background">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dk2"/>
                </a:solidFill>
              </a:defRPr>
            </a:lvl1pPr>
          </a:lstStyle>
          <a:p>
            <a:fld id="{D5906656-A9BE-4917-BFD7-16C60DDEE872}" type="datetime1">
              <a:rPr lang="nb-NO" smtClean="0"/>
              <a:t>26.03.2021</a:t>
            </a:fld>
            <a:endParaRPr lang="nb-NO" dirty="0"/>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dk2"/>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dk2"/>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dk2"/>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dk2"/>
                </a:solidFill>
              </a:defRPr>
            </a:lvl1pPr>
          </a:lstStyle>
          <a:p>
            <a:pPr lvl="0"/>
            <a:r>
              <a:rPr lang="nb-NO" dirty="0"/>
              <a:t>Company</a:t>
            </a:r>
            <a:endParaRPr lang="en-GB" dirty="0"/>
          </a:p>
        </p:txBody>
      </p:sp>
      <p:pic>
        <p:nvPicPr>
          <p:cNvPr id="20" name="Bilde 19"/>
          <p:cNvPicPr>
            <a:picLocks noChangeAspect="1"/>
          </p:cNvPicPr>
          <p:nvPr userDrawn="1"/>
        </p:nvPicPr>
        <p:blipFill>
          <a:blip r:embed="rId2"/>
          <a:stretch>
            <a:fillRect/>
          </a:stretch>
        </p:blipFill>
        <p:spPr>
          <a:xfrm>
            <a:off x="1" y="0"/>
            <a:ext cx="24380825" cy="2413702"/>
          </a:xfrm>
          <a:prstGeom prst="rect">
            <a:avLst/>
          </a:prstGeom>
        </p:spPr>
      </p:pic>
    </p:spTree>
    <p:extLst>
      <p:ext uri="{BB962C8B-B14F-4D97-AF65-F5344CB8AC3E}">
        <p14:creationId xmlns:p14="http://schemas.microsoft.com/office/powerpoint/2010/main" val="1846559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diagram">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dirty="0"/>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3108680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diagram red">
    <p:spTree>
      <p:nvGrpSpPr>
        <p:cNvPr id="1" name=""/>
        <p:cNvGrpSpPr/>
        <p:nvPr/>
      </p:nvGrpSpPr>
      <p:grpSpPr>
        <a:xfrm>
          <a:off x="0" y="0"/>
          <a:ext cx="0" cy="0"/>
          <a:chOff x="0" y="0"/>
          <a:chExt cx="0" cy="0"/>
        </a:xfrm>
      </p:grpSpPr>
      <p:sp>
        <p:nvSpPr>
          <p:cNvPr id="2" name="Plassholder for diagram 1"/>
          <p:cNvSpPr>
            <a:spLocks noGrp="1"/>
          </p:cNvSpPr>
          <p:nvPr>
            <p:ph type="chart" sz="quarter" idx="11" hasCustomPrompt="1"/>
          </p:nvPr>
        </p:nvSpPr>
        <p:spPr>
          <a:xfrm>
            <a:off x="5742718" y="1168400"/>
            <a:ext cx="17375190" cy="11111129"/>
          </a:xfrm>
          <a:prstGeom prst="rect">
            <a:avLst/>
          </a:prstGeom>
        </p:spPr>
        <p:txBody>
          <a:bodyPr lIns="0" tIns="0" rIns="0" bIns="0"/>
          <a:lstStyle>
            <a:lvl1pPr>
              <a:defRPr/>
            </a:lvl1pPr>
          </a:lstStyle>
          <a:p>
            <a:r>
              <a:rPr lang="en-GB" dirty="0"/>
              <a:t>Click the icon to add a chart</a:t>
            </a:r>
          </a:p>
        </p:txBody>
      </p:sp>
      <p:sp>
        <p:nvSpPr>
          <p:cNvPr id="6" name="Plassholder for innhold 2"/>
          <p:cNvSpPr>
            <a:spLocks noGrp="1"/>
          </p:cNvSpPr>
          <p:nvPr>
            <p:ph idx="12"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8"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922626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table">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dirty="0"/>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7365848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table red">
    <p:spTree>
      <p:nvGrpSpPr>
        <p:cNvPr id="1" name=""/>
        <p:cNvGrpSpPr/>
        <p:nvPr/>
      </p:nvGrpSpPr>
      <p:grpSpPr>
        <a:xfrm>
          <a:off x="0" y="0"/>
          <a:ext cx="0" cy="0"/>
          <a:chOff x="0" y="0"/>
          <a:chExt cx="0" cy="0"/>
        </a:xfrm>
      </p:grpSpPr>
      <p:sp>
        <p:nvSpPr>
          <p:cNvPr id="2" name="Plassholder for tabell 1"/>
          <p:cNvSpPr>
            <a:spLocks noGrp="1"/>
          </p:cNvSpPr>
          <p:nvPr>
            <p:ph type="tbl" sz="quarter" idx="12" hasCustomPrompt="1"/>
          </p:nvPr>
        </p:nvSpPr>
        <p:spPr>
          <a:xfrm>
            <a:off x="5742718" y="1168400"/>
            <a:ext cx="17375191" cy="11111129"/>
          </a:xfrm>
          <a:prstGeom prst="rect">
            <a:avLst/>
          </a:prstGeom>
        </p:spPr>
        <p:txBody>
          <a:bodyPr lIns="0" tIns="0" rIns="0" bIns="0"/>
          <a:lstStyle>
            <a:lvl1pPr>
              <a:defRPr/>
            </a:lvl1pPr>
          </a:lstStyle>
          <a:p>
            <a:r>
              <a:rPr lang="en-GB" dirty="0"/>
              <a:t>Click on the icon to add a table</a:t>
            </a:r>
          </a:p>
        </p:txBody>
      </p:sp>
      <p:sp>
        <p:nvSpPr>
          <p:cNvPr id="8" name="Plassholder for innhold 2"/>
          <p:cNvSpPr>
            <a:spLocks noGrp="1"/>
          </p:cNvSpPr>
          <p:nvPr>
            <p:ph idx="11"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3"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491945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Large text red">
    <p:bg>
      <p:bgPr>
        <a:solidFill>
          <a:schemeClr val="accent2"/>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8032043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Large text green">
    <p:bg>
      <p:bgPr>
        <a:solidFill>
          <a:schemeClr val="accent3"/>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1825927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Large text blue">
    <p:bg>
      <p:bgPr>
        <a:solidFill>
          <a:schemeClr val="accent1"/>
        </a:solidFill>
        <a:effectLst/>
      </p:bgPr>
    </p:bg>
    <p:spTree>
      <p:nvGrpSpPr>
        <p:cNvPr id="1" name=""/>
        <p:cNvGrpSpPr/>
        <p:nvPr/>
      </p:nvGrpSpPr>
      <p:grpSpPr>
        <a:xfrm>
          <a:off x="0" y="0"/>
          <a:ext cx="0" cy="0"/>
          <a:chOff x="0" y="0"/>
          <a:chExt cx="0" cy="0"/>
        </a:xfrm>
      </p:grpSpPr>
      <p:sp>
        <p:nvSpPr>
          <p:cNvPr id="2" name="Tittel 1"/>
          <p:cNvSpPr>
            <a:spLocks noGrp="1"/>
          </p:cNvSpPr>
          <p:nvPr>
            <p:ph type="title" hasCustomPrompt="1"/>
          </p:nvPr>
        </p:nvSpPr>
        <p:spPr>
          <a:xfrm>
            <a:off x="1260157" y="5633541"/>
            <a:ext cx="21028462" cy="1384995"/>
          </a:xfrm>
        </p:spPr>
        <p:txBody>
          <a:bodyPr anchor="ctr"/>
          <a:lstStyle>
            <a:lvl1pPr>
              <a:defRPr sz="9000">
                <a:solidFill>
                  <a:schemeClr val="lt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7"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9"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1"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2"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3"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5"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6"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17"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0234121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Tree>
    <p:extLst>
      <p:ext uri="{BB962C8B-B14F-4D97-AF65-F5344CB8AC3E}">
        <p14:creationId xmlns:p14="http://schemas.microsoft.com/office/powerpoint/2010/main" val="2436915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ackside">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3543261"/>
            <a:ext cx="18332511" cy="1231106"/>
          </a:xfrm>
        </p:spPr>
        <p:txBody>
          <a:bodyPr wrap="square" lIns="0" tIns="0" rIns="0" bIns="0" anchor="ctr">
            <a:spAutoFit/>
          </a:bodyPr>
          <a:lstStyle>
            <a:lvl1pPr algn="l">
              <a:defRPr sz="8000" b="1">
                <a:solidFill>
                  <a:schemeClr val="bg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
        <p:nvSpPr>
          <p:cNvPr id="7" name="Plassholder for tekst 6"/>
          <p:cNvSpPr>
            <a:spLocks noGrp="1"/>
          </p:cNvSpPr>
          <p:nvPr>
            <p:ph type="body" sz="quarter" idx="10" hasCustomPrompt="1"/>
          </p:nvPr>
        </p:nvSpPr>
        <p:spPr>
          <a:xfrm>
            <a:off x="1260474" y="5161524"/>
            <a:ext cx="18332193" cy="2154238"/>
          </a:xfrm>
        </p:spPr>
        <p:txBody>
          <a:bodyPr/>
          <a:lstStyle>
            <a:lvl1pPr marL="0" indent="0">
              <a:buNone/>
              <a:defRPr b="1">
                <a:solidFill>
                  <a:schemeClr val="bg1"/>
                </a:solidFill>
              </a:defRPr>
            </a:lvl1pPr>
            <a:lvl2pPr marL="914263" indent="0">
              <a:buNone/>
              <a:defRPr b="1">
                <a:solidFill>
                  <a:schemeClr val="bg1"/>
                </a:solidFill>
              </a:defRPr>
            </a:lvl2pPr>
            <a:lvl3pPr marL="1828526" indent="0">
              <a:buNone/>
              <a:defRPr b="1">
                <a:solidFill>
                  <a:schemeClr val="bg1"/>
                </a:solidFill>
              </a:defRPr>
            </a:lvl3pPr>
            <a:lvl4pPr marL="2742789" indent="0">
              <a:buNone/>
              <a:defRPr b="1">
                <a:solidFill>
                  <a:schemeClr val="bg1"/>
                </a:solidFill>
              </a:defRPr>
            </a:lvl4pPr>
            <a:lvl5pPr marL="3657052" indent="0">
              <a:buNone/>
              <a:defRPr b="1">
                <a:solidFill>
                  <a:schemeClr val="bg1"/>
                </a:solidFill>
              </a:defRPr>
            </a:lvl5pPr>
          </a:lstStyle>
          <a:p>
            <a:pPr lvl="0"/>
            <a:r>
              <a:rPr lang="nb-NO" dirty="0" err="1"/>
              <a:t>Click</a:t>
            </a:r>
            <a:r>
              <a:rPr lang="nb-NO" dirty="0"/>
              <a:t> to </a:t>
            </a:r>
            <a:r>
              <a:rPr lang="nb-NO" dirty="0" err="1"/>
              <a:t>add</a:t>
            </a:r>
            <a:r>
              <a:rPr lang="nb-NO" dirty="0"/>
              <a:t> </a:t>
            </a:r>
            <a:r>
              <a:rPr lang="nb-NO" dirty="0" err="1"/>
              <a:t>text</a:t>
            </a:r>
            <a:endParaRPr lang="nb-NO" dirty="0"/>
          </a:p>
        </p:txBody>
      </p:sp>
    </p:spTree>
    <p:extLst>
      <p:ext uri="{BB962C8B-B14F-4D97-AF65-F5344CB8AC3E}">
        <p14:creationId xmlns:p14="http://schemas.microsoft.com/office/powerpoint/2010/main" val="24686441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hoto background">
    <p:bg>
      <p:bgPr>
        <a:blipFill>
          <a:blip r:embed="rId2"/>
          <a:stretch>
            <a:fillRect/>
          </a:stretch>
        </a:blipFill>
        <a:effectLst/>
      </p:bgPr>
    </p:bg>
    <p:spTree>
      <p:nvGrpSpPr>
        <p:cNvPr id="1" name=""/>
        <p:cNvGrpSpPr/>
        <p:nvPr/>
      </p:nvGrpSpPr>
      <p:grpSpPr>
        <a:xfrm>
          <a:off x="0" y="0"/>
          <a:ext cx="0" cy="0"/>
          <a:chOff x="0" y="0"/>
          <a:chExt cx="0" cy="0"/>
        </a:xfrm>
      </p:grpSpPr>
      <p:sp>
        <p:nvSpPr>
          <p:cNvPr id="2" name="Tittel 1"/>
          <p:cNvSpPr>
            <a:spLocks noGrp="1"/>
          </p:cNvSpPr>
          <p:nvPr>
            <p:ph type="ctrTitle" hasCustomPrompt="1"/>
          </p:nvPr>
        </p:nvSpPr>
        <p:spPr>
          <a:xfrm>
            <a:off x="1260157" y="6382328"/>
            <a:ext cx="18332511" cy="1231106"/>
          </a:xfrm>
        </p:spPr>
        <p:txBody>
          <a:bodyPr wrap="square" lIns="0" tIns="0" rIns="0" bIns="0" anchor="ctr">
            <a:spAutoFit/>
          </a:bodyPr>
          <a:lstStyle>
            <a:lvl1pPr algn="l">
              <a:defRPr sz="8000">
                <a:solidFill>
                  <a:schemeClr val="bg1"/>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4" name="Plassholder for dato 3"/>
          <p:cNvSpPr>
            <a:spLocks noGrp="1"/>
          </p:cNvSpPr>
          <p:nvPr>
            <p:ph type="dt" sz="half" idx="10"/>
          </p:nvPr>
        </p:nvSpPr>
        <p:spPr>
          <a:xfrm>
            <a:off x="19136392" y="12705989"/>
            <a:ext cx="3985698" cy="461665"/>
          </a:xfrm>
          <a:prstGeom prst="rect">
            <a:avLst/>
          </a:prstGeom>
        </p:spPr>
        <p:txBody>
          <a:bodyPr anchor="b">
            <a:spAutoFit/>
          </a:bodyPr>
          <a:lstStyle>
            <a:lvl1pPr>
              <a:defRPr sz="3000">
                <a:solidFill>
                  <a:schemeClr val="bg1"/>
                </a:solidFill>
              </a:defRPr>
            </a:lvl1pPr>
          </a:lstStyle>
          <a:p>
            <a:fld id="{35900153-C3D1-4B62-A437-E57CAB8AEB13}" type="datetime1">
              <a:rPr lang="nb-NO" smtClean="0"/>
              <a:t>26.03.2021</a:t>
            </a:fld>
            <a:endParaRPr lang="nb-NO" dirty="0"/>
          </a:p>
        </p:txBody>
      </p:sp>
      <p:sp>
        <p:nvSpPr>
          <p:cNvPr id="13" name="Plassholder for tekst 12"/>
          <p:cNvSpPr>
            <a:spLocks noGrp="1"/>
          </p:cNvSpPr>
          <p:nvPr>
            <p:ph type="body" sz="quarter" idx="13" hasCustomPrompt="1"/>
          </p:nvPr>
        </p:nvSpPr>
        <p:spPr>
          <a:xfrm>
            <a:off x="1260157" y="12153389"/>
            <a:ext cx="4220063" cy="461665"/>
          </a:xfrm>
        </p:spPr>
        <p:txBody>
          <a:bodyPr anchor="b">
            <a:spAutoFit/>
          </a:bodyPr>
          <a:lstStyle>
            <a:lvl1pPr marL="0" indent="0">
              <a:buNone/>
              <a:defRPr b="1">
                <a:solidFill>
                  <a:schemeClr val="bg1"/>
                </a:solidFill>
              </a:defRPr>
            </a:lvl1pPr>
          </a:lstStyle>
          <a:p>
            <a:pPr lvl="0"/>
            <a:r>
              <a:rPr lang="nb-NO" dirty="0" err="1"/>
              <a:t>Name</a:t>
            </a:r>
            <a:endParaRPr lang="en-GB" dirty="0"/>
          </a:p>
        </p:txBody>
      </p:sp>
      <p:sp>
        <p:nvSpPr>
          <p:cNvPr id="14" name="Plassholder for tekst 12"/>
          <p:cNvSpPr>
            <a:spLocks noGrp="1"/>
          </p:cNvSpPr>
          <p:nvPr>
            <p:ph type="body" sz="quarter" idx="14" hasCustomPrompt="1"/>
          </p:nvPr>
        </p:nvSpPr>
        <p:spPr>
          <a:xfrm>
            <a:off x="1260157" y="12707725"/>
            <a:ext cx="4220063" cy="461665"/>
          </a:xfrm>
        </p:spPr>
        <p:txBody>
          <a:bodyPr anchor="b">
            <a:spAutoFit/>
          </a:bodyPr>
          <a:lstStyle>
            <a:lvl1pPr marL="0" indent="0">
              <a:buNone/>
              <a:defRPr b="1">
                <a:solidFill>
                  <a:schemeClr val="bg1"/>
                </a:solidFill>
              </a:defRPr>
            </a:lvl1pPr>
          </a:lstStyle>
          <a:p>
            <a:pPr lvl="0"/>
            <a:r>
              <a:rPr lang="nb-NO" dirty="0" err="1"/>
              <a:t>Title</a:t>
            </a:r>
            <a:endParaRPr lang="en-GB" dirty="0"/>
          </a:p>
        </p:txBody>
      </p:sp>
      <p:sp>
        <p:nvSpPr>
          <p:cNvPr id="17" name="Plassholder for tekst 12"/>
          <p:cNvSpPr>
            <a:spLocks noGrp="1"/>
          </p:cNvSpPr>
          <p:nvPr>
            <p:ph type="body" sz="quarter" idx="15" hasCustomPrompt="1"/>
          </p:nvPr>
        </p:nvSpPr>
        <p:spPr>
          <a:xfrm>
            <a:off x="10200074" y="12146546"/>
            <a:ext cx="6767125" cy="461665"/>
          </a:xfrm>
        </p:spPr>
        <p:txBody>
          <a:bodyPr wrap="square" anchor="b">
            <a:spAutoFit/>
          </a:bodyPr>
          <a:lstStyle>
            <a:lvl1pPr marL="0" indent="0">
              <a:buNone/>
              <a:defRPr b="0">
                <a:solidFill>
                  <a:schemeClr val="bg1"/>
                </a:solidFill>
              </a:defRPr>
            </a:lvl1pPr>
          </a:lstStyle>
          <a:p>
            <a:pPr lvl="0"/>
            <a:r>
              <a:rPr lang="nb-NO" dirty="0"/>
              <a:t>Office</a:t>
            </a:r>
            <a:endParaRPr lang="en-GB" dirty="0"/>
          </a:p>
        </p:txBody>
      </p:sp>
      <p:sp>
        <p:nvSpPr>
          <p:cNvPr id="18" name="Plassholder for tekst 12"/>
          <p:cNvSpPr>
            <a:spLocks noGrp="1"/>
          </p:cNvSpPr>
          <p:nvPr>
            <p:ph type="body" sz="quarter" idx="16" hasCustomPrompt="1"/>
          </p:nvPr>
        </p:nvSpPr>
        <p:spPr>
          <a:xfrm>
            <a:off x="10200075" y="12705989"/>
            <a:ext cx="6767125" cy="461665"/>
          </a:xfrm>
        </p:spPr>
        <p:txBody>
          <a:bodyPr wrap="square" anchor="b">
            <a:spAutoFit/>
          </a:bodyPr>
          <a:lstStyle>
            <a:lvl1pPr marL="0" indent="0">
              <a:buNone/>
              <a:defRPr b="0">
                <a:solidFill>
                  <a:schemeClr val="bg1"/>
                </a:solidFill>
              </a:defRPr>
            </a:lvl1pPr>
          </a:lstStyle>
          <a:p>
            <a:pPr lvl="0"/>
            <a:r>
              <a:rPr lang="nb-NO" dirty="0"/>
              <a:t>Company</a:t>
            </a:r>
            <a:endParaRPr lang="en-GB" dirty="0"/>
          </a:p>
        </p:txBody>
      </p:sp>
      <p:pic>
        <p:nvPicPr>
          <p:cNvPr id="5" name="Bilde 4"/>
          <p:cNvPicPr>
            <a:picLocks noChangeAspect="1"/>
          </p:cNvPicPr>
          <p:nvPr userDrawn="1"/>
        </p:nvPicPr>
        <p:blipFill>
          <a:blip r:embed="rId3"/>
          <a:stretch>
            <a:fillRect/>
          </a:stretch>
        </p:blipFill>
        <p:spPr>
          <a:xfrm>
            <a:off x="1" y="0"/>
            <a:ext cx="24380825" cy="2523415"/>
          </a:xfrm>
          <a:prstGeom prst="rect">
            <a:avLst/>
          </a:prstGeom>
        </p:spPr>
      </p:pic>
    </p:spTree>
    <p:extLst>
      <p:ext uri="{BB962C8B-B14F-4D97-AF65-F5344CB8AC3E}">
        <p14:creationId xmlns:p14="http://schemas.microsoft.com/office/powerpoint/2010/main" val="2258077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6395794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ext red">
    <p:spTree>
      <p:nvGrpSpPr>
        <p:cNvPr id="1" name=""/>
        <p:cNvGrpSpPr/>
        <p:nvPr/>
      </p:nvGrpSpPr>
      <p:grpSpPr>
        <a:xfrm>
          <a:off x="0" y="0"/>
          <a:ext cx="0" cy="0"/>
          <a:chOff x="0" y="0"/>
          <a:chExt cx="0" cy="0"/>
        </a:xfrm>
      </p:grpSpPr>
      <p:sp>
        <p:nvSpPr>
          <p:cNvPr id="2" name="Tittel 1"/>
          <p:cNvSpPr>
            <a:spLocks noGrp="1"/>
          </p:cNvSpPr>
          <p:nvPr>
            <p:ph type="title" hasCustomPrompt="1"/>
          </p:nvPr>
        </p:nvSpPr>
        <p:spPr/>
        <p:txBody>
          <a:bodyPr/>
          <a:lstStyle>
            <a:lvl1pPr>
              <a:defRPr>
                <a:solidFill>
                  <a:schemeClr val="accent2"/>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innhold 2"/>
          <p:cNvSpPr>
            <a:spLocks noGrp="1"/>
          </p:cNvSpPr>
          <p:nvPr>
            <p:ph idx="1" hasCustomPrompt="1"/>
          </p:nvPr>
        </p:nvSpPr>
        <p:spPr>
          <a:xfrm>
            <a:off x="1260386" y="3091543"/>
            <a:ext cx="21861705"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0" hasCustomPrompt="1"/>
          </p:nvPr>
        </p:nvSpPr>
        <p:spPr>
          <a:xfrm>
            <a:off x="1259560" y="2630802"/>
            <a:ext cx="21861704" cy="461665"/>
          </a:xfrm>
        </p:spPr>
        <p:txBody>
          <a:bodyPr>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537428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photo">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dirty="0"/>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rgbClr val="002060"/>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rgbClr val="002060"/>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8787005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text and photo red">
    <p:spTree>
      <p:nvGrpSpPr>
        <p:cNvPr id="1" name=""/>
        <p:cNvGrpSpPr/>
        <p:nvPr/>
      </p:nvGrpSpPr>
      <p:grpSpPr>
        <a:xfrm>
          <a:off x="0" y="0"/>
          <a:ext cx="0" cy="0"/>
          <a:chOff x="0" y="0"/>
          <a:chExt cx="0" cy="0"/>
        </a:xfrm>
      </p:grpSpPr>
      <p:sp>
        <p:nvSpPr>
          <p:cNvPr id="7" name="Rektangel 6"/>
          <p:cNvSpPr/>
          <p:nvPr userDrawn="1"/>
        </p:nvSpPr>
        <p:spPr>
          <a:xfrm>
            <a:off x="14689837" y="-1"/>
            <a:ext cx="9690988"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14689837" y="-1"/>
            <a:ext cx="9690988" cy="13714413"/>
          </a:xfrm>
        </p:spPr>
        <p:txBody>
          <a:bodyPr/>
          <a:lstStyle>
            <a:lvl1pPr>
              <a:defRPr/>
            </a:lvl1pPr>
          </a:lstStyle>
          <a:p>
            <a:r>
              <a:rPr lang="en-GB" dirty="0"/>
              <a:t>Click the icon to add picture</a:t>
            </a:r>
          </a:p>
        </p:txBody>
      </p:sp>
      <p:sp>
        <p:nvSpPr>
          <p:cNvPr id="2" name="Tittel 1"/>
          <p:cNvSpPr>
            <a:spLocks noGrp="1"/>
          </p:cNvSpPr>
          <p:nvPr>
            <p:ph type="title" hasCustomPrompt="1"/>
          </p:nvPr>
        </p:nvSpPr>
        <p:spPr>
          <a:xfrm>
            <a:off x="1260387" y="1097394"/>
            <a:ext cx="12277305" cy="1077218"/>
          </a:xfrm>
        </p:spPr>
        <p:txBody>
          <a:bodyPr/>
          <a:lstStyle>
            <a:lvl1pPr>
              <a:defRPr>
                <a:solidFill>
                  <a:schemeClr val="accent2"/>
                </a:solidFill>
              </a:defRPr>
            </a:lvl1pPr>
          </a:lstStyle>
          <a:p>
            <a:r>
              <a:rPr lang="nb-NO" dirty="0" err="1"/>
              <a:t>Click</a:t>
            </a:r>
            <a:r>
              <a:rPr lang="nb-NO" dirty="0"/>
              <a:t> to </a:t>
            </a:r>
            <a:r>
              <a:rPr lang="nb-NO" dirty="0" err="1"/>
              <a:t>add</a:t>
            </a:r>
            <a:r>
              <a:rPr lang="nb-NO" dirty="0"/>
              <a:t> </a:t>
            </a:r>
            <a:r>
              <a:rPr lang="nb-NO" dirty="0" err="1"/>
              <a:t>title</a:t>
            </a:r>
            <a:endParaRPr lang="nb-NO" dirty="0"/>
          </a:p>
        </p:txBody>
      </p:sp>
      <p:sp>
        <p:nvSpPr>
          <p:cNvPr id="8" name="Plassholder for innhold 2"/>
          <p:cNvSpPr>
            <a:spLocks noGrp="1"/>
          </p:cNvSpPr>
          <p:nvPr>
            <p:ph idx="1" hasCustomPrompt="1"/>
          </p:nvPr>
        </p:nvSpPr>
        <p:spPr>
          <a:xfrm>
            <a:off x="1260387" y="3091543"/>
            <a:ext cx="12277306" cy="9187986"/>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9" name="Plassholder for tekst 8"/>
          <p:cNvSpPr>
            <a:spLocks noGrp="1"/>
          </p:cNvSpPr>
          <p:nvPr>
            <p:ph type="body" sz="quarter" idx="11" hasCustomPrompt="1"/>
          </p:nvPr>
        </p:nvSpPr>
        <p:spPr>
          <a:xfrm>
            <a:off x="1259560" y="2630802"/>
            <a:ext cx="12277305"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1532741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nd photo">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dirty="0"/>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lvl1pPr>
              <a:defRPr/>
            </a:lvl1p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1"/>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2227736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hoto red">
    <p:spTree>
      <p:nvGrpSpPr>
        <p:cNvPr id="1" name=""/>
        <p:cNvGrpSpPr/>
        <p:nvPr/>
      </p:nvGrpSpPr>
      <p:grpSpPr>
        <a:xfrm>
          <a:off x="0" y="0"/>
          <a:ext cx="0" cy="0"/>
          <a:chOff x="0" y="0"/>
          <a:chExt cx="0" cy="0"/>
        </a:xfrm>
      </p:grpSpPr>
      <p:sp>
        <p:nvSpPr>
          <p:cNvPr id="7" name="Rektangel 6"/>
          <p:cNvSpPr/>
          <p:nvPr userDrawn="1"/>
        </p:nvSpPr>
        <p:spPr>
          <a:xfrm>
            <a:off x="5742718" y="-1"/>
            <a:ext cx="18638107" cy="13714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Plassholder for bilde 4"/>
          <p:cNvSpPr>
            <a:spLocks noGrp="1"/>
          </p:cNvSpPr>
          <p:nvPr>
            <p:ph type="pic" sz="quarter" idx="10" hasCustomPrompt="1"/>
          </p:nvPr>
        </p:nvSpPr>
        <p:spPr>
          <a:xfrm>
            <a:off x="5742717" y="-1"/>
            <a:ext cx="18638107" cy="13714413"/>
          </a:xfrm>
        </p:spPr>
        <p:txBody>
          <a:bodyPr/>
          <a:lstStyle>
            <a:lvl1pPr>
              <a:defRPr/>
            </a:lvl1pPr>
          </a:lstStyle>
          <a:p>
            <a:r>
              <a:rPr lang="en-GB" dirty="0"/>
              <a:t>Click the icon to add picture</a:t>
            </a:r>
          </a:p>
        </p:txBody>
      </p:sp>
      <p:sp>
        <p:nvSpPr>
          <p:cNvPr id="10" name="Plassholder for innhold 2"/>
          <p:cNvSpPr>
            <a:spLocks noGrp="1"/>
          </p:cNvSpPr>
          <p:nvPr>
            <p:ph idx="11" hasCustomPrompt="1"/>
          </p:nvPr>
        </p:nvSpPr>
        <p:spPr>
          <a:xfrm>
            <a:off x="1260386" y="1629141"/>
            <a:ext cx="4010673" cy="10650388"/>
          </a:xfrm>
        </p:spPr>
        <p:txBody>
          <a:bodyPr/>
          <a:lstStyle/>
          <a:p>
            <a:pPr lvl="0"/>
            <a:r>
              <a:rPr lang="nb-NO" dirty="0"/>
              <a:t>Click to add text</a:t>
            </a:r>
          </a:p>
          <a:p>
            <a:pPr lvl="1"/>
            <a:r>
              <a:rPr lang="nb-NO" dirty="0"/>
              <a:t>Second level</a:t>
            </a:r>
          </a:p>
          <a:p>
            <a:pPr lvl="2"/>
            <a:r>
              <a:rPr lang="nb-NO" dirty="0"/>
              <a:t>Third level</a:t>
            </a:r>
          </a:p>
          <a:p>
            <a:pPr lvl="3"/>
            <a:r>
              <a:rPr lang="nb-NO" dirty="0"/>
              <a:t>Fourth level</a:t>
            </a:r>
          </a:p>
          <a:p>
            <a:pPr lvl="4"/>
            <a:r>
              <a:rPr lang="nb-NO" dirty="0"/>
              <a:t>Fifth level</a:t>
            </a:r>
          </a:p>
        </p:txBody>
      </p:sp>
      <p:sp>
        <p:nvSpPr>
          <p:cNvPr id="11" name="Plassholder for tekst 8"/>
          <p:cNvSpPr>
            <a:spLocks noGrp="1"/>
          </p:cNvSpPr>
          <p:nvPr>
            <p:ph type="body" sz="quarter" idx="12" hasCustomPrompt="1"/>
          </p:nvPr>
        </p:nvSpPr>
        <p:spPr>
          <a:xfrm>
            <a:off x="1259560" y="1168400"/>
            <a:ext cx="4010673" cy="461665"/>
          </a:xfrm>
        </p:spPr>
        <p:txBody>
          <a:bodyPr wrap="square">
            <a:spAutoFit/>
          </a:bodyPr>
          <a:lstStyle>
            <a:lvl1pPr marL="0" indent="0">
              <a:buNone/>
              <a:defRPr b="1">
                <a:solidFill>
                  <a:schemeClr val="accent2"/>
                </a:solidFill>
              </a:defRPr>
            </a:lvl1pPr>
          </a:lstStyle>
          <a:p>
            <a:pPr lvl="0"/>
            <a:r>
              <a:rPr lang="nb-NO" dirty="0" err="1"/>
              <a:t>Click</a:t>
            </a:r>
            <a:r>
              <a:rPr lang="nb-NO" dirty="0"/>
              <a:t> to </a:t>
            </a:r>
            <a:r>
              <a:rPr lang="nb-NO" dirty="0" err="1"/>
              <a:t>add</a:t>
            </a:r>
            <a:r>
              <a:rPr lang="nb-NO" dirty="0"/>
              <a:t> </a:t>
            </a:r>
            <a:r>
              <a:rPr lang="nb-NO" dirty="0" err="1"/>
              <a:t>subtitle</a:t>
            </a:r>
            <a:endParaRPr lang="en-GB" dirty="0"/>
          </a:p>
        </p:txBody>
      </p:sp>
    </p:spTree>
    <p:extLst>
      <p:ext uri="{BB962C8B-B14F-4D97-AF65-F5344CB8AC3E}">
        <p14:creationId xmlns:p14="http://schemas.microsoft.com/office/powerpoint/2010/main" val="2744334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rge photo">
    <p:bg>
      <p:bgPr>
        <a:blipFill>
          <a:blip r:embed="rId2"/>
          <a:stretch>
            <a:fillRect/>
          </a:stretch>
        </a:blipFill>
        <a:effectLst/>
      </p:bgPr>
    </p:bg>
    <p:spTree>
      <p:nvGrpSpPr>
        <p:cNvPr id="1" name=""/>
        <p:cNvGrpSpPr/>
        <p:nvPr/>
      </p:nvGrpSpPr>
      <p:grpSpPr>
        <a:xfrm>
          <a:off x="0" y="0"/>
          <a:ext cx="0" cy="0"/>
          <a:chOff x="0" y="0"/>
          <a:chExt cx="0" cy="0"/>
        </a:xfrm>
      </p:grpSpPr>
      <p:sp>
        <p:nvSpPr>
          <p:cNvPr id="41" name="Rectangle 5"/>
          <p:cNvSpPr>
            <a:spLocks noChangeArrowheads="1"/>
          </p:cNvSpPr>
          <p:nvPr userDrawn="1"/>
        </p:nvSpPr>
        <p:spPr bwMode="auto">
          <a:xfrm>
            <a:off x="1906588" y="12903932"/>
            <a:ext cx="155575" cy="161925"/>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2"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3" name="Rectangle 7"/>
          <p:cNvSpPr>
            <a:spLocks noChangeArrowheads="1"/>
          </p:cNvSpPr>
          <p:nvPr userDrawn="1"/>
        </p:nvSpPr>
        <p:spPr bwMode="auto">
          <a:xfrm>
            <a:off x="1277938" y="12903932"/>
            <a:ext cx="155575"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4"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5"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6" name="Rectangle 10"/>
          <p:cNvSpPr>
            <a:spLocks noChangeArrowheads="1"/>
          </p:cNvSpPr>
          <p:nvPr userDrawn="1"/>
        </p:nvSpPr>
        <p:spPr bwMode="auto">
          <a:xfrm>
            <a:off x="2455863" y="12903932"/>
            <a:ext cx="153988" cy="319088"/>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7"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8" name="Rectangle 12"/>
          <p:cNvSpPr>
            <a:spLocks noChangeArrowheads="1"/>
          </p:cNvSpPr>
          <p:nvPr userDrawn="1"/>
        </p:nvSpPr>
        <p:spPr bwMode="auto">
          <a:xfrm>
            <a:off x="1747838" y="12589607"/>
            <a:ext cx="158750" cy="476250"/>
          </a:xfrm>
          <a:prstGeom prst="rect">
            <a:avLst/>
          </a:pr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49" name="Line 13"/>
          <p:cNvSpPr>
            <a:spLocks noChangeShapeType="1"/>
          </p:cNvSpPr>
          <p:nvPr userDrawn="1"/>
        </p:nvSpPr>
        <p:spPr bwMode="auto">
          <a:xfrm>
            <a:off x="2062163" y="13065857"/>
            <a:ext cx="39370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0" name="Line 14"/>
          <p:cNvSpPr>
            <a:spLocks noChangeShapeType="1"/>
          </p:cNvSpPr>
          <p:nvPr userDrawn="1"/>
        </p:nvSpPr>
        <p:spPr bwMode="auto">
          <a:xfrm>
            <a:off x="2924175" y="13065857"/>
            <a:ext cx="21443950"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51" name="Line 15"/>
          <p:cNvSpPr>
            <a:spLocks noChangeShapeType="1"/>
          </p:cNvSpPr>
          <p:nvPr userDrawn="1"/>
        </p:nvSpPr>
        <p:spPr bwMode="auto">
          <a:xfrm>
            <a:off x="6350" y="13065857"/>
            <a:ext cx="1271588" cy="0"/>
          </a:xfrm>
          <a:prstGeom prst="line">
            <a:avLst/>
          </a:prstGeom>
          <a:noFill/>
          <a:ln w="1905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211133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ssholder for tittel 1"/>
          <p:cNvSpPr>
            <a:spLocks noGrp="1"/>
          </p:cNvSpPr>
          <p:nvPr>
            <p:ph type="title"/>
          </p:nvPr>
        </p:nvSpPr>
        <p:spPr>
          <a:xfrm>
            <a:off x="1260386" y="1097394"/>
            <a:ext cx="21861705" cy="1077218"/>
          </a:xfrm>
          <a:prstGeom prst="rect">
            <a:avLst/>
          </a:prstGeom>
        </p:spPr>
        <p:txBody>
          <a:bodyPr vert="horz" wrap="square" lIns="0" tIns="0" rIns="0" bIns="0" rtlCol="0" anchor="ctr">
            <a:spAutoFit/>
          </a:bodyPr>
          <a:lstStyle/>
          <a:p>
            <a:r>
              <a:rPr lang="nb-NO" dirty="0" err="1"/>
              <a:t>Click</a:t>
            </a:r>
            <a:r>
              <a:rPr lang="nb-NO" dirty="0"/>
              <a:t> to </a:t>
            </a:r>
            <a:r>
              <a:rPr lang="nb-NO" dirty="0" err="1"/>
              <a:t>add</a:t>
            </a:r>
            <a:r>
              <a:rPr lang="nb-NO" dirty="0"/>
              <a:t> </a:t>
            </a:r>
            <a:r>
              <a:rPr lang="nb-NO" dirty="0" err="1"/>
              <a:t>title</a:t>
            </a:r>
            <a:endParaRPr lang="nb-NO" dirty="0"/>
          </a:p>
        </p:txBody>
      </p:sp>
      <p:sp>
        <p:nvSpPr>
          <p:cNvPr id="3" name="Plassholder for tekst 2"/>
          <p:cNvSpPr>
            <a:spLocks noGrp="1"/>
          </p:cNvSpPr>
          <p:nvPr>
            <p:ph type="body" idx="1"/>
          </p:nvPr>
        </p:nvSpPr>
        <p:spPr>
          <a:xfrm>
            <a:off x="1260386" y="2647950"/>
            <a:ext cx="21861705" cy="9631579"/>
          </a:xfrm>
          <a:prstGeom prst="rect">
            <a:avLst/>
          </a:prstGeom>
        </p:spPr>
        <p:txBody>
          <a:bodyPr vert="horz" lIns="0" tIns="0" rIns="0" bIns="0" rtlCol="0">
            <a:normAutofit/>
          </a:bodyPr>
          <a:lstStyle/>
          <a:p>
            <a:pPr lvl="0"/>
            <a:r>
              <a:rPr lang="nb-NO" dirty="0" err="1"/>
              <a:t>Click</a:t>
            </a:r>
            <a:r>
              <a:rPr lang="nb-NO" dirty="0"/>
              <a:t> to </a:t>
            </a:r>
            <a:r>
              <a:rPr lang="nb-NO" dirty="0" err="1"/>
              <a:t>add</a:t>
            </a:r>
            <a:r>
              <a:rPr lang="nb-NO" dirty="0"/>
              <a:t> </a:t>
            </a:r>
            <a:r>
              <a:rPr lang="nb-NO" dirty="0" err="1"/>
              <a:t>text</a:t>
            </a:r>
            <a:endParaRPr lang="nb-NO" dirty="0"/>
          </a:p>
          <a:p>
            <a:pPr lvl="1"/>
            <a:r>
              <a:rPr lang="nb-NO" dirty="0"/>
              <a:t>Second level</a:t>
            </a:r>
          </a:p>
          <a:p>
            <a:pPr lvl="2"/>
            <a:r>
              <a:rPr lang="nb-NO" dirty="0"/>
              <a:t>Third level</a:t>
            </a:r>
          </a:p>
          <a:p>
            <a:pPr lvl="3"/>
            <a:r>
              <a:rPr lang="nb-NO" dirty="0"/>
              <a:t>Fourth level</a:t>
            </a:r>
          </a:p>
          <a:p>
            <a:pPr lvl="4"/>
            <a:r>
              <a:rPr lang="nb-NO" dirty="0"/>
              <a:t>Fifth level</a:t>
            </a:r>
          </a:p>
        </p:txBody>
      </p:sp>
      <p:sp>
        <p:nvSpPr>
          <p:cNvPr id="29" name="Rectangle 5"/>
          <p:cNvSpPr>
            <a:spLocks noChangeArrowheads="1"/>
          </p:cNvSpPr>
          <p:nvPr userDrawn="1"/>
        </p:nvSpPr>
        <p:spPr bwMode="auto">
          <a:xfrm>
            <a:off x="1906588" y="12903932"/>
            <a:ext cx="155575" cy="161925"/>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Freeform 6"/>
          <p:cNvSpPr>
            <a:spLocks/>
          </p:cNvSpPr>
          <p:nvPr userDrawn="1"/>
        </p:nvSpPr>
        <p:spPr bwMode="auto">
          <a:xfrm>
            <a:off x="1433513" y="12903932"/>
            <a:ext cx="158750" cy="161925"/>
          </a:xfrm>
          <a:custGeom>
            <a:avLst/>
            <a:gdLst>
              <a:gd name="T0" fmla="*/ 100 w 100"/>
              <a:gd name="T1" fmla="*/ 102 h 102"/>
              <a:gd name="T2" fmla="*/ 0 w 100"/>
              <a:gd name="T3" fmla="*/ 102 h 102"/>
              <a:gd name="T4" fmla="*/ 0 w 100"/>
              <a:gd name="T5" fmla="*/ 0 h 102"/>
              <a:gd name="T6" fmla="*/ 100 w 100"/>
              <a:gd name="T7" fmla="*/ 102 h 102"/>
            </a:gdLst>
            <a:ahLst/>
            <a:cxnLst>
              <a:cxn ang="0">
                <a:pos x="T0" y="T1"/>
              </a:cxn>
              <a:cxn ang="0">
                <a:pos x="T2" y="T3"/>
              </a:cxn>
              <a:cxn ang="0">
                <a:pos x="T4" y="T5"/>
              </a:cxn>
              <a:cxn ang="0">
                <a:pos x="T6" y="T7"/>
              </a:cxn>
            </a:cxnLst>
            <a:rect l="0" t="0" r="r" b="b"/>
            <a:pathLst>
              <a:path w="100" h="102">
                <a:moveTo>
                  <a:pt x="100" y="102"/>
                </a:moveTo>
                <a:lnTo>
                  <a:pt x="0" y="102"/>
                </a:lnTo>
                <a:lnTo>
                  <a:pt x="0" y="0"/>
                </a:lnTo>
                <a:lnTo>
                  <a:pt x="100"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1" name="Rectangle 7"/>
          <p:cNvSpPr>
            <a:spLocks noChangeArrowheads="1"/>
          </p:cNvSpPr>
          <p:nvPr userDrawn="1"/>
        </p:nvSpPr>
        <p:spPr bwMode="auto">
          <a:xfrm>
            <a:off x="1277938" y="12903932"/>
            <a:ext cx="155575"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2" name="Freeform 8"/>
          <p:cNvSpPr>
            <a:spLocks/>
          </p:cNvSpPr>
          <p:nvPr userDrawn="1"/>
        </p:nvSpPr>
        <p:spPr bwMode="auto">
          <a:xfrm>
            <a:off x="1592263" y="12746770"/>
            <a:ext cx="155575" cy="476250"/>
          </a:xfrm>
          <a:custGeom>
            <a:avLst/>
            <a:gdLst>
              <a:gd name="T0" fmla="*/ 0 w 98"/>
              <a:gd name="T1" fmla="*/ 0 h 300"/>
              <a:gd name="T2" fmla="*/ 0 w 98"/>
              <a:gd name="T3" fmla="*/ 201 h 300"/>
              <a:gd name="T4" fmla="*/ 98 w 98"/>
              <a:gd name="T5" fmla="*/ 300 h 300"/>
              <a:gd name="T6" fmla="*/ 98 w 98"/>
              <a:gd name="T7" fmla="*/ 0 h 300"/>
              <a:gd name="T8" fmla="*/ 0 w 98"/>
              <a:gd name="T9" fmla="*/ 0 h 300"/>
            </a:gdLst>
            <a:ahLst/>
            <a:cxnLst>
              <a:cxn ang="0">
                <a:pos x="T0" y="T1"/>
              </a:cxn>
              <a:cxn ang="0">
                <a:pos x="T2" y="T3"/>
              </a:cxn>
              <a:cxn ang="0">
                <a:pos x="T4" y="T5"/>
              </a:cxn>
              <a:cxn ang="0">
                <a:pos x="T6" y="T7"/>
              </a:cxn>
              <a:cxn ang="0">
                <a:pos x="T8" y="T9"/>
              </a:cxn>
            </a:cxnLst>
            <a:rect l="0" t="0" r="r" b="b"/>
            <a:pathLst>
              <a:path w="98" h="300">
                <a:moveTo>
                  <a:pt x="0" y="0"/>
                </a:moveTo>
                <a:lnTo>
                  <a:pt x="0" y="201"/>
                </a:lnTo>
                <a:lnTo>
                  <a:pt x="98" y="300"/>
                </a:lnTo>
                <a:lnTo>
                  <a:pt x="98"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3" name="Freeform 9"/>
          <p:cNvSpPr>
            <a:spLocks/>
          </p:cNvSpPr>
          <p:nvPr userDrawn="1"/>
        </p:nvSpPr>
        <p:spPr bwMode="auto">
          <a:xfrm>
            <a:off x="2609850" y="12903932"/>
            <a:ext cx="155575" cy="161925"/>
          </a:xfrm>
          <a:custGeom>
            <a:avLst/>
            <a:gdLst>
              <a:gd name="T0" fmla="*/ 98 w 98"/>
              <a:gd name="T1" fmla="*/ 102 h 102"/>
              <a:gd name="T2" fmla="*/ 0 w 98"/>
              <a:gd name="T3" fmla="*/ 102 h 102"/>
              <a:gd name="T4" fmla="*/ 0 w 98"/>
              <a:gd name="T5" fmla="*/ 0 h 102"/>
              <a:gd name="T6" fmla="*/ 98 w 98"/>
              <a:gd name="T7" fmla="*/ 102 h 102"/>
            </a:gdLst>
            <a:ahLst/>
            <a:cxnLst>
              <a:cxn ang="0">
                <a:pos x="T0" y="T1"/>
              </a:cxn>
              <a:cxn ang="0">
                <a:pos x="T2" y="T3"/>
              </a:cxn>
              <a:cxn ang="0">
                <a:pos x="T4" y="T5"/>
              </a:cxn>
              <a:cxn ang="0">
                <a:pos x="T6" y="T7"/>
              </a:cxn>
            </a:cxnLst>
            <a:rect l="0" t="0" r="r" b="b"/>
            <a:pathLst>
              <a:path w="98" h="102">
                <a:moveTo>
                  <a:pt x="98" y="102"/>
                </a:moveTo>
                <a:lnTo>
                  <a:pt x="0" y="102"/>
                </a:lnTo>
                <a:lnTo>
                  <a:pt x="0" y="0"/>
                </a:lnTo>
                <a:lnTo>
                  <a:pt x="98" y="102"/>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4" name="Rectangle 10"/>
          <p:cNvSpPr>
            <a:spLocks noChangeArrowheads="1"/>
          </p:cNvSpPr>
          <p:nvPr userDrawn="1"/>
        </p:nvSpPr>
        <p:spPr bwMode="auto">
          <a:xfrm>
            <a:off x="2455863" y="12903932"/>
            <a:ext cx="153988" cy="319088"/>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5" name="Freeform 11"/>
          <p:cNvSpPr>
            <a:spLocks/>
          </p:cNvSpPr>
          <p:nvPr userDrawn="1"/>
        </p:nvSpPr>
        <p:spPr bwMode="auto">
          <a:xfrm>
            <a:off x="2765425" y="12746770"/>
            <a:ext cx="158750" cy="476250"/>
          </a:xfrm>
          <a:custGeom>
            <a:avLst/>
            <a:gdLst>
              <a:gd name="T0" fmla="*/ 0 w 100"/>
              <a:gd name="T1" fmla="*/ 0 h 300"/>
              <a:gd name="T2" fmla="*/ 0 w 100"/>
              <a:gd name="T3" fmla="*/ 201 h 300"/>
              <a:gd name="T4" fmla="*/ 100 w 100"/>
              <a:gd name="T5" fmla="*/ 300 h 300"/>
              <a:gd name="T6" fmla="*/ 100 w 100"/>
              <a:gd name="T7" fmla="*/ 0 h 300"/>
              <a:gd name="T8" fmla="*/ 0 w 100"/>
              <a:gd name="T9" fmla="*/ 0 h 300"/>
            </a:gdLst>
            <a:ahLst/>
            <a:cxnLst>
              <a:cxn ang="0">
                <a:pos x="T0" y="T1"/>
              </a:cxn>
              <a:cxn ang="0">
                <a:pos x="T2" y="T3"/>
              </a:cxn>
              <a:cxn ang="0">
                <a:pos x="T4" y="T5"/>
              </a:cxn>
              <a:cxn ang="0">
                <a:pos x="T6" y="T7"/>
              </a:cxn>
              <a:cxn ang="0">
                <a:pos x="T8" y="T9"/>
              </a:cxn>
            </a:cxnLst>
            <a:rect l="0" t="0" r="r" b="b"/>
            <a:pathLst>
              <a:path w="100" h="300">
                <a:moveTo>
                  <a:pt x="0" y="0"/>
                </a:moveTo>
                <a:lnTo>
                  <a:pt x="0" y="201"/>
                </a:lnTo>
                <a:lnTo>
                  <a:pt x="100" y="300"/>
                </a:lnTo>
                <a:lnTo>
                  <a:pt x="100" y="0"/>
                </a:lnTo>
                <a:lnTo>
                  <a:pt x="0" y="0"/>
                </a:lnTo>
                <a:close/>
              </a:path>
            </a:pathLst>
          </a:cu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6" name="Rectangle 12"/>
          <p:cNvSpPr>
            <a:spLocks noChangeArrowheads="1"/>
          </p:cNvSpPr>
          <p:nvPr userDrawn="1"/>
        </p:nvSpPr>
        <p:spPr bwMode="auto">
          <a:xfrm>
            <a:off x="1747838" y="12589607"/>
            <a:ext cx="158750" cy="476250"/>
          </a:xfrm>
          <a:prstGeom prst="rect">
            <a:avLst/>
          </a:prstGeom>
          <a:noFill/>
          <a:ln w="19050" cap="rnd">
            <a:solidFill>
              <a:srgbClr val="1D1E1C"/>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7" name="Line 13"/>
          <p:cNvSpPr>
            <a:spLocks noChangeShapeType="1"/>
          </p:cNvSpPr>
          <p:nvPr userDrawn="1"/>
        </p:nvSpPr>
        <p:spPr bwMode="auto">
          <a:xfrm>
            <a:off x="2062163" y="13065857"/>
            <a:ext cx="39370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8" name="Line 14"/>
          <p:cNvSpPr>
            <a:spLocks noChangeShapeType="1"/>
          </p:cNvSpPr>
          <p:nvPr userDrawn="1"/>
        </p:nvSpPr>
        <p:spPr bwMode="auto">
          <a:xfrm>
            <a:off x="2924175" y="13065857"/>
            <a:ext cx="21443950"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9" name="Line 15"/>
          <p:cNvSpPr>
            <a:spLocks noChangeShapeType="1"/>
          </p:cNvSpPr>
          <p:nvPr userDrawn="1"/>
        </p:nvSpPr>
        <p:spPr bwMode="auto">
          <a:xfrm>
            <a:off x="6350" y="13065857"/>
            <a:ext cx="1271588" cy="0"/>
          </a:xfrm>
          <a:prstGeom prst="line">
            <a:avLst/>
          </a:prstGeom>
          <a:noFill/>
          <a:ln w="19050" cap="rnd">
            <a:solidFill>
              <a:srgbClr val="1D1E1C"/>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3812354849"/>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64" r:id="rId4"/>
    <p:sldLayoutId id="2147483657" r:id="rId5"/>
    <p:sldLayoutId id="2147483665" r:id="rId6"/>
    <p:sldLayoutId id="2147483658" r:id="rId7"/>
    <p:sldLayoutId id="2147483666" r:id="rId8"/>
    <p:sldLayoutId id="2147483659" r:id="rId9"/>
    <p:sldLayoutId id="2147483660" r:id="rId10"/>
    <p:sldLayoutId id="2147483667" r:id="rId11"/>
    <p:sldLayoutId id="2147483661" r:id="rId12"/>
    <p:sldLayoutId id="2147483668" r:id="rId13"/>
    <p:sldLayoutId id="2147483651" r:id="rId14"/>
    <p:sldLayoutId id="2147483669" r:id="rId15"/>
    <p:sldLayoutId id="2147483670" r:id="rId16"/>
    <p:sldLayoutId id="2147483654" r:id="rId17"/>
    <p:sldLayoutId id="2147483663" r:id="rId18"/>
  </p:sldLayoutIdLst>
  <p:hf sldNum="0" hdr="0" ftr="0"/>
  <p:txStyles>
    <p:titleStyle>
      <a:lvl1pPr algn="l" defTabSz="1828526" rtl="0" eaLnBrk="1" latinLnBrk="0" hangingPunct="1">
        <a:lnSpc>
          <a:spcPct val="100000"/>
        </a:lnSpc>
        <a:spcBef>
          <a:spcPct val="0"/>
        </a:spcBef>
        <a:buNone/>
        <a:defRPr sz="7000" b="1" kern="1200">
          <a:solidFill>
            <a:schemeClr val="bg2"/>
          </a:solidFill>
          <a:latin typeface="+mj-lt"/>
          <a:ea typeface="+mj-ea"/>
          <a:cs typeface="+mj-cs"/>
        </a:defRPr>
      </a:lvl1pPr>
    </p:titleStyle>
    <p:body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526" rtl="0" eaLnBrk="1" latinLnBrk="0" hangingPunct="1">
        <a:defRPr sz="3599" kern="1200">
          <a:solidFill>
            <a:schemeClr val="tx1"/>
          </a:solidFill>
          <a:latin typeface="+mn-lt"/>
          <a:ea typeface="+mn-ea"/>
          <a:cs typeface="+mn-cs"/>
        </a:defRPr>
      </a:lvl1pPr>
      <a:lvl2pPr marL="914263" algn="l" defTabSz="1828526" rtl="0" eaLnBrk="1" latinLnBrk="0" hangingPunct="1">
        <a:defRPr sz="3599" kern="1200">
          <a:solidFill>
            <a:schemeClr val="tx1"/>
          </a:solidFill>
          <a:latin typeface="+mn-lt"/>
          <a:ea typeface="+mn-ea"/>
          <a:cs typeface="+mn-cs"/>
        </a:defRPr>
      </a:lvl2pPr>
      <a:lvl3pPr marL="1828526" algn="l" defTabSz="1828526" rtl="0" eaLnBrk="1" latinLnBrk="0" hangingPunct="1">
        <a:defRPr sz="3599" kern="1200">
          <a:solidFill>
            <a:schemeClr val="tx1"/>
          </a:solidFill>
          <a:latin typeface="+mn-lt"/>
          <a:ea typeface="+mn-ea"/>
          <a:cs typeface="+mn-cs"/>
        </a:defRPr>
      </a:lvl3pPr>
      <a:lvl4pPr marL="2742789" algn="l" defTabSz="1828526" rtl="0" eaLnBrk="1" latinLnBrk="0" hangingPunct="1">
        <a:defRPr sz="3599" kern="1200">
          <a:solidFill>
            <a:schemeClr val="tx1"/>
          </a:solidFill>
          <a:latin typeface="+mn-lt"/>
          <a:ea typeface="+mn-ea"/>
          <a:cs typeface="+mn-cs"/>
        </a:defRPr>
      </a:lvl4pPr>
      <a:lvl5pPr marL="3657051" algn="l" defTabSz="1828526" rtl="0" eaLnBrk="1" latinLnBrk="0" hangingPunct="1">
        <a:defRPr sz="3599" kern="1200">
          <a:solidFill>
            <a:schemeClr val="tx1"/>
          </a:solidFill>
          <a:latin typeface="+mn-lt"/>
          <a:ea typeface="+mn-ea"/>
          <a:cs typeface="+mn-cs"/>
        </a:defRPr>
      </a:lvl5pPr>
      <a:lvl6pPr marL="4571314" algn="l" defTabSz="1828526" rtl="0" eaLnBrk="1" latinLnBrk="0" hangingPunct="1">
        <a:defRPr sz="3599" kern="1200">
          <a:solidFill>
            <a:schemeClr val="tx1"/>
          </a:solidFill>
          <a:latin typeface="+mn-lt"/>
          <a:ea typeface="+mn-ea"/>
          <a:cs typeface="+mn-cs"/>
        </a:defRPr>
      </a:lvl6pPr>
      <a:lvl7pPr marL="5485577" algn="l" defTabSz="1828526" rtl="0" eaLnBrk="1" latinLnBrk="0" hangingPunct="1">
        <a:defRPr sz="3599" kern="1200">
          <a:solidFill>
            <a:schemeClr val="tx1"/>
          </a:solidFill>
          <a:latin typeface="+mn-lt"/>
          <a:ea typeface="+mn-ea"/>
          <a:cs typeface="+mn-cs"/>
        </a:defRPr>
      </a:lvl7pPr>
      <a:lvl8pPr marL="6399840" algn="l" defTabSz="1828526" rtl="0" eaLnBrk="1" latinLnBrk="0" hangingPunct="1">
        <a:defRPr sz="3599" kern="1200">
          <a:solidFill>
            <a:schemeClr val="tx1"/>
          </a:solidFill>
          <a:latin typeface="+mn-lt"/>
          <a:ea typeface="+mn-ea"/>
          <a:cs typeface="+mn-cs"/>
        </a:defRPr>
      </a:lvl8pPr>
      <a:lvl9pPr marL="7314103" algn="l" defTabSz="1828526"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minzp.sk/eea/dokumenty" TargetMode="Externa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hyperlink" Target="https://www.antimon.gov.sk/bid-rigging/"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antimon.gov.sk/bid-rigging/" TargetMode="Externa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 Id="rId4" Type="http://schemas.openxmlformats.org/officeDocument/2006/relationships/hyperlink" Target="mailto:eeagrants@enviro.gov.sk"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hyperlink" Target="http://www.eeagrants.org/" TargetMode="External"/><Relationship Id="rId4" Type="http://schemas.openxmlformats.org/officeDocument/2006/relationships/hyperlink" Target="https://eeagrants.org/resources/2014-2021-communication-and-design-manual"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 Id="rId4" Type="http://schemas.openxmlformats.org/officeDocument/2006/relationships/hyperlink" Target="http://www.norwaygrants.sk/" TargetMode="External"/></Relationships>
</file>

<file path=ppt/slides/_rels/slide7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hyperlink" Target="mailto:eeagrants@enviro.gov.sk" TargetMode="External"/><Relationship Id="rId2" Type="http://schemas.openxmlformats.org/officeDocument/2006/relationships/hyperlink" Target="http://www.minzp.sk/eea/" TargetMode="Externa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a:xfrm>
            <a:off x="3244682" y="3484792"/>
            <a:ext cx="18332511" cy="3693319"/>
          </a:xfrm>
        </p:spPr>
        <p:txBody>
          <a:bodyPr/>
          <a:lstStyle/>
          <a:p>
            <a:r>
              <a:rPr lang="sk-SK" dirty="0"/>
              <a:t>Informačný seminár k </a:t>
            </a:r>
            <a:r>
              <a:rPr lang="sk-SK" dirty="0" smtClean="0"/>
              <a:t>príručke </a:t>
            </a:r>
            <a:r>
              <a:rPr lang="sk-SK" dirty="0"/>
              <a:t>pre prijímateľa a </a:t>
            </a:r>
            <a:r>
              <a:rPr lang="sk-SK" dirty="0" smtClean="0"/>
              <a:t>projektového partnera                      </a:t>
            </a:r>
            <a:r>
              <a:rPr lang="sk-SK" sz="8000" dirty="0"/>
              <a:t/>
            </a:r>
            <a:br>
              <a:rPr lang="sk-SK" sz="8000" dirty="0"/>
            </a:br>
            <a:endParaRPr lang="en-GB" dirty="0"/>
          </a:p>
        </p:txBody>
      </p:sp>
      <p:sp>
        <p:nvSpPr>
          <p:cNvPr id="3" name="Plassholder for dato 2"/>
          <p:cNvSpPr>
            <a:spLocks noGrp="1"/>
          </p:cNvSpPr>
          <p:nvPr>
            <p:ph type="dt" sz="half" idx="10"/>
          </p:nvPr>
        </p:nvSpPr>
        <p:spPr>
          <a:xfrm>
            <a:off x="20395127" y="12588475"/>
            <a:ext cx="3985698" cy="553998"/>
          </a:xfrm>
        </p:spPr>
        <p:txBody>
          <a:bodyPr/>
          <a:lstStyle/>
          <a:p>
            <a:r>
              <a:rPr lang="sk-SK" dirty="0" smtClean="0"/>
              <a:t>26. marca 2021</a:t>
            </a:r>
            <a:endParaRPr lang="nb-NO" dirty="0"/>
          </a:p>
        </p:txBody>
      </p:sp>
      <p:sp>
        <p:nvSpPr>
          <p:cNvPr id="6" name="Plassholder for tekst 5"/>
          <p:cNvSpPr>
            <a:spLocks noGrp="1"/>
          </p:cNvSpPr>
          <p:nvPr>
            <p:ph type="body" sz="quarter" idx="15"/>
          </p:nvPr>
        </p:nvSpPr>
        <p:spPr>
          <a:xfrm>
            <a:off x="5342965" y="2599765"/>
            <a:ext cx="13429130" cy="625868"/>
          </a:xfrm>
        </p:spPr>
        <p:txBody>
          <a:bodyPr/>
          <a:lstStyle/>
          <a:p>
            <a:r>
              <a:rPr lang="sk-SK" sz="3200" dirty="0"/>
              <a:t>Program </a:t>
            </a:r>
            <a:r>
              <a:rPr lang="sk-SK" sz="3200" dirty="0" smtClean="0"/>
              <a:t>SK-Klíma: Zmierňovanie a prispôsobovanie sa zmene klímy</a:t>
            </a:r>
            <a:endParaRPr lang="en-GB" sz="3200" dirty="0"/>
          </a:p>
        </p:txBody>
      </p:sp>
      <p:sp>
        <p:nvSpPr>
          <p:cNvPr id="7" name="Plassholder for tekst 6"/>
          <p:cNvSpPr>
            <a:spLocks noGrp="1"/>
          </p:cNvSpPr>
          <p:nvPr>
            <p:ph type="body" sz="quarter" idx="16"/>
          </p:nvPr>
        </p:nvSpPr>
        <p:spPr>
          <a:xfrm>
            <a:off x="6795247" y="12244324"/>
            <a:ext cx="10171953" cy="923330"/>
          </a:xfrm>
        </p:spPr>
        <p:txBody>
          <a:bodyPr/>
          <a:lstStyle/>
          <a:p>
            <a:r>
              <a:rPr lang="sk-SK" dirty="0" smtClean="0"/>
              <a:t>Ministerstvo životného prostredia Slovenskej republiky</a:t>
            </a:r>
            <a:endParaRPr lang="en-GB" dirty="0"/>
          </a:p>
        </p:txBody>
      </p:sp>
      <p:sp>
        <p:nvSpPr>
          <p:cNvPr id="8" name="Plassholder for tekst 4"/>
          <p:cNvSpPr>
            <a:spLocks noGrp="1"/>
          </p:cNvSpPr>
          <p:nvPr>
            <p:ph type="body" sz="quarter" idx="14"/>
          </p:nvPr>
        </p:nvSpPr>
        <p:spPr>
          <a:xfrm>
            <a:off x="1500210" y="6257460"/>
            <a:ext cx="20296095" cy="1179810"/>
          </a:xfrm>
        </p:spPr>
        <p:txBody>
          <a:bodyPr/>
          <a:lstStyle/>
          <a:p>
            <a:pPr algn="ctr"/>
            <a:r>
              <a:rPr lang="sk-SK" dirty="0" smtClean="0"/>
              <a:t>Cieľová skupina : Základné a stredné školy – schválené projekty v rámci výzvy ACC03</a:t>
            </a:r>
          </a:p>
          <a:p>
            <a:r>
              <a:rPr lang="sk-SK" dirty="0" smtClean="0"/>
              <a:t>ZVYŠOVANIE </a:t>
            </a:r>
            <a:r>
              <a:rPr lang="sk-SK" dirty="0"/>
              <a:t>POVEDOMIA O ZMIERŇOVANÍ A PRISPÔSOBOVANÍ SA ZMENE KLÍMY NA ŠKOLÁCH (CLIMAEDU) </a:t>
            </a:r>
            <a:endParaRPr lang="en-GB" dirty="0"/>
          </a:p>
        </p:txBody>
      </p:sp>
    </p:spTree>
    <p:extLst>
      <p:ext uri="{BB962C8B-B14F-4D97-AF65-F5344CB8AC3E}">
        <p14:creationId xmlns:p14="http://schemas.microsoft.com/office/powerpoint/2010/main" val="4460959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Čo hovorí nariadenie o verejnom obstarávaní</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1260386" y="1921185"/>
            <a:ext cx="21861705" cy="10312706"/>
          </a:xfrm>
        </p:spPr>
        <p:txBody>
          <a:bodyPr>
            <a:normAutofit/>
          </a:bodyPr>
          <a:lstStyle/>
          <a:p>
            <a:pPr marL="0" lvl="0" indent="0">
              <a:buNone/>
            </a:pPr>
            <a:endParaRPr lang="sk-SK" dirty="0" smtClean="0"/>
          </a:p>
          <a:p>
            <a:pPr marL="0" lvl="0" indent="0">
              <a:buNone/>
            </a:pPr>
            <a:endParaRPr lang="sk-SK" dirty="0" smtClean="0"/>
          </a:p>
          <a:p>
            <a:pPr marL="0" indent="0" algn="just">
              <a:buNone/>
            </a:pPr>
            <a:endParaRPr lang="sk-SK" sz="4000" dirty="0" smtClean="0"/>
          </a:p>
          <a:p>
            <a:pPr marL="0" indent="0">
              <a:buNone/>
            </a:pPr>
            <a:endParaRPr lang="sk-SK" sz="4000" dirty="0" smtClean="0"/>
          </a:p>
          <a:p>
            <a:pPr marL="0" lvl="0" indent="0">
              <a:buNone/>
            </a:pPr>
            <a:endParaRPr lang="sk-SK" sz="4000" b="1" dirty="0" smtClean="0"/>
          </a:p>
          <a:p>
            <a:pPr marL="0" lvl="0" indent="0">
              <a:buNone/>
            </a:pPr>
            <a:endParaRPr lang="sk-SK" sz="4000" dirty="0" smtClean="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4" name="Zaoblený obdĺžnik 3"/>
          <p:cNvSpPr/>
          <p:nvPr/>
        </p:nvSpPr>
        <p:spPr>
          <a:xfrm>
            <a:off x="1075765" y="2330824"/>
            <a:ext cx="20977411" cy="450028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Wingdings" panose="05000000000000000000" pitchFamily="2" charset="2"/>
              <a:buChar char="ü"/>
            </a:pPr>
            <a:r>
              <a:rPr lang="sk-SK" sz="3600" dirty="0"/>
              <a:t>V prípadoch, kedy sa na zákazku nevťahuje platná legislatíva o verejnom obstarávaní alebo ak je hodnota zmluvy uzavretej ako súčasť implementácie projektu nižšia ako národné limity alebo limity Európskej únie stanovené pre verejné obstarávania, </a:t>
            </a:r>
            <a:r>
              <a:rPr lang="sk-SK" sz="3600" u="sng" dirty="0">
                <a:solidFill>
                  <a:srgbClr val="00B050"/>
                </a:solidFill>
              </a:rPr>
              <a:t>udelenie zákazky</a:t>
            </a:r>
            <a:r>
              <a:rPr lang="sk-SK" sz="3600" dirty="0">
                <a:solidFill>
                  <a:srgbClr val="00B050"/>
                </a:solidFill>
              </a:rPr>
              <a:t> </a:t>
            </a:r>
            <a:r>
              <a:rPr lang="sk-SK" sz="3600" dirty="0"/>
              <a:t>(vrátane postupov pred jej udelením) a </a:t>
            </a:r>
            <a:r>
              <a:rPr lang="sk-SK" sz="3600" u="sng" dirty="0">
                <a:solidFill>
                  <a:srgbClr val="00B050"/>
                </a:solidFill>
              </a:rPr>
              <a:t>zmluvné podmienky</a:t>
            </a:r>
            <a:r>
              <a:rPr lang="sk-SK" sz="3600" dirty="0"/>
              <a:t> takejto zákazky musia byť v súlade s najlepšími ekonomickými postupmi, vrátane (právnej) zodpovednosti, musia umožňovať </a:t>
            </a:r>
            <a:r>
              <a:rPr lang="sk-SK" sz="3600" b="1" u="sng" dirty="0">
                <a:solidFill>
                  <a:srgbClr val="00B050"/>
                </a:solidFill>
              </a:rPr>
              <a:t>úplnú a férovú súťaž</a:t>
            </a:r>
            <a:r>
              <a:rPr lang="sk-SK" sz="3600" dirty="0"/>
              <a:t> medzi potenciálnymi poskytovateľmi, napríklad cestou porovnávania skutočných cien a musia zabezpečiť optimálne použitie zdrojov Nórskych grantov</a:t>
            </a:r>
          </a:p>
        </p:txBody>
      </p:sp>
      <p:sp>
        <p:nvSpPr>
          <p:cNvPr id="5" name="Zaoblený obdĺžnik 4"/>
          <p:cNvSpPr/>
          <p:nvPr/>
        </p:nvSpPr>
        <p:spPr>
          <a:xfrm>
            <a:off x="1075765" y="7512424"/>
            <a:ext cx="21102917" cy="41596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10000"/>
              </a:lnSpc>
              <a:buFont typeface="Wingdings" panose="05000000000000000000" pitchFamily="2" charset="2"/>
              <a:buChar char="ü"/>
            </a:pPr>
            <a:r>
              <a:rPr lang="sk-SK" sz="3600" dirty="0"/>
              <a:t>Počas </a:t>
            </a:r>
            <a:r>
              <a:rPr lang="sk-SK" sz="3600" u="sng" dirty="0">
                <a:solidFill>
                  <a:srgbClr val="00B050"/>
                </a:solidFill>
              </a:rPr>
              <a:t>obstarávania</a:t>
            </a:r>
            <a:r>
              <a:rPr lang="sk-SK" sz="3600" dirty="0"/>
              <a:t> a </a:t>
            </a:r>
            <a:r>
              <a:rPr lang="sk-SK" sz="3600" u="sng" dirty="0">
                <a:solidFill>
                  <a:srgbClr val="00B050"/>
                </a:solidFill>
              </a:rPr>
              <a:t>plnenia zmlúv</a:t>
            </a:r>
            <a:r>
              <a:rPr lang="sk-SK" sz="3600" dirty="0"/>
              <a:t> sa musia dodržiavať </a:t>
            </a:r>
            <a:r>
              <a:rPr lang="sk-SK" sz="3600" u="sng" dirty="0">
                <a:solidFill>
                  <a:srgbClr val="00B050"/>
                </a:solidFill>
              </a:rPr>
              <a:t>najvyššie etické štandardy</a:t>
            </a:r>
            <a:r>
              <a:rPr lang="sk-SK" sz="3600" dirty="0"/>
              <a:t> ako aj </a:t>
            </a:r>
            <a:r>
              <a:rPr lang="sk-SK" sz="3600" u="sng" dirty="0">
                <a:solidFill>
                  <a:srgbClr val="00B050"/>
                </a:solidFill>
              </a:rPr>
              <a:t>predchádzanie konfliktu záujmov</a:t>
            </a:r>
            <a:r>
              <a:rPr lang="sk-SK" sz="3600" dirty="0"/>
              <a:t>. Správca programu zabezpečí uplatňovanie náležitých a účinných opatrení na predchádzanie nezákonným a korupčným praktikám. Nesmú sa prijímať žiadne ponuky, dary, platby, alebo výhody, ktoré by sa priamo alebo nepriamo vykladali alebo mohli by sa vykladať ako nezákonné alebo korupčné praktiky, napr. nabádanie na alebo odmena za zadanie zákazky alebo jej plnenie</a:t>
            </a:r>
          </a:p>
        </p:txBody>
      </p:sp>
      <p:pic>
        <p:nvPicPr>
          <p:cNvPr id="6" name="Obrázok 5"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8866092" y="11753420"/>
            <a:ext cx="3187083" cy="1189497"/>
          </a:xfrm>
          <a:prstGeom prst="rect">
            <a:avLst/>
          </a:prstGeom>
          <a:noFill/>
          <a:ln>
            <a:noFill/>
          </a:ln>
        </p:spPr>
      </p:pic>
      <p:pic>
        <p:nvPicPr>
          <p:cNvPr id="7" name="Obrázok 6"/>
          <p:cNvPicPr/>
          <p:nvPr/>
        </p:nvPicPr>
        <p:blipFill>
          <a:blip r:embed="rId3">
            <a:extLst>
              <a:ext uri="{28A0092B-C50C-407E-A947-70E740481C1C}">
                <a14:useLocalDpi xmlns:a14="http://schemas.microsoft.com/office/drawing/2010/main" val="0"/>
              </a:ext>
            </a:extLst>
          </a:blip>
          <a:srcRect/>
          <a:stretch>
            <a:fillRect/>
          </a:stretch>
        </p:blipFill>
        <p:spPr bwMode="auto">
          <a:xfrm>
            <a:off x="19507201" y="681895"/>
            <a:ext cx="2189018" cy="1266999"/>
          </a:xfrm>
          <a:prstGeom prst="rect">
            <a:avLst/>
          </a:prstGeom>
          <a:noFill/>
        </p:spPr>
      </p:pic>
    </p:spTree>
    <p:extLst>
      <p:ext uri="{BB962C8B-B14F-4D97-AF65-F5344CB8AC3E}">
        <p14:creationId xmlns:p14="http://schemas.microsoft.com/office/powerpoint/2010/main" val="8150687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Typy kontrol verejného obstarávania</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1260386" y="1948894"/>
            <a:ext cx="21861705" cy="10312706"/>
          </a:xfrm>
        </p:spPr>
        <p:txBody>
          <a:bodyPr>
            <a:normAutofit/>
          </a:bodyPr>
          <a:lstStyle/>
          <a:p>
            <a:pPr marL="0" lvl="0" indent="0">
              <a:buNone/>
            </a:pPr>
            <a:endParaRPr lang="sk-SK" dirty="0" smtClean="0"/>
          </a:p>
          <a:p>
            <a:pPr marL="0" lvl="0" indent="0">
              <a:buNone/>
            </a:pPr>
            <a:endParaRPr lang="sk-SK" dirty="0"/>
          </a:p>
          <a:p>
            <a:pPr marL="0" lvl="0" indent="0">
              <a:buNone/>
            </a:pPr>
            <a:endParaRPr lang="sk-SK" dirty="0" smtClean="0"/>
          </a:p>
          <a:p>
            <a:pPr marL="0" lvl="0" indent="0">
              <a:buNone/>
            </a:pPr>
            <a:endParaRPr lang="sk-SK" dirty="0"/>
          </a:p>
          <a:p>
            <a:pPr marL="0" lvl="0" indent="0">
              <a:buNone/>
            </a:pPr>
            <a:endParaRPr lang="sk-SK" dirty="0" smtClean="0"/>
          </a:p>
          <a:p>
            <a:pPr marL="0" lvl="0" indent="0">
              <a:buNone/>
            </a:pPr>
            <a:endParaRPr lang="sk-SK" sz="4000" dirty="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4" name="Obdĺžnik 3"/>
          <p:cNvSpPr/>
          <p:nvPr/>
        </p:nvSpPr>
        <p:spPr>
          <a:xfrm>
            <a:off x="1260386" y="2453203"/>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Prvá ex-</a:t>
            </a:r>
            <a:r>
              <a:rPr lang="sk-SK" sz="3600" b="1" dirty="0" err="1"/>
              <a:t>ante</a:t>
            </a:r>
            <a:r>
              <a:rPr lang="sk-SK" sz="3600" b="1" dirty="0"/>
              <a:t> kontrola</a:t>
            </a:r>
          </a:p>
          <a:p>
            <a:pPr lvl="0"/>
            <a:r>
              <a:rPr lang="sk-SK" sz="3600" dirty="0"/>
              <a:t>    kontrola pred vyhlásením verejného obstarávania</a:t>
            </a:r>
          </a:p>
        </p:txBody>
      </p:sp>
      <p:sp>
        <p:nvSpPr>
          <p:cNvPr id="5" name="Obdĺžnik 4"/>
          <p:cNvSpPr/>
          <p:nvPr/>
        </p:nvSpPr>
        <p:spPr>
          <a:xfrm>
            <a:off x="1260386" y="4641433"/>
            <a:ext cx="16794532" cy="140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Druhá ex-</a:t>
            </a:r>
            <a:r>
              <a:rPr lang="sk-SK" sz="3600" b="1" dirty="0" err="1"/>
              <a:t>ante</a:t>
            </a:r>
            <a:r>
              <a:rPr lang="sk-SK" sz="3600" b="1" dirty="0"/>
              <a:t> kontrola</a:t>
            </a:r>
          </a:p>
          <a:p>
            <a:pPr lvl="0"/>
            <a:r>
              <a:rPr lang="sk-SK" sz="3600" dirty="0"/>
              <a:t>    kontrola pred podpisom zmluvy s úspešným uchádzačom</a:t>
            </a:r>
          </a:p>
        </p:txBody>
      </p:sp>
      <p:sp>
        <p:nvSpPr>
          <p:cNvPr id="6" name="Obdĺžnik 5"/>
          <p:cNvSpPr/>
          <p:nvPr/>
        </p:nvSpPr>
        <p:spPr>
          <a:xfrm>
            <a:off x="1260386" y="6868405"/>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Po uzavretí zmluvy</a:t>
            </a:r>
          </a:p>
          <a:p>
            <a:pPr lvl="0"/>
            <a:r>
              <a:rPr lang="sk-SK" sz="3600" dirty="0"/>
              <a:t>    kontrola po podpise zmluvy (štandardná alebo následná ex-post)</a:t>
            </a:r>
          </a:p>
        </p:txBody>
      </p:sp>
      <p:sp>
        <p:nvSpPr>
          <p:cNvPr id="7" name="Obdĺžnik 6"/>
          <p:cNvSpPr/>
          <p:nvPr/>
        </p:nvSpPr>
        <p:spPr>
          <a:xfrm>
            <a:off x="1260386" y="8837357"/>
            <a:ext cx="16794532" cy="140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Pred uzavretím dodatku</a:t>
            </a:r>
          </a:p>
          <a:p>
            <a:r>
              <a:rPr lang="sk-SK" sz="3600" dirty="0"/>
              <a:t>    kontrola pred uzavretím dodatku k zmluve</a:t>
            </a:r>
            <a:endParaRPr lang="sk-SK" sz="3600" b="1" dirty="0"/>
          </a:p>
        </p:txBody>
      </p:sp>
      <p:sp>
        <p:nvSpPr>
          <p:cNvPr id="8" name="Obdĺžnik 7"/>
          <p:cNvSpPr/>
          <p:nvPr/>
        </p:nvSpPr>
        <p:spPr>
          <a:xfrm>
            <a:off x="1260386" y="10857694"/>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Po uzavretí dodatku</a:t>
            </a:r>
          </a:p>
          <a:p>
            <a:r>
              <a:rPr lang="sk-SK" sz="3600" dirty="0"/>
              <a:t>    kontrola po uzavretí dodatku k zmluve</a:t>
            </a:r>
            <a:endParaRPr lang="sk-SK" sz="3600" b="1" dirty="0"/>
          </a:p>
        </p:txBody>
      </p:sp>
      <p:pic>
        <p:nvPicPr>
          <p:cNvPr id="9" name="Obrázok 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993338" y="12261597"/>
            <a:ext cx="3061579" cy="784324"/>
          </a:xfrm>
          <a:prstGeom prst="rect">
            <a:avLst/>
          </a:prstGeom>
          <a:noFill/>
          <a:ln>
            <a:noFill/>
          </a:ln>
        </p:spPr>
      </p:pic>
      <p:pic>
        <p:nvPicPr>
          <p:cNvPr id="10" name="Obrázok 9"/>
          <p:cNvPicPr/>
          <p:nvPr/>
        </p:nvPicPr>
        <p:blipFill>
          <a:blip r:embed="rId3">
            <a:extLst>
              <a:ext uri="{28A0092B-C50C-407E-A947-70E740481C1C}">
                <a14:useLocalDpi xmlns:a14="http://schemas.microsoft.com/office/drawing/2010/main" val="0"/>
              </a:ext>
            </a:extLst>
          </a:blip>
          <a:srcRect/>
          <a:stretch>
            <a:fillRect/>
          </a:stretch>
        </p:blipFill>
        <p:spPr bwMode="auto">
          <a:xfrm>
            <a:off x="16210119" y="999955"/>
            <a:ext cx="1665505" cy="1115715"/>
          </a:xfrm>
          <a:prstGeom prst="rect">
            <a:avLst/>
          </a:prstGeom>
          <a:noFill/>
        </p:spPr>
      </p:pic>
    </p:spTree>
    <p:extLst>
      <p:ext uri="{BB962C8B-B14F-4D97-AF65-F5344CB8AC3E}">
        <p14:creationId xmlns:p14="http://schemas.microsoft.com/office/powerpoint/2010/main" val="404352208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Kontrola podľa predpokladanej hodnoty zákazky</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1198556" y="4507390"/>
            <a:ext cx="15747453" cy="476987"/>
          </a:xfrm>
        </p:spPr>
        <p:txBody>
          <a:bodyPr>
            <a:normAutofit fontScale="25000" lnSpcReduction="20000"/>
          </a:bodyPr>
          <a:lstStyle/>
          <a:p>
            <a:pPr marL="0" lvl="0" indent="0">
              <a:buNone/>
            </a:pPr>
            <a:endParaRPr lang="sk-SK" dirty="0" smtClean="0"/>
          </a:p>
          <a:p>
            <a:pPr marL="0" lvl="0" indent="0" algn="ctr">
              <a:buNone/>
            </a:pPr>
            <a:r>
              <a:rPr lang="sk-SK" sz="9600" dirty="0" smtClean="0"/>
              <a:t>Uvedené limity sa rozumie ako bez DPH </a:t>
            </a:r>
            <a:endParaRPr lang="sk-SK" sz="9600" dirty="0"/>
          </a:p>
          <a:p>
            <a:pPr marL="0" lvl="0" indent="0">
              <a:buNone/>
            </a:pPr>
            <a:endParaRPr lang="sk-SK" sz="4000" b="1" dirty="0" smtClean="0"/>
          </a:p>
          <a:p>
            <a:pPr marL="0" lvl="0" indent="0">
              <a:buNone/>
            </a:pPr>
            <a:endParaRPr lang="sk-SK" dirty="0" smtClean="0"/>
          </a:p>
          <a:p>
            <a:pPr marL="0" lvl="0" indent="0">
              <a:buNone/>
            </a:pPr>
            <a:r>
              <a:rPr lang="sk-SK" dirty="0" err="1" smtClean="0"/>
              <a:t>Uvedddddd</a:t>
            </a:r>
            <a:endParaRPr lang="de-AT" dirty="0"/>
          </a:p>
        </p:txBody>
      </p:sp>
      <p:sp>
        <p:nvSpPr>
          <p:cNvPr id="4" name="Obdĺžnik 3"/>
          <p:cNvSpPr/>
          <p:nvPr/>
        </p:nvSpPr>
        <p:spPr>
          <a:xfrm>
            <a:off x="973515" y="1948894"/>
            <a:ext cx="4046720" cy="2366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Prvá ex-</a:t>
            </a:r>
            <a:r>
              <a:rPr lang="sk-SK" dirty="0" err="1" smtClean="0"/>
              <a:t>ante</a:t>
            </a:r>
            <a:endParaRPr lang="sk-SK" dirty="0"/>
          </a:p>
        </p:txBody>
      </p:sp>
      <p:sp>
        <p:nvSpPr>
          <p:cNvPr id="5" name="Obdĺžnik 4"/>
          <p:cNvSpPr/>
          <p:nvPr/>
        </p:nvSpPr>
        <p:spPr>
          <a:xfrm>
            <a:off x="5576047" y="1948894"/>
            <a:ext cx="7476565" cy="22824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Pred podpisom zmluvy</a:t>
            </a:r>
          </a:p>
          <a:p>
            <a:pPr algn="ctr"/>
            <a:r>
              <a:rPr lang="sk-SK" dirty="0" smtClean="0"/>
              <a:t>(druhá ex-</a:t>
            </a:r>
            <a:r>
              <a:rPr lang="sk-SK" dirty="0" err="1" smtClean="0"/>
              <a:t>ante</a:t>
            </a:r>
            <a:r>
              <a:rPr lang="sk-SK" dirty="0" smtClean="0"/>
              <a:t>)</a:t>
            </a:r>
            <a:endParaRPr lang="sk-SK" dirty="0"/>
          </a:p>
        </p:txBody>
      </p:sp>
      <p:sp>
        <p:nvSpPr>
          <p:cNvPr id="6" name="Obdĺžnik 5"/>
          <p:cNvSpPr/>
          <p:nvPr/>
        </p:nvSpPr>
        <p:spPr>
          <a:xfrm>
            <a:off x="13608424" y="1948894"/>
            <a:ext cx="4159623" cy="23666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 podpise zmluvy</a:t>
            </a:r>
          </a:p>
          <a:p>
            <a:pPr algn="ctr"/>
            <a:r>
              <a:rPr lang="sk-SK" dirty="0" smtClean="0"/>
              <a:t>(ex-post alebo následná)</a:t>
            </a:r>
            <a:endParaRPr lang="sk-SK" dirty="0"/>
          </a:p>
        </p:txBody>
      </p:sp>
      <p:sp>
        <p:nvSpPr>
          <p:cNvPr id="7" name="Obdĺžnik 6"/>
          <p:cNvSpPr/>
          <p:nvPr/>
        </p:nvSpPr>
        <p:spPr>
          <a:xfrm>
            <a:off x="973516" y="5307106"/>
            <a:ext cx="4046719" cy="27073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sk-SK" dirty="0" smtClean="0"/>
              <a:t>Len zákazky nad         20 000 EUR</a:t>
            </a:r>
          </a:p>
          <a:p>
            <a:pPr algn="ctr"/>
            <a:r>
              <a:rPr lang="sk-SK" dirty="0" smtClean="0"/>
              <a:t>(dobrovoľnosť)</a:t>
            </a:r>
            <a:endParaRPr lang="sk-SK" dirty="0"/>
          </a:p>
        </p:txBody>
      </p:sp>
      <p:sp>
        <p:nvSpPr>
          <p:cNvPr id="8" name="Obdĺžnik 7"/>
          <p:cNvSpPr/>
          <p:nvPr/>
        </p:nvSpPr>
        <p:spPr>
          <a:xfrm>
            <a:off x="5576047" y="5307105"/>
            <a:ext cx="3496236" cy="270734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sk-SK" dirty="0" smtClean="0"/>
              <a:t>Zákazky</a:t>
            </a:r>
          </a:p>
          <a:p>
            <a:pPr algn="ctr"/>
            <a:r>
              <a:rPr lang="sk-SK" dirty="0" smtClean="0"/>
              <a:t> od 5 000 EUR</a:t>
            </a:r>
          </a:p>
          <a:p>
            <a:pPr algn="ctr"/>
            <a:r>
              <a:rPr lang="sk-SK" dirty="0" smtClean="0"/>
              <a:t> do 20 000 EUR  výberová kontrola</a:t>
            </a:r>
            <a:endParaRPr lang="sk-SK" dirty="0"/>
          </a:p>
        </p:txBody>
      </p:sp>
      <p:sp>
        <p:nvSpPr>
          <p:cNvPr id="9" name="Obdĺžnik 8"/>
          <p:cNvSpPr/>
          <p:nvPr/>
        </p:nvSpPr>
        <p:spPr>
          <a:xfrm>
            <a:off x="9628094" y="5307106"/>
            <a:ext cx="3424518" cy="27073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sk-SK" dirty="0" smtClean="0"/>
              <a:t>Zákazky nad   20 000 EUR</a:t>
            </a:r>
          </a:p>
          <a:p>
            <a:pPr algn="ctr"/>
            <a:r>
              <a:rPr lang="sk-SK" dirty="0" smtClean="0"/>
              <a:t>všetky</a:t>
            </a:r>
            <a:endParaRPr lang="sk-SK" dirty="0"/>
          </a:p>
        </p:txBody>
      </p:sp>
      <p:sp>
        <p:nvSpPr>
          <p:cNvPr id="10" name="Obdĺžnik 9"/>
          <p:cNvSpPr/>
          <p:nvPr/>
        </p:nvSpPr>
        <p:spPr>
          <a:xfrm>
            <a:off x="13608424" y="5307106"/>
            <a:ext cx="4159623" cy="270734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sk-SK" dirty="0" smtClean="0"/>
              <a:t>všetky</a:t>
            </a:r>
            <a:endParaRPr lang="sk-SK" dirty="0"/>
          </a:p>
        </p:txBody>
      </p:sp>
      <p:sp>
        <p:nvSpPr>
          <p:cNvPr id="13" name="Obdĺžnik 12"/>
          <p:cNvSpPr/>
          <p:nvPr/>
        </p:nvSpPr>
        <p:spPr>
          <a:xfrm>
            <a:off x="973515" y="8444754"/>
            <a:ext cx="4046720" cy="35320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342900" indent="-342900" algn="just">
              <a:buFont typeface="Wingdings" panose="05000000000000000000" pitchFamily="2" charset="2"/>
              <a:buChar char="ü"/>
            </a:pPr>
            <a:r>
              <a:rPr lang="sk-SK" sz="2400" dirty="0"/>
              <a:t>s</a:t>
            </a:r>
            <a:r>
              <a:rPr lang="sk-SK" sz="2400" dirty="0" smtClean="0"/>
              <a:t>pôsob výpočtu PHZ</a:t>
            </a:r>
          </a:p>
          <a:p>
            <a:pPr marL="342900" indent="-342900" algn="just">
              <a:buFont typeface="Wingdings" panose="05000000000000000000" pitchFamily="2" charset="2"/>
              <a:buChar char="ü"/>
            </a:pPr>
            <a:endParaRPr lang="sk-SK" sz="2400" dirty="0" smtClean="0"/>
          </a:p>
          <a:p>
            <a:pPr marL="342900" indent="-342900" algn="just">
              <a:buFont typeface="Wingdings" panose="05000000000000000000" pitchFamily="2" charset="2"/>
              <a:buChar char="ü"/>
            </a:pPr>
            <a:r>
              <a:rPr lang="sk-SK" sz="2400" dirty="0"/>
              <a:t>t</a:t>
            </a:r>
            <a:r>
              <a:rPr lang="sk-SK" sz="2400" dirty="0" smtClean="0"/>
              <a:t>est bežnej dostupnosti</a:t>
            </a:r>
          </a:p>
          <a:p>
            <a:pPr marL="342900" indent="-342900" algn="just">
              <a:buFont typeface="Wingdings" panose="05000000000000000000" pitchFamily="2" charset="2"/>
              <a:buChar char="ü"/>
            </a:pPr>
            <a:endParaRPr lang="sk-SK" sz="2400" dirty="0" smtClean="0"/>
          </a:p>
          <a:p>
            <a:pPr marL="342900" indent="-342900" algn="just">
              <a:buFont typeface="Wingdings" panose="05000000000000000000" pitchFamily="2" charset="2"/>
              <a:buChar char="ü"/>
            </a:pPr>
            <a:r>
              <a:rPr lang="sk-SK" sz="2400" dirty="0" smtClean="0"/>
              <a:t>podmienky účasti</a:t>
            </a:r>
          </a:p>
          <a:p>
            <a:pPr marL="342900" indent="-342900" algn="just">
              <a:buFont typeface="Wingdings" panose="05000000000000000000" pitchFamily="2" charset="2"/>
              <a:buChar char="ü"/>
            </a:pPr>
            <a:endParaRPr lang="sk-SK" sz="2400" dirty="0" smtClean="0"/>
          </a:p>
          <a:p>
            <a:pPr marL="342900" indent="-342900" algn="just">
              <a:buFont typeface="Wingdings" panose="05000000000000000000" pitchFamily="2" charset="2"/>
              <a:buChar char="ü"/>
            </a:pPr>
            <a:r>
              <a:rPr lang="sk-SK" sz="2400" dirty="0"/>
              <a:t>n</a:t>
            </a:r>
            <a:r>
              <a:rPr lang="sk-SK" sz="2400" dirty="0" smtClean="0"/>
              <a:t>ávrh zmluvy</a:t>
            </a:r>
            <a:endParaRPr lang="sk-SK" dirty="0"/>
          </a:p>
        </p:txBody>
      </p:sp>
      <p:sp>
        <p:nvSpPr>
          <p:cNvPr id="14" name="Obdĺžnik 13"/>
          <p:cNvSpPr/>
          <p:nvPr/>
        </p:nvSpPr>
        <p:spPr>
          <a:xfrm>
            <a:off x="5576048" y="8444754"/>
            <a:ext cx="3496236" cy="35320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sk-SK" sz="2400" dirty="0" smtClean="0"/>
              <a:t>kompletná</a:t>
            </a:r>
          </a:p>
          <a:p>
            <a:pPr algn="ctr"/>
            <a:r>
              <a:rPr lang="sk-SK" sz="2400" dirty="0" smtClean="0"/>
              <a:t>dokumentácia</a:t>
            </a:r>
          </a:p>
          <a:p>
            <a:pPr algn="ctr"/>
            <a:r>
              <a:rPr lang="sk-SK" sz="2400" dirty="0" smtClean="0"/>
              <a:t>(vrátane tabuľky konfliktu záujmov)</a:t>
            </a:r>
            <a:endParaRPr lang="sk-SK" sz="2400" dirty="0"/>
          </a:p>
        </p:txBody>
      </p:sp>
      <p:sp>
        <p:nvSpPr>
          <p:cNvPr id="15" name="Obdĺžnik 14"/>
          <p:cNvSpPr/>
          <p:nvPr/>
        </p:nvSpPr>
        <p:spPr>
          <a:xfrm>
            <a:off x="9628094" y="8444754"/>
            <a:ext cx="3442447" cy="35320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sk-SK" sz="2400" dirty="0" smtClean="0"/>
              <a:t>kompletná</a:t>
            </a:r>
          </a:p>
          <a:p>
            <a:pPr algn="ctr"/>
            <a:r>
              <a:rPr lang="sk-SK" sz="2400" dirty="0" smtClean="0"/>
              <a:t>dokumentácia</a:t>
            </a:r>
          </a:p>
          <a:p>
            <a:pPr algn="ctr"/>
            <a:r>
              <a:rPr lang="sk-SK" sz="2400" dirty="0" smtClean="0"/>
              <a:t>(vrátane tabuľky konfliktu záujmov)</a:t>
            </a:r>
            <a:endParaRPr lang="sk-SK" sz="2400" dirty="0"/>
          </a:p>
        </p:txBody>
      </p:sp>
      <p:sp>
        <p:nvSpPr>
          <p:cNvPr id="16" name="Obdĺžnik 15"/>
          <p:cNvSpPr/>
          <p:nvPr/>
        </p:nvSpPr>
        <p:spPr>
          <a:xfrm>
            <a:off x="13626351" y="8444754"/>
            <a:ext cx="4141696" cy="353209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sk-SK" sz="2400" dirty="0" smtClean="0"/>
              <a:t>Dokumenty, ktoré ešte neboli predložené</a:t>
            </a:r>
          </a:p>
          <a:p>
            <a:pPr algn="ctr"/>
            <a:r>
              <a:rPr lang="sk-SK" sz="2400" dirty="0" smtClean="0"/>
              <a:t> +</a:t>
            </a:r>
          </a:p>
          <a:p>
            <a:pPr algn="ctr"/>
            <a:r>
              <a:rPr lang="sk-SK" sz="2400" dirty="0" smtClean="0"/>
              <a:t> uzavretá zmluva</a:t>
            </a:r>
            <a:endParaRPr lang="sk-SK" sz="2400" dirty="0"/>
          </a:p>
        </p:txBody>
      </p:sp>
      <p:pic>
        <p:nvPicPr>
          <p:cNvPr id="17" name="Obrázok 16"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3626352" y="12021674"/>
            <a:ext cx="4141696" cy="1013007"/>
          </a:xfrm>
          <a:prstGeom prst="rect">
            <a:avLst/>
          </a:prstGeom>
          <a:noFill/>
          <a:ln>
            <a:noFill/>
          </a:ln>
        </p:spPr>
      </p:pic>
      <p:pic>
        <p:nvPicPr>
          <p:cNvPr id="18" name="Obrázok 17"/>
          <p:cNvPicPr/>
          <p:nvPr/>
        </p:nvPicPr>
        <p:blipFill>
          <a:blip r:embed="rId3">
            <a:extLst>
              <a:ext uri="{28A0092B-C50C-407E-A947-70E740481C1C}">
                <a14:useLocalDpi xmlns:a14="http://schemas.microsoft.com/office/drawing/2010/main" val="0"/>
              </a:ext>
            </a:extLst>
          </a:blip>
          <a:srcRect/>
          <a:stretch>
            <a:fillRect/>
          </a:stretch>
        </p:blipFill>
        <p:spPr bwMode="auto">
          <a:xfrm>
            <a:off x="18090776" y="352935"/>
            <a:ext cx="1606513" cy="1153135"/>
          </a:xfrm>
          <a:prstGeom prst="rect">
            <a:avLst/>
          </a:prstGeom>
          <a:noFill/>
        </p:spPr>
      </p:pic>
    </p:spTree>
    <p:extLst>
      <p:ext uri="{BB962C8B-B14F-4D97-AF65-F5344CB8AC3E}">
        <p14:creationId xmlns:p14="http://schemas.microsoft.com/office/powerpoint/2010/main" val="10780598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Zákazky vyňaté z kontroly</a:t>
            </a:r>
            <a:r>
              <a:rPr lang="sk-SK" dirty="0"/>
              <a:t/>
            </a:r>
            <a:br>
              <a:rPr lang="sk-SK" dirty="0"/>
            </a:br>
            <a:endParaRPr lang="de-AT" dirty="0"/>
          </a:p>
        </p:txBody>
      </p:sp>
      <p:sp>
        <p:nvSpPr>
          <p:cNvPr id="4" name="Zaoblený obdĺžnik 3"/>
          <p:cNvSpPr/>
          <p:nvPr/>
        </p:nvSpPr>
        <p:spPr>
          <a:xfrm>
            <a:off x="1260386" y="2955914"/>
            <a:ext cx="20116800" cy="2519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Verejné obstarávania, s ktorými súvisiace výdavky sa preukazujú auditnou správou (zahraniční partneri)</a:t>
            </a:r>
          </a:p>
        </p:txBody>
      </p:sp>
      <p:sp>
        <p:nvSpPr>
          <p:cNvPr id="5" name="Zaoblený obdĺžnik 4"/>
          <p:cNvSpPr/>
          <p:nvPr/>
        </p:nvSpPr>
        <p:spPr>
          <a:xfrm>
            <a:off x="1260386" y="7189695"/>
            <a:ext cx="20116800" cy="25101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Verejné obstarávania, ak suma výdavkov deklarovaných celkovo nepresiahne 20 000 EUR, ani 25% hodnoty zákazky</a:t>
            </a:r>
          </a:p>
        </p:txBody>
      </p:sp>
      <p:pic>
        <p:nvPicPr>
          <p:cNvPr id="7" name="Obrázok 6"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7355672" y="10989006"/>
            <a:ext cx="4021514" cy="1776735"/>
          </a:xfrm>
          <a:prstGeom prst="rect">
            <a:avLst/>
          </a:prstGeom>
          <a:noFill/>
          <a:ln>
            <a:noFill/>
          </a:ln>
        </p:spPr>
      </p:pic>
      <p:pic>
        <p:nvPicPr>
          <p:cNvPr id="8" name="Obrázok 7"/>
          <p:cNvPicPr/>
          <p:nvPr/>
        </p:nvPicPr>
        <p:blipFill>
          <a:blip r:embed="rId3">
            <a:extLst>
              <a:ext uri="{28A0092B-C50C-407E-A947-70E740481C1C}">
                <a14:useLocalDpi xmlns:a14="http://schemas.microsoft.com/office/drawing/2010/main" val="0"/>
              </a:ext>
            </a:extLst>
          </a:blip>
          <a:srcRect/>
          <a:stretch>
            <a:fillRect/>
          </a:stretch>
        </p:blipFill>
        <p:spPr bwMode="auto">
          <a:xfrm>
            <a:off x="17757252" y="1037825"/>
            <a:ext cx="2287830" cy="1310928"/>
          </a:xfrm>
          <a:prstGeom prst="rect">
            <a:avLst/>
          </a:prstGeom>
          <a:noFill/>
        </p:spPr>
      </p:pic>
    </p:spTree>
    <p:extLst>
      <p:ext uri="{BB962C8B-B14F-4D97-AF65-F5344CB8AC3E}">
        <p14:creationId xmlns:p14="http://schemas.microsoft.com/office/powerpoint/2010/main" val="15621104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Zákazky do 5 000 EUR bez DPH</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1260386" y="1948894"/>
            <a:ext cx="4315661" cy="3143059"/>
          </a:xfrm>
        </p:spPr>
        <p:txBody>
          <a:bodyPr>
            <a:normAutofit/>
          </a:bodyPr>
          <a:lstStyle/>
          <a:p>
            <a:pPr marL="0" lvl="0" indent="0">
              <a:buNone/>
            </a:pPr>
            <a:endParaRPr lang="sk-SK" dirty="0" smtClean="0"/>
          </a:p>
          <a:p>
            <a:pPr marL="0" lvl="0" indent="0">
              <a:buNone/>
            </a:pPr>
            <a:endParaRPr lang="sk-SK" sz="4000" dirty="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5" name="Obdĺžnik 4"/>
          <p:cNvSpPr/>
          <p:nvPr/>
        </p:nvSpPr>
        <p:spPr>
          <a:xfrm>
            <a:off x="973515" y="1948895"/>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dirty="0" smtClean="0"/>
              <a:t>Príručka nestanovuje ďalšie postupy a pravidlá pre zadávanie týchto zákaziek</a:t>
            </a:r>
            <a:endParaRPr lang="sk-SK" dirty="0"/>
          </a:p>
        </p:txBody>
      </p:sp>
      <p:sp>
        <p:nvSpPr>
          <p:cNvPr id="7" name="Obdĺžnik 6"/>
          <p:cNvSpPr/>
          <p:nvPr/>
        </p:nvSpPr>
        <p:spPr>
          <a:xfrm>
            <a:off x="973516" y="3743546"/>
            <a:ext cx="16794531" cy="1586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sk-SK" dirty="0" smtClean="0"/>
              <a:t>Spôsob zadávania zákaziek do 5 000 EUR nie je predmetom kontroly</a:t>
            </a:r>
            <a:endParaRPr lang="sk-SK" dirty="0"/>
          </a:p>
        </p:txBody>
      </p:sp>
      <p:sp>
        <p:nvSpPr>
          <p:cNvPr id="13" name="Obdĺžnik 12"/>
          <p:cNvSpPr/>
          <p:nvPr/>
        </p:nvSpPr>
        <p:spPr>
          <a:xfrm>
            <a:off x="973515" y="5721043"/>
            <a:ext cx="16794532" cy="182723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just"/>
            <a:r>
              <a:rPr lang="sk-SK" dirty="0" smtClean="0"/>
              <a:t>Týmto nie je dotknutá povinnosť prijímateľa zabezpečiť dodržiavanie princípu hospodárnosti a na požiadanie vhodným spôsobom preukázať, že princíp hospodárnosti bol dodržaný</a:t>
            </a:r>
            <a:endParaRPr lang="sk-SK" dirty="0"/>
          </a:p>
        </p:txBody>
      </p:sp>
      <p:sp>
        <p:nvSpPr>
          <p:cNvPr id="17" name="Obdĺžnik 16"/>
          <p:cNvSpPr/>
          <p:nvPr/>
        </p:nvSpPr>
        <p:spPr>
          <a:xfrm>
            <a:off x="973515" y="9916524"/>
            <a:ext cx="16794531" cy="1586752"/>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sk-SK" dirty="0" smtClean="0"/>
              <a:t>Správca programu je oprávnený požadovať od prijímateľa aj predloženie odborného posudku za účelom preukázania hospodárnosti. Odporúčané limity k vybraným statkom sú v príručke </a:t>
            </a:r>
            <a:endParaRPr lang="sk-SK" dirty="0"/>
          </a:p>
        </p:txBody>
      </p:sp>
      <p:sp>
        <p:nvSpPr>
          <p:cNvPr id="18" name="Obdĺžnik 17"/>
          <p:cNvSpPr/>
          <p:nvPr/>
        </p:nvSpPr>
        <p:spPr>
          <a:xfrm>
            <a:off x="973515" y="7939027"/>
            <a:ext cx="16794532" cy="14039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dirty="0" smtClean="0"/>
              <a:t>Týmto vhodným spôsobom môžu byť napr. informácie, ktoré prijímateľ získal počas preverovania dodržania princípu hospodárnosti</a:t>
            </a:r>
            <a:endParaRPr lang="sk-SK" dirty="0"/>
          </a:p>
        </p:txBody>
      </p:sp>
      <p:pic>
        <p:nvPicPr>
          <p:cNvPr id="19" name="Obrázok 1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329951" y="11864459"/>
            <a:ext cx="3635320" cy="1188153"/>
          </a:xfrm>
          <a:prstGeom prst="rect">
            <a:avLst/>
          </a:prstGeom>
          <a:noFill/>
          <a:ln>
            <a:noFill/>
          </a:ln>
        </p:spPr>
      </p:pic>
      <p:pic>
        <p:nvPicPr>
          <p:cNvPr id="20" name="Obrázok 19"/>
          <p:cNvPicPr/>
          <p:nvPr/>
        </p:nvPicPr>
        <p:blipFill>
          <a:blip r:embed="rId3">
            <a:extLst>
              <a:ext uri="{28A0092B-C50C-407E-A947-70E740481C1C}">
                <a14:useLocalDpi xmlns:a14="http://schemas.microsoft.com/office/drawing/2010/main" val="0"/>
              </a:ext>
            </a:extLst>
          </a:blip>
          <a:srcRect/>
          <a:stretch>
            <a:fillRect/>
          </a:stretch>
        </p:blipFill>
        <p:spPr bwMode="auto">
          <a:xfrm>
            <a:off x="16147611" y="681894"/>
            <a:ext cx="1817660" cy="1075187"/>
          </a:xfrm>
          <a:prstGeom prst="rect">
            <a:avLst/>
          </a:prstGeom>
          <a:noFill/>
        </p:spPr>
      </p:pic>
    </p:spTree>
    <p:extLst>
      <p:ext uri="{BB962C8B-B14F-4D97-AF65-F5344CB8AC3E}">
        <p14:creationId xmlns:p14="http://schemas.microsoft.com/office/powerpoint/2010/main" val="18604102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Zákazky s nízkou hodnotou</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958248" y="2765267"/>
            <a:ext cx="7811897" cy="663658"/>
          </a:xfrm>
        </p:spPr>
        <p:txBody>
          <a:bodyPr>
            <a:normAutofit fontScale="25000" lnSpcReduction="20000"/>
          </a:bodyPr>
          <a:lstStyle/>
          <a:p>
            <a:pPr marL="0" lvl="0" indent="0">
              <a:buNone/>
            </a:pPr>
            <a:endParaRPr lang="sk-SK" dirty="0" smtClean="0"/>
          </a:p>
          <a:p>
            <a:pPr marL="0" lvl="0" indent="0">
              <a:buNone/>
            </a:pPr>
            <a:r>
              <a:rPr lang="sk-SK" sz="11200" dirty="0" smtClean="0"/>
              <a:t>Porovnateľné predmety zákazky, prieskum trhu</a:t>
            </a:r>
            <a:endParaRPr lang="sk-SK" sz="11200" dirty="0"/>
          </a:p>
          <a:p>
            <a:pPr marL="0" lvl="0" indent="0">
              <a:buNone/>
            </a:pPr>
            <a:endParaRPr lang="sk-SK" sz="4000" b="1" dirty="0" smtClean="0"/>
          </a:p>
          <a:p>
            <a:pPr marL="0" lvl="0" indent="0">
              <a:buNone/>
            </a:pPr>
            <a:endParaRPr lang="sk-SK" dirty="0" smtClean="0"/>
          </a:p>
        </p:txBody>
      </p:sp>
      <p:sp>
        <p:nvSpPr>
          <p:cNvPr id="4" name="Obdĺžnik 3"/>
          <p:cNvSpPr/>
          <p:nvPr/>
        </p:nvSpPr>
        <p:spPr>
          <a:xfrm>
            <a:off x="973515" y="1948894"/>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Určiť PHZ</a:t>
            </a:r>
            <a:endParaRPr lang="sk-SK" dirty="0"/>
          </a:p>
        </p:txBody>
      </p:sp>
      <p:sp>
        <p:nvSpPr>
          <p:cNvPr id="5" name="Obdĺžnik 4"/>
          <p:cNvSpPr/>
          <p:nvPr/>
        </p:nvSpPr>
        <p:spPr>
          <a:xfrm>
            <a:off x="9628093" y="1948895"/>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Konflikt záujmov</a:t>
            </a:r>
            <a:endParaRPr lang="sk-SK" dirty="0"/>
          </a:p>
        </p:txBody>
      </p:sp>
      <p:sp>
        <p:nvSpPr>
          <p:cNvPr id="17" name="Obdĺžnik 16"/>
          <p:cNvSpPr/>
          <p:nvPr/>
        </p:nvSpPr>
        <p:spPr>
          <a:xfrm>
            <a:off x="973515" y="3644077"/>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Účelovo nedeliť zákazku</a:t>
            </a:r>
            <a:endParaRPr lang="sk-SK" dirty="0"/>
          </a:p>
        </p:txBody>
      </p:sp>
      <p:sp>
        <p:nvSpPr>
          <p:cNvPr id="18" name="Obdĺžnik 17"/>
          <p:cNvSpPr/>
          <p:nvPr/>
        </p:nvSpPr>
        <p:spPr>
          <a:xfrm>
            <a:off x="958248" y="5502584"/>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Princípy verejného obstarávania</a:t>
            </a:r>
            <a:endParaRPr lang="sk-SK" dirty="0"/>
          </a:p>
        </p:txBody>
      </p:sp>
      <p:sp>
        <p:nvSpPr>
          <p:cNvPr id="19" name="Obdĺžnik 18"/>
          <p:cNvSpPr/>
          <p:nvPr/>
        </p:nvSpPr>
        <p:spPr>
          <a:xfrm>
            <a:off x="958248" y="7362442"/>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Oprávnenie dodávať statok</a:t>
            </a:r>
            <a:endParaRPr lang="sk-SK" dirty="0"/>
          </a:p>
        </p:txBody>
      </p:sp>
      <p:sp>
        <p:nvSpPr>
          <p:cNvPr id="20" name="Obdĺžnik 19"/>
          <p:cNvSpPr/>
          <p:nvPr/>
        </p:nvSpPr>
        <p:spPr>
          <a:xfrm>
            <a:off x="9628093" y="3644077"/>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Register partnerov verejnej správy</a:t>
            </a:r>
            <a:endParaRPr lang="sk-SK" dirty="0"/>
          </a:p>
        </p:txBody>
      </p:sp>
      <p:sp>
        <p:nvSpPr>
          <p:cNvPr id="21" name="Obdĺžnik 20"/>
          <p:cNvSpPr/>
          <p:nvPr/>
        </p:nvSpPr>
        <p:spPr>
          <a:xfrm>
            <a:off x="9628092" y="5502584"/>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Súhrnné správy</a:t>
            </a:r>
            <a:endParaRPr lang="sk-SK" dirty="0"/>
          </a:p>
        </p:txBody>
      </p:sp>
      <p:sp>
        <p:nvSpPr>
          <p:cNvPr id="22" name="Obdĺžnik 21"/>
          <p:cNvSpPr/>
          <p:nvPr/>
        </p:nvSpPr>
        <p:spPr>
          <a:xfrm>
            <a:off x="9628091" y="7412919"/>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Archivácia</a:t>
            </a:r>
            <a:endParaRPr lang="sk-SK" dirty="0"/>
          </a:p>
        </p:txBody>
      </p:sp>
      <p:sp>
        <p:nvSpPr>
          <p:cNvPr id="23" name="Obdĺžnik 22"/>
          <p:cNvSpPr/>
          <p:nvPr/>
        </p:nvSpPr>
        <p:spPr>
          <a:xfrm>
            <a:off x="973515" y="9222300"/>
            <a:ext cx="8098768"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Zákaz účasti</a:t>
            </a:r>
            <a:endParaRPr lang="sk-SK" dirty="0"/>
          </a:p>
        </p:txBody>
      </p:sp>
      <p:sp>
        <p:nvSpPr>
          <p:cNvPr id="24" name="Obdĺžnik 23"/>
          <p:cNvSpPr/>
          <p:nvPr/>
        </p:nvSpPr>
        <p:spPr>
          <a:xfrm>
            <a:off x="9628090" y="9206291"/>
            <a:ext cx="8373035"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Referencie</a:t>
            </a:r>
            <a:endParaRPr lang="sk-SK" dirty="0"/>
          </a:p>
        </p:txBody>
      </p:sp>
      <p:sp>
        <p:nvSpPr>
          <p:cNvPr id="25" name="Zástupný objekt pre obsah 2">
            <a:extLst>
              <a:ext uri="{FF2B5EF4-FFF2-40B4-BE49-F238E27FC236}">
                <a16:creationId xmlns:a16="http://schemas.microsoft.com/office/drawing/2014/main" xmlns="" id="{65857887-1F15-45EF-B8E7-A377641638E9}"/>
              </a:ext>
            </a:extLst>
          </p:cNvPr>
          <p:cNvSpPr txBox="1">
            <a:spLocks/>
          </p:cNvSpPr>
          <p:nvPr/>
        </p:nvSpPr>
        <p:spPr>
          <a:xfrm>
            <a:off x="9628090" y="2683892"/>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Vyhnúť sa konfliktu záujmov</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26" name="Zástupný objekt pre obsah 2">
            <a:extLst>
              <a:ext uri="{FF2B5EF4-FFF2-40B4-BE49-F238E27FC236}">
                <a16:creationId xmlns:a16="http://schemas.microsoft.com/office/drawing/2014/main" xmlns="" id="{65857887-1F15-45EF-B8E7-A377641638E9}"/>
              </a:ext>
            </a:extLst>
          </p:cNvPr>
          <p:cNvSpPr txBox="1">
            <a:spLocks/>
          </p:cNvSpPr>
          <p:nvPr/>
        </p:nvSpPr>
        <p:spPr>
          <a:xfrm>
            <a:off x="958247" y="4449968"/>
            <a:ext cx="8098769" cy="741784"/>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Dohliadnuť, aby nedochádzalo k účelovému deleniu zákazky</a:t>
            </a:r>
          </a:p>
          <a:p>
            <a:pPr marL="0" indent="0">
              <a:buFont typeface="Arial" panose="020B0604020202020204" pitchFamily="34" charset="0"/>
              <a:buNone/>
            </a:pPr>
            <a:endParaRPr lang="sk-SK" sz="11200" dirty="0" smtClean="0"/>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27" name="Zástupný objekt pre obsah 2">
            <a:extLst>
              <a:ext uri="{FF2B5EF4-FFF2-40B4-BE49-F238E27FC236}">
                <a16:creationId xmlns:a16="http://schemas.microsoft.com/office/drawing/2014/main" xmlns="" id="{65857887-1F15-45EF-B8E7-A377641638E9}"/>
              </a:ext>
            </a:extLst>
          </p:cNvPr>
          <p:cNvSpPr txBox="1">
            <a:spLocks/>
          </p:cNvSpPr>
          <p:nvPr/>
        </p:nvSpPr>
        <p:spPr>
          <a:xfrm>
            <a:off x="9578959" y="4528094"/>
            <a:ext cx="8408898"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Overiť či uchádzač splnil podmienku zápisu do RPVS</a:t>
            </a:r>
            <a:endParaRPr lang="sk-SK" sz="4000" b="1" dirty="0" smtClean="0"/>
          </a:p>
          <a:p>
            <a:pPr marL="0" indent="0">
              <a:buFont typeface="Arial" panose="020B0604020202020204" pitchFamily="34" charset="0"/>
              <a:buNone/>
            </a:pPr>
            <a:endParaRPr lang="sk-SK" dirty="0" smtClean="0"/>
          </a:p>
        </p:txBody>
      </p:sp>
      <p:sp>
        <p:nvSpPr>
          <p:cNvPr id="28" name="Zástupný objekt pre obsah 2">
            <a:extLst>
              <a:ext uri="{FF2B5EF4-FFF2-40B4-BE49-F238E27FC236}">
                <a16:creationId xmlns:a16="http://schemas.microsoft.com/office/drawing/2014/main" xmlns="" id="{65857887-1F15-45EF-B8E7-A377641638E9}"/>
              </a:ext>
            </a:extLst>
          </p:cNvPr>
          <p:cNvSpPr txBox="1">
            <a:spLocks/>
          </p:cNvSpPr>
          <p:nvPr/>
        </p:nvSpPr>
        <p:spPr>
          <a:xfrm>
            <a:off x="958246" y="6048120"/>
            <a:ext cx="8098770" cy="974490"/>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Voči subjektom dodržiavať princípy hospodárnosti, nediskriminácie, rovnakého zaobchádzania, proporcionality a transparentnosti</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29" name="Zástupný objekt pre obsah 2">
            <a:extLst>
              <a:ext uri="{FF2B5EF4-FFF2-40B4-BE49-F238E27FC236}">
                <a16:creationId xmlns:a16="http://schemas.microsoft.com/office/drawing/2014/main" xmlns="" id="{65857887-1F15-45EF-B8E7-A377641638E9}"/>
              </a:ext>
            </a:extLst>
          </p:cNvPr>
          <p:cNvSpPr txBox="1">
            <a:spLocks/>
          </p:cNvSpPr>
          <p:nvPr/>
        </p:nvSpPr>
        <p:spPr>
          <a:xfrm>
            <a:off x="9628089" y="6337955"/>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Zahrnúť zákazku do súhrnnej správy</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30" name="Zástupný objekt pre obsah 2">
            <a:extLst>
              <a:ext uri="{FF2B5EF4-FFF2-40B4-BE49-F238E27FC236}">
                <a16:creationId xmlns:a16="http://schemas.microsoft.com/office/drawing/2014/main" xmlns="" id="{65857887-1F15-45EF-B8E7-A377641638E9}"/>
              </a:ext>
            </a:extLst>
          </p:cNvPr>
          <p:cNvSpPr txBox="1">
            <a:spLocks/>
          </p:cNvSpPr>
          <p:nvPr/>
        </p:nvSpPr>
        <p:spPr>
          <a:xfrm>
            <a:off x="958245" y="8278320"/>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Výpis z ORSR, ŽR SR, oversi.sk</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31" name="Zástupný objekt pre obsah 2">
            <a:extLst>
              <a:ext uri="{FF2B5EF4-FFF2-40B4-BE49-F238E27FC236}">
                <a16:creationId xmlns:a16="http://schemas.microsoft.com/office/drawing/2014/main" xmlns="" id="{65857887-1F15-45EF-B8E7-A377641638E9}"/>
              </a:ext>
            </a:extLst>
          </p:cNvPr>
          <p:cNvSpPr txBox="1">
            <a:spLocks/>
          </p:cNvSpPr>
          <p:nvPr/>
        </p:nvSpPr>
        <p:spPr>
          <a:xfrm>
            <a:off x="9628089" y="8348764"/>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10 rokov</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32" name="Zástupný objekt pre obsah 2">
            <a:extLst>
              <a:ext uri="{FF2B5EF4-FFF2-40B4-BE49-F238E27FC236}">
                <a16:creationId xmlns:a16="http://schemas.microsoft.com/office/drawing/2014/main" xmlns="" id="{65857887-1F15-45EF-B8E7-A377641638E9}"/>
              </a:ext>
            </a:extLst>
          </p:cNvPr>
          <p:cNvSpPr txBox="1">
            <a:spLocks/>
          </p:cNvSpPr>
          <p:nvPr/>
        </p:nvSpPr>
        <p:spPr>
          <a:xfrm>
            <a:off x="958244" y="10078668"/>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Overiť či uchádzač nemá uložený zákaz účasti (register osôb so zákazom ÚVO)</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sp>
        <p:nvSpPr>
          <p:cNvPr id="33" name="Zástupný objekt pre obsah 2">
            <a:extLst>
              <a:ext uri="{FF2B5EF4-FFF2-40B4-BE49-F238E27FC236}">
                <a16:creationId xmlns:a16="http://schemas.microsoft.com/office/drawing/2014/main" xmlns="" id="{65857887-1F15-45EF-B8E7-A377641638E9}"/>
              </a:ext>
            </a:extLst>
          </p:cNvPr>
          <p:cNvSpPr txBox="1">
            <a:spLocks/>
          </p:cNvSpPr>
          <p:nvPr/>
        </p:nvSpPr>
        <p:spPr>
          <a:xfrm>
            <a:off x="9628088" y="10064384"/>
            <a:ext cx="7811897" cy="663658"/>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Vyhotoviť referenciu</a:t>
            </a:r>
          </a:p>
          <a:p>
            <a:pPr marL="0" indent="0">
              <a:buFont typeface="Arial" panose="020B0604020202020204" pitchFamily="34" charset="0"/>
              <a:buNone/>
            </a:pPr>
            <a:endParaRPr lang="sk-SK" sz="4000" b="1" dirty="0" smtClean="0"/>
          </a:p>
          <a:p>
            <a:pPr marL="0" indent="0">
              <a:buFont typeface="Arial" panose="020B0604020202020204" pitchFamily="34" charset="0"/>
              <a:buNone/>
            </a:pPr>
            <a:endParaRPr lang="sk-SK" dirty="0" smtClean="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3832539" y="11111674"/>
            <a:ext cx="4204449" cy="1606179"/>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05018" y="588114"/>
            <a:ext cx="2096107" cy="1290374"/>
          </a:xfrm>
          <a:prstGeom prst="rect">
            <a:avLst/>
          </a:prstGeom>
          <a:noFill/>
        </p:spPr>
      </p:pic>
    </p:spTree>
    <p:extLst>
      <p:ext uri="{BB962C8B-B14F-4D97-AF65-F5344CB8AC3E}">
        <p14:creationId xmlns:p14="http://schemas.microsoft.com/office/powerpoint/2010/main" val="15898135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Určenie predpokladanej hodnoty zákazky</a:t>
            </a:r>
            <a:r>
              <a:rPr lang="sk-SK" dirty="0"/>
              <a:t/>
            </a:r>
            <a:br>
              <a:rPr lang="sk-SK" dirty="0"/>
            </a:br>
            <a:endParaRPr lang="de-AT" dirty="0"/>
          </a:p>
        </p:txBody>
      </p:sp>
      <p:sp>
        <p:nvSpPr>
          <p:cNvPr id="4" name="Obdĺžnik 3"/>
          <p:cNvSpPr/>
          <p:nvPr/>
        </p:nvSpPr>
        <p:spPr>
          <a:xfrm>
            <a:off x="973515" y="2223247"/>
            <a:ext cx="5194203" cy="198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Účel</a:t>
            </a:r>
            <a:endParaRPr lang="sk-SK" dirty="0"/>
          </a:p>
        </p:txBody>
      </p:sp>
      <p:sp>
        <p:nvSpPr>
          <p:cNvPr id="5" name="Obdĺžnik 4"/>
          <p:cNvSpPr/>
          <p:nvPr/>
        </p:nvSpPr>
        <p:spPr>
          <a:xfrm>
            <a:off x="6974541" y="2223247"/>
            <a:ext cx="11026585" cy="198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400" dirty="0" smtClean="0"/>
              <a:t>Na určenie správneho postupu podľa platných finančných limitov</a:t>
            </a:r>
          </a:p>
          <a:p>
            <a:pPr marL="571500" indent="-571500" algn="ctr">
              <a:buFont typeface="Wingdings" panose="05000000000000000000" pitchFamily="2" charset="2"/>
              <a:buChar char="ü"/>
            </a:pPr>
            <a:r>
              <a:rPr lang="sk-SK" sz="2400" dirty="0" smtClean="0"/>
              <a:t>Odhadovaná (približná) cena bez DPH</a:t>
            </a:r>
            <a:endParaRPr lang="sk-SK" sz="2400" dirty="0"/>
          </a:p>
        </p:txBody>
      </p:sp>
      <p:sp>
        <p:nvSpPr>
          <p:cNvPr id="17" name="Obdĺžnik 16"/>
          <p:cNvSpPr/>
          <p:nvPr/>
        </p:nvSpPr>
        <p:spPr>
          <a:xfrm>
            <a:off x="973515" y="4699064"/>
            <a:ext cx="5194203" cy="20631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Kalkulácia</a:t>
            </a:r>
            <a:endParaRPr lang="sk-SK" dirty="0"/>
          </a:p>
        </p:txBody>
      </p:sp>
      <p:sp>
        <p:nvSpPr>
          <p:cNvPr id="18" name="Obdĺžnik 17"/>
          <p:cNvSpPr/>
          <p:nvPr/>
        </p:nvSpPr>
        <p:spPr>
          <a:xfrm>
            <a:off x="973515" y="7150951"/>
            <a:ext cx="5194203" cy="2124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Aktuálnosť</a:t>
            </a:r>
            <a:endParaRPr lang="sk-SK" dirty="0"/>
          </a:p>
        </p:txBody>
      </p:sp>
      <p:sp>
        <p:nvSpPr>
          <p:cNvPr id="19" name="Obdĺžnik 18"/>
          <p:cNvSpPr/>
          <p:nvPr/>
        </p:nvSpPr>
        <p:spPr>
          <a:xfrm>
            <a:off x="958248" y="9663953"/>
            <a:ext cx="5209470" cy="22411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Prieskum</a:t>
            </a:r>
            <a:endParaRPr lang="sk-SK" dirty="0"/>
          </a:p>
        </p:txBody>
      </p:sp>
      <p:sp>
        <p:nvSpPr>
          <p:cNvPr id="20" name="Obdĺžnik 19"/>
          <p:cNvSpPr/>
          <p:nvPr/>
        </p:nvSpPr>
        <p:spPr>
          <a:xfrm>
            <a:off x="6974541" y="4699064"/>
            <a:ext cx="11026585" cy="2063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400" dirty="0" smtClean="0"/>
              <a:t>Podľa zákaziek na rovnaký alebo porovnateľný predmet plnenia</a:t>
            </a:r>
          </a:p>
          <a:p>
            <a:pPr marL="571500" indent="-571500" algn="ctr">
              <a:buFont typeface="Wingdings" panose="05000000000000000000" pitchFamily="2" charset="2"/>
              <a:buChar char="ü"/>
            </a:pPr>
            <a:r>
              <a:rPr lang="sk-SK" sz="2400" dirty="0" smtClean="0"/>
              <a:t>Na základe prieskumu trhu</a:t>
            </a:r>
          </a:p>
          <a:p>
            <a:pPr marL="571500" indent="-571500" algn="ctr">
              <a:buFont typeface="Wingdings" panose="05000000000000000000" pitchFamily="2" charset="2"/>
              <a:buChar char="ü"/>
            </a:pPr>
            <a:r>
              <a:rPr lang="sk-SK" sz="2400" dirty="0" smtClean="0"/>
              <a:t>Prípravnými trhovými konzultáciami</a:t>
            </a:r>
          </a:p>
          <a:p>
            <a:pPr marL="571500" indent="-571500" algn="ctr">
              <a:buFont typeface="Wingdings" panose="05000000000000000000" pitchFamily="2" charset="2"/>
              <a:buChar char="ü"/>
            </a:pPr>
            <a:r>
              <a:rPr lang="sk-SK" sz="2400" dirty="0" smtClean="0"/>
              <a:t>Iným vhodným spôsobom (napr. stavebným </a:t>
            </a:r>
            <a:r>
              <a:rPr lang="sk-SK" sz="2400" dirty="0" err="1" smtClean="0"/>
              <a:t>cenárom</a:t>
            </a:r>
            <a:r>
              <a:rPr lang="sk-SK" sz="2400" dirty="0" smtClean="0"/>
              <a:t>, iným znalcom)</a:t>
            </a:r>
            <a:endParaRPr lang="sk-SK" sz="2400" dirty="0"/>
          </a:p>
        </p:txBody>
      </p:sp>
      <p:sp>
        <p:nvSpPr>
          <p:cNvPr id="21" name="Obdĺžnik 20"/>
          <p:cNvSpPr/>
          <p:nvPr/>
        </p:nvSpPr>
        <p:spPr>
          <a:xfrm>
            <a:off x="6974541" y="7150951"/>
            <a:ext cx="11026585" cy="2254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400" dirty="0" smtClean="0"/>
              <a:t>Získané údaje by mali byť platné (aktuálne a overené)</a:t>
            </a:r>
            <a:endParaRPr lang="sk-SK" sz="2400" dirty="0"/>
          </a:p>
          <a:p>
            <a:pPr marL="571500" indent="-571500" algn="ctr">
              <a:buFont typeface="Wingdings" panose="05000000000000000000" pitchFamily="2" charset="2"/>
              <a:buChar char="ü"/>
            </a:pPr>
            <a:r>
              <a:rPr lang="sk-SK" sz="2400" dirty="0" smtClean="0"/>
              <a:t>Zákon nestanovuje, aké staré môžu byť ponuky, na základe ktorých sa PHZ určí</a:t>
            </a:r>
            <a:endParaRPr lang="sk-SK" sz="2400" dirty="0"/>
          </a:p>
          <a:p>
            <a:pPr marL="571500" indent="-571500" algn="ctr">
              <a:buFont typeface="Wingdings" panose="05000000000000000000" pitchFamily="2" charset="2"/>
              <a:buChar char="ü"/>
            </a:pPr>
            <a:r>
              <a:rPr lang="sk-SK" sz="2400" dirty="0" smtClean="0"/>
              <a:t>Príručka hovorí, že by tieto údaje nemali byť staršie ako 2 roky</a:t>
            </a:r>
            <a:endParaRPr lang="sk-SK" sz="2400" dirty="0"/>
          </a:p>
          <a:p>
            <a:pPr marL="571500" indent="-571500" algn="ctr">
              <a:buFont typeface="Wingdings" panose="05000000000000000000" pitchFamily="2" charset="2"/>
              <a:buChar char="ü"/>
            </a:pPr>
            <a:r>
              <a:rPr lang="sk-SK" sz="2400" dirty="0" smtClean="0"/>
              <a:t>Požiadavka na aktuálnosť tým nie je dotknutá</a:t>
            </a:r>
            <a:endParaRPr lang="sk-SK" sz="2400" dirty="0"/>
          </a:p>
        </p:txBody>
      </p:sp>
      <p:sp>
        <p:nvSpPr>
          <p:cNvPr id="34" name="Obdĺžnik 33"/>
          <p:cNvSpPr/>
          <p:nvPr/>
        </p:nvSpPr>
        <p:spPr>
          <a:xfrm>
            <a:off x="6974540" y="9663953"/>
            <a:ext cx="11026585" cy="2254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400" dirty="0" smtClean="0"/>
              <a:t>Prieskum trhu za účelom určenia PHZ – vyžadujú sa najmenej 3 ponuky</a:t>
            </a:r>
            <a:endParaRPr lang="sk-SK" sz="2400" dirty="0"/>
          </a:p>
          <a:p>
            <a:pPr marL="571500" indent="-571500" algn="ctr">
              <a:buFont typeface="Wingdings" panose="05000000000000000000" pitchFamily="2" charset="2"/>
              <a:buChar char="ü"/>
            </a:pPr>
            <a:r>
              <a:rPr lang="sk-SK" sz="2400" dirty="0" smtClean="0"/>
              <a:t>Ponuka musí byť na celý predmet zákazky</a:t>
            </a:r>
            <a:endParaRPr lang="sk-SK" sz="2400" dirty="0"/>
          </a:p>
          <a:p>
            <a:pPr marL="571500" indent="-571500" algn="ctr">
              <a:buFont typeface="Wingdings" panose="05000000000000000000" pitchFamily="2" charset="2"/>
              <a:buChar char="ü"/>
            </a:pPr>
            <a:r>
              <a:rPr lang="sk-SK" sz="2400" dirty="0" smtClean="0"/>
              <a:t>Uchádzači musia byť podľa registra oprávnení na oprávnení dodávať predmet zákazky </a:t>
            </a:r>
            <a:endParaRPr lang="sk-SK" sz="2400" dirty="0"/>
          </a:p>
          <a:p>
            <a:pPr marL="571500" indent="-571500" algn="ctr">
              <a:buFont typeface="Wingdings" panose="05000000000000000000" pitchFamily="2" charset="2"/>
              <a:buChar char="ü"/>
            </a:pPr>
            <a:r>
              <a:rPr lang="sk-SK" sz="2400" dirty="0" smtClean="0"/>
              <a:t>Písomne zdokumentovať formou zápisnice</a:t>
            </a:r>
            <a:endParaRPr lang="sk-SK" sz="2400" dirty="0"/>
          </a:p>
        </p:txBody>
      </p:sp>
      <p:pic>
        <p:nvPicPr>
          <p:cNvPr id="35" name="Obrázok 34"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670609" y="12176955"/>
            <a:ext cx="3330516" cy="799628"/>
          </a:xfrm>
          <a:prstGeom prst="rect">
            <a:avLst/>
          </a:prstGeom>
          <a:noFill/>
          <a:ln>
            <a:noFill/>
          </a:ln>
        </p:spPr>
      </p:pic>
      <p:pic>
        <p:nvPicPr>
          <p:cNvPr id="36" name="Obrázok 35"/>
          <p:cNvPicPr/>
          <p:nvPr/>
        </p:nvPicPr>
        <p:blipFill>
          <a:blip r:embed="rId3">
            <a:extLst>
              <a:ext uri="{28A0092B-C50C-407E-A947-70E740481C1C}">
                <a14:useLocalDpi xmlns:a14="http://schemas.microsoft.com/office/drawing/2010/main" val="0"/>
              </a:ext>
            </a:extLst>
          </a:blip>
          <a:srcRect/>
          <a:stretch>
            <a:fillRect/>
          </a:stretch>
        </p:blipFill>
        <p:spPr bwMode="auto">
          <a:xfrm>
            <a:off x="16179464" y="928611"/>
            <a:ext cx="1821661" cy="1294636"/>
          </a:xfrm>
          <a:prstGeom prst="rect">
            <a:avLst/>
          </a:prstGeom>
          <a:noFill/>
        </p:spPr>
      </p:pic>
    </p:spTree>
    <p:extLst>
      <p:ext uri="{BB962C8B-B14F-4D97-AF65-F5344CB8AC3E}">
        <p14:creationId xmlns:p14="http://schemas.microsoft.com/office/powerpoint/2010/main" val="18146621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PHZ podľa predchádzajúcich plnení</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937653" y="3635949"/>
            <a:ext cx="17042877" cy="663658"/>
          </a:xfrm>
        </p:spPr>
        <p:txBody>
          <a:bodyPr>
            <a:normAutofit fontScale="25000" lnSpcReduction="20000"/>
          </a:bodyPr>
          <a:lstStyle/>
          <a:p>
            <a:pPr marL="0" lvl="0" indent="0">
              <a:buNone/>
            </a:pPr>
            <a:endParaRPr lang="sk-SK" dirty="0" smtClean="0"/>
          </a:p>
          <a:p>
            <a:pPr marL="0" lvl="0" indent="0">
              <a:buNone/>
            </a:pPr>
            <a:r>
              <a:rPr lang="sk-SK" sz="11200" dirty="0" smtClean="0"/>
              <a:t>Napr. Centrálny register zmlúv, elektronický kontraktačný systém</a:t>
            </a:r>
            <a:endParaRPr lang="sk-SK" sz="11200" dirty="0"/>
          </a:p>
          <a:p>
            <a:pPr marL="0" lvl="0" indent="0">
              <a:buNone/>
            </a:pPr>
            <a:endParaRPr lang="sk-SK" sz="4000" b="1" dirty="0" smtClean="0"/>
          </a:p>
          <a:p>
            <a:pPr marL="0" lvl="0" indent="0">
              <a:buNone/>
            </a:pPr>
            <a:endParaRPr lang="sk-SK" dirty="0" smtClean="0"/>
          </a:p>
        </p:txBody>
      </p:sp>
      <p:sp>
        <p:nvSpPr>
          <p:cNvPr id="4" name="Obdĺžnik 3"/>
          <p:cNvSpPr/>
          <p:nvPr/>
        </p:nvSpPr>
        <p:spPr>
          <a:xfrm>
            <a:off x="954824" y="2545620"/>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Vhodné údaje</a:t>
            </a:r>
            <a:endParaRPr lang="sk-SK" dirty="0"/>
          </a:p>
        </p:txBody>
      </p:sp>
      <p:sp>
        <p:nvSpPr>
          <p:cNvPr id="17" name="Obdĺžnik 16"/>
          <p:cNvSpPr/>
          <p:nvPr/>
        </p:nvSpPr>
        <p:spPr>
          <a:xfrm>
            <a:off x="937652" y="5267378"/>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Počet porovnaných zákaziek</a:t>
            </a:r>
            <a:endParaRPr lang="sk-SK" dirty="0"/>
          </a:p>
        </p:txBody>
      </p:sp>
      <p:sp>
        <p:nvSpPr>
          <p:cNvPr id="19" name="Obdĺžnik 18"/>
          <p:cNvSpPr/>
          <p:nvPr/>
        </p:nvSpPr>
        <p:spPr>
          <a:xfrm>
            <a:off x="922385" y="7963352"/>
            <a:ext cx="17042877"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Aktuálnosť</a:t>
            </a:r>
            <a:endParaRPr lang="sk-SK" dirty="0"/>
          </a:p>
        </p:txBody>
      </p:sp>
      <p:sp>
        <p:nvSpPr>
          <p:cNvPr id="26" name="Zástupný objekt pre obsah 2">
            <a:extLst>
              <a:ext uri="{FF2B5EF4-FFF2-40B4-BE49-F238E27FC236}">
                <a16:creationId xmlns:a16="http://schemas.microsoft.com/office/drawing/2014/main" xmlns="" id="{65857887-1F15-45EF-B8E7-A377641638E9}"/>
              </a:ext>
            </a:extLst>
          </p:cNvPr>
          <p:cNvSpPr txBox="1">
            <a:spLocks/>
          </p:cNvSpPr>
          <p:nvPr/>
        </p:nvSpPr>
        <p:spPr>
          <a:xfrm>
            <a:off x="937652" y="6534377"/>
            <a:ext cx="17042878" cy="741784"/>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Najmenej 3 relevantné zákazky (t. j. na rovnaký alebo porovnateľný predmet zákazky)</a:t>
            </a:r>
          </a:p>
          <a:p>
            <a:pPr marL="0" indent="0">
              <a:buFont typeface="Arial" panose="020B0604020202020204" pitchFamily="34" charset="0"/>
              <a:buNone/>
            </a:pPr>
            <a:endParaRPr lang="sk-SK" sz="11200" dirty="0" smtClean="0"/>
          </a:p>
          <a:p>
            <a:pPr marL="0" indent="0">
              <a:buFont typeface="Arial" panose="020B0604020202020204" pitchFamily="34" charset="0"/>
              <a:buNone/>
            </a:pPr>
            <a:endParaRPr lang="sk-SK" dirty="0" smtClean="0"/>
          </a:p>
        </p:txBody>
      </p:sp>
      <p:sp>
        <p:nvSpPr>
          <p:cNvPr id="28" name="Zástupný objekt pre obsah 2">
            <a:extLst>
              <a:ext uri="{FF2B5EF4-FFF2-40B4-BE49-F238E27FC236}">
                <a16:creationId xmlns:a16="http://schemas.microsoft.com/office/drawing/2014/main" xmlns="" id="{65857887-1F15-45EF-B8E7-A377641638E9}"/>
              </a:ext>
            </a:extLst>
          </p:cNvPr>
          <p:cNvSpPr txBox="1">
            <a:spLocks/>
          </p:cNvSpPr>
          <p:nvPr/>
        </p:nvSpPr>
        <p:spPr>
          <a:xfrm>
            <a:off x="954824" y="9300246"/>
            <a:ext cx="17042879" cy="974490"/>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Porovnané zákazky by nemali byť staršie ako 2 roky od zadania zákazky, resp. od predloženia zákazky na kontrolu správcovi programu. Odporúča sa však, aby neboli staršie ako 6 mesiacov</a:t>
            </a:r>
            <a:endParaRPr lang="sk-SK" sz="11200" b="1" dirty="0" smtClean="0"/>
          </a:p>
          <a:p>
            <a:pPr marL="0" indent="0">
              <a:buFont typeface="Arial" panose="020B0604020202020204" pitchFamily="34" charset="0"/>
              <a:buNone/>
            </a:pPr>
            <a:endParaRPr lang="sk-SK" dirty="0" smtClean="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654067" y="781935"/>
            <a:ext cx="2024333" cy="1353054"/>
          </a:xfrm>
          <a:prstGeom prst="rect">
            <a:avLst/>
          </a:prstGeom>
          <a:noFill/>
        </p:spPr>
      </p:pic>
    </p:spTree>
    <p:extLst>
      <p:ext uri="{BB962C8B-B14F-4D97-AF65-F5344CB8AC3E}">
        <p14:creationId xmlns:p14="http://schemas.microsoft.com/office/powerpoint/2010/main" val="2251460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Prieskum trhu za účelom určenia PHZ </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937653" y="3480790"/>
            <a:ext cx="17042877" cy="663658"/>
          </a:xfrm>
        </p:spPr>
        <p:txBody>
          <a:bodyPr>
            <a:normAutofit fontScale="25000" lnSpcReduction="20000"/>
          </a:bodyPr>
          <a:lstStyle/>
          <a:p>
            <a:pPr marL="0" lvl="0" indent="0">
              <a:buNone/>
            </a:pPr>
            <a:endParaRPr lang="sk-SK" dirty="0" smtClean="0"/>
          </a:p>
          <a:p>
            <a:pPr marL="0" lvl="0" indent="0">
              <a:buNone/>
            </a:pPr>
            <a:r>
              <a:rPr lang="sk-SK" sz="11200" dirty="0" smtClean="0"/>
              <a:t>Vyžadujú sa najmenej 3 ponuky</a:t>
            </a:r>
            <a:endParaRPr lang="sk-SK" sz="11200" dirty="0"/>
          </a:p>
          <a:p>
            <a:pPr marL="0" lvl="0" indent="0">
              <a:buNone/>
            </a:pPr>
            <a:endParaRPr lang="sk-SK" sz="4000" b="1" dirty="0" smtClean="0"/>
          </a:p>
          <a:p>
            <a:pPr marL="0" lvl="0" indent="0">
              <a:buNone/>
            </a:pPr>
            <a:endParaRPr lang="sk-SK" dirty="0" smtClean="0"/>
          </a:p>
        </p:txBody>
      </p:sp>
      <p:sp>
        <p:nvSpPr>
          <p:cNvPr id="4" name="Obdĺžnik 3"/>
          <p:cNvSpPr/>
          <p:nvPr/>
        </p:nvSpPr>
        <p:spPr>
          <a:xfrm>
            <a:off x="954824" y="2545620"/>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Počet ponúk</a:t>
            </a:r>
            <a:endParaRPr lang="sk-SK" dirty="0"/>
          </a:p>
        </p:txBody>
      </p:sp>
      <p:sp>
        <p:nvSpPr>
          <p:cNvPr id="17" name="Obdĺžnik 16"/>
          <p:cNvSpPr/>
          <p:nvPr/>
        </p:nvSpPr>
        <p:spPr>
          <a:xfrm>
            <a:off x="954824" y="4409345"/>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Relevantnosť ponúk</a:t>
            </a:r>
            <a:endParaRPr lang="sk-SK" dirty="0"/>
          </a:p>
        </p:txBody>
      </p:sp>
      <p:sp>
        <p:nvSpPr>
          <p:cNvPr id="19" name="Obdĺžnik 18"/>
          <p:cNvSpPr/>
          <p:nvPr/>
        </p:nvSpPr>
        <p:spPr>
          <a:xfrm>
            <a:off x="937652" y="6273070"/>
            <a:ext cx="17042877"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Relevantnosť uchádzačov</a:t>
            </a:r>
            <a:endParaRPr lang="sk-SK" dirty="0"/>
          </a:p>
        </p:txBody>
      </p:sp>
      <p:sp>
        <p:nvSpPr>
          <p:cNvPr id="26" name="Zástupný objekt pre obsah 2">
            <a:extLst>
              <a:ext uri="{FF2B5EF4-FFF2-40B4-BE49-F238E27FC236}">
                <a16:creationId xmlns:a16="http://schemas.microsoft.com/office/drawing/2014/main" xmlns="" id="{65857887-1F15-45EF-B8E7-A377641638E9}"/>
              </a:ext>
            </a:extLst>
          </p:cNvPr>
          <p:cNvSpPr txBox="1">
            <a:spLocks/>
          </p:cNvSpPr>
          <p:nvPr/>
        </p:nvSpPr>
        <p:spPr>
          <a:xfrm>
            <a:off x="937652" y="5315944"/>
            <a:ext cx="17042878" cy="741784"/>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Ponuka musí byť na celý predmet zákazky</a:t>
            </a:r>
          </a:p>
          <a:p>
            <a:pPr marL="0" indent="0">
              <a:buFont typeface="Arial" panose="020B0604020202020204" pitchFamily="34" charset="0"/>
              <a:buNone/>
            </a:pPr>
            <a:endParaRPr lang="sk-SK" sz="11200" dirty="0" smtClean="0"/>
          </a:p>
          <a:p>
            <a:pPr marL="0" indent="0">
              <a:buFont typeface="Arial" panose="020B0604020202020204" pitchFamily="34" charset="0"/>
              <a:buNone/>
            </a:pPr>
            <a:endParaRPr lang="sk-SK" dirty="0" smtClean="0"/>
          </a:p>
        </p:txBody>
      </p:sp>
      <p:sp>
        <p:nvSpPr>
          <p:cNvPr id="28" name="Zástupný objekt pre obsah 2">
            <a:extLst>
              <a:ext uri="{FF2B5EF4-FFF2-40B4-BE49-F238E27FC236}">
                <a16:creationId xmlns:a16="http://schemas.microsoft.com/office/drawing/2014/main" xmlns="" id="{65857887-1F15-45EF-B8E7-A377641638E9}"/>
              </a:ext>
            </a:extLst>
          </p:cNvPr>
          <p:cNvSpPr txBox="1">
            <a:spLocks/>
          </p:cNvSpPr>
          <p:nvPr/>
        </p:nvSpPr>
        <p:spPr>
          <a:xfrm>
            <a:off x="937650" y="7129438"/>
            <a:ext cx="17042879" cy="1097897"/>
          </a:xfrm>
          <a:prstGeom prst="rect">
            <a:avLst/>
          </a:prstGeom>
        </p:spPr>
        <p:txBody>
          <a:bodyPr vert="horz" lIns="0" tIns="0" rIns="0" bIns="0" rtlCol="0">
            <a:normAutofit fontScale="70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sz="4500" dirty="0" smtClean="0"/>
          </a:p>
          <a:p>
            <a:pPr marL="0" indent="0">
              <a:buFont typeface="Arial" panose="020B0604020202020204" pitchFamily="34" charset="0"/>
              <a:buNone/>
            </a:pPr>
            <a:r>
              <a:rPr lang="sk-SK" sz="4500" dirty="0" smtClean="0"/>
              <a:t>Uchádzači musia byť podľa registra oprávnení dodávať predmet zákazky</a:t>
            </a:r>
            <a:endParaRPr lang="sk-SK" sz="4500" b="1" dirty="0" smtClean="0"/>
          </a:p>
          <a:p>
            <a:pPr marL="0" indent="0">
              <a:buFont typeface="Arial" panose="020B0604020202020204" pitchFamily="34" charset="0"/>
              <a:buNone/>
            </a:pPr>
            <a:endParaRPr lang="sk-SK" dirty="0" smtClean="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654067" y="781935"/>
            <a:ext cx="2024333" cy="1353054"/>
          </a:xfrm>
          <a:prstGeom prst="rect">
            <a:avLst/>
          </a:prstGeom>
          <a:noFill/>
        </p:spPr>
      </p:pic>
      <p:sp>
        <p:nvSpPr>
          <p:cNvPr id="11" name="Obdĺžnik 10"/>
          <p:cNvSpPr/>
          <p:nvPr/>
        </p:nvSpPr>
        <p:spPr>
          <a:xfrm>
            <a:off x="947190" y="8419310"/>
            <a:ext cx="17042877"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Písomná zápisnica</a:t>
            </a:r>
            <a:endParaRPr lang="sk-SK" dirty="0"/>
          </a:p>
        </p:txBody>
      </p:sp>
      <p:sp>
        <p:nvSpPr>
          <p:cNvPr id="13" name="Zástupný objekt pre obsah 2">
            <a:extLst>
              <a:ext uri="{FF2B5EF4-FFF2-40B4-BE49-F238E27FC236}">
                <a16:creationId xmlns:a16="http://schemas.microsoft.com/office/drawing/2014/main" xmlns="" id="{65857887-1F15-45EF-B8E7-A377641638E9}"/>
              </a:ext>
            </a:extLst>
          </p:cNvPr>
          <p:cNvSpPr txBox="1">
            <a:spLocks/>
          </p:cNvSpPr>
          <p:nvPr/>
        </p:nvSpPr>
        <p:spPr>
          <a:xfrm>
            <a:off x="937649" y="9323237"/>
            <a:ext cx="17042879" cy="974490"/>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r>
              <a:rPr lang="sk-SK" sz="11200" dirty="0" smtClean="0"/>
              <a:t>Musí obsahovať definovanie predmetu zákazky (musí byť zrejmé, o ktorú položku rozpočtu projektu ide) spôsob vykonania prieskumu trhu, informácie o oslovených dodávateľoch, znázornenie cien a ich vzájomné porovnávanie pomeru kvality a ceny </a:t>
            </a:r>
            <a:endParaRPr lang="sk-SK" sz="11200" b="1" dirty="0" smtClean="0"/>
          </a:p>
          <a:p>
            <a:pPr marL="0" indent="0">
              <a:buFont typeface="Arial" panose="020B0604020202020204" pitchFamily="34" charset="0"/>
              <a:buNone/>
            </a:pPr>
            <a:endParaRPr lang="sk-SK" dirty="0" smtClean="0"/>
          </a:p>
        </p:txBody>
      </p:sp>
    </p:spTree>
    <p:extLst>
      <p:ext uri="{BB962C8B-B14F-4D97-AF65-F5344CB8AC3E}">
        <p14:creationId xmlns:p14="http://schemas.microsoft.com/office/powerpoint/2010/main" val="35531929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Prípravné trhové konzultácie</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937653" y="3480790"/>
            <a:ext cx="17042877" cy="663658"/>
          </a:xfrm>
        </p:spPr>
        <p:txBody>
          <a:bodyPr>
            <a:noAutofit/>
          </a:bodyPr>
          <a:lstStyle/>
          <a:p>
            <a:pPr marL="0" lvl="0" indent="0">
              <a:buNone/>
            </a:pPr>
            <a:r>
              <a:rPr lang="sk-SK" sz="2400" b="1" dirty="0" smtClean="0"/>
              <a:t>V prípade stavebných prác je možné hospodárnosť deklarovať prostredníctvom certifikovaného stavebného cenára</a:t>
            </a:r>
          </a:p>
          <a:p>
            <a:pPr marL="0" lvl="0" indent="0">
              <a:buNone/>
            </a:pPr>
            <a:endParaRPr lang="sk-SK" sz="2400" dirty="0" smtClean="0"/>
          </a:p>
        </p:txBody>
      </p:sp>
      <p:sp>
        <p:nvSpPr>
          <p:cNvPr id="4" name="Obdĺžnik 3"/>
          <p:cNvSpPr/>
          <p:nvPr/>
        </p:nvSpPr>
        <p:spPr>
          <a:xfrm>
            <a:off x="962457" y="2545620"/>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Stavebné práce</a:t>
            </a:r>
            <a:endParaRPr lang="sk-SK" dirty="0"/>
          </a:p>
        </p:txBody>
      </p:sp>
      <p:sp>
        <p:nvSpPr>
          <p:cNvPr id="17" name="Obdĺžnik 16"/>
          <p:cNvSpPr/>
          <p:nvPr/>
        </p:nvSpPr>
        <p:spPr>
          <a:xfrm>
            <a:off x="954824" y="4409345"/>
            <a:ext cx="17027610"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Odborný posudok (odbornosť, nezávislosť a nestrannosť)</a:t>
            </a:r>
            <a:endParaRPr lang="sk-SK" dirty="0"/>
          </a:p>
        </p:txBody>
      </p:sp>
      <p:sp>
        <p:nvSpPr>
          <p:cNvPr id="19" name="Obdĺžnik 18"/>
          <p:cNvSpPr/>
          <p:nvPr/>
        </p:nvSpPr>
        <p:spPr>
          <a:xfrm>
            <a:off x="937649" y="8428110"/>
            <a:ext cx="17042877" cy="8563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Úkon znalca</a:t>
            </a:r>
            <a:endParaRPr lang="sk-SK" dirty="0"/>
          </a:p>
        </p:txBody>
      </p:sp>
      <p:sp>
        <p:nvSpPr>
          <p:cNvPr id="26" name="Zástupný objekt pre obsah 2">
            <a:extLst>
              <a:ext uri="{FF2B5EF4-FFF2-40B4-BE49-F238E27FC236}">
                <a16:creationId xmlns:a16="http://schemas.microsoft.com/office/drawing/2014/main" xmlns="" id="{65857887-1F15-45EF-B8E7-A377641638E9}"/>
              </a:ext>
            </a:extLst>
          </p:cNvPr>
          <p:cNvSpPr txBox="1">
            <a:spLocks/>
          </p:cNvSpPr>
          <p:nvPr/>
        </p:nvSpPr>
        <p:spPr>
          <a:xfrm>
            <a:off x="937652" y="5315944"/>
            <a:ext cx="17042878" cy="741784"/>
          </a:xfrm>
          <a:prstGeom prst="rect">
            <a:avLst/>
          </a:prstGeom>
        </p:spPr>
        <p:txBody>
          <a:bodyPr vert="horz" lIns="0" tIns="0" rIns="0" bIns="0" rtlCol="0">
            <a:norm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endParaRPr lang="sk-SK" sz="11200" dirty="0" smtClean="0"/>
          </a:p>
          <a:p>
            <a:pPr marL="0" indent="0">
              <a:buFont typeface="Arial" panose="020B0604020202020204" pitchFamily="34" charset="0"/>
              <a:buNone/>
            </a:pPr>
            <a:endParaRPr lang="sk-SK" dirty="0" smtClean="0"/>
          </a:p>
        </p:txBody>
      </p:sp>
      <p:sp>
        <p:nvSpPr>
          <p:cNvPr id="28" name="Zástupný objekt pre obsah 2">
            <a:extLst>
              <a:ext uri="{FF2B5EF4-FFF2-40B4-BE49-F238E27FC236}">
                <a16:creationId xmlns:a16="http://schemas.microsoft.com/office/drawing/2014/main" xmlns="" id="{65857887-1F15-45EF-B8E7-A377641638E9}"/>
              </a:ext>
            </a:extLst>
          </p:cNvPr>
          <p:cNvSpPr txBox="1">
            <a:spLocks/>
          </p:cNvSpPr>
          <p:nvPr/>
        </p:nvSpPr>
        <p:spPr>
          <a:xfrm>
            <a:off x="937650" y="7252845"/>
            <a:ext cx="17042879" cy="974490"/>
          </a:xfrm>
          <a:prstGeom prst="rect">
            <a:avLst/>
          </a:prstGeom>
        </p:spPr>
        <p:txBody>
          <a:bodyPr vert="horz" lIns="0" tIns="0" rIns="0" bIns="0" rtlCol="0">
            <a:norm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endParaRPr lang="sk-SK" dirty="0" smtClean="0"/>
          </a:p>
          <a:p>
            <a:pPr marL="0" indent="0">
              <a:buFont typeface="Arial" panose="020B0604020202020204" pitchFamily="34" charset="0"/>
              <a:buNone/>
            </a:pPr>
            <a:endParaRPr lang="sk-SK" dirty="0" smtClean="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654067" y="781935"/>
            <a:ext cx="2024333" cy="1353054"/>
          </a:xfrm>
          <a:prstGeom prst="rect">
            <a:avLst/>
          </a:prstGeom>
          <a:noFill/>
        </p:spPr>
      </p:pic>
      <p:sp>
        <p:nvSpPr>
          <p:cNvPr id="14" name="Zástupný objekt pre obsah 2">
            <a:extLst>
              <a:ext uri="{FF2B5EF4-FFF2-40B4-BE49-F238E27FC236}">
                <a16:creationId xmlns:a16="http://schemas.microsoft.com/office/drawing/2014/main" xmlns="" id="{65857887-1F15-45EF-B8E7-A377641638E9}"/>
              </a:ext>
            </a:extLst>
          </p:cNvPr>
          <p:cNvSpPr txBox="1">
            <a:spLocks/>
          </p:cNvSpPr>
          <p:nvPr/>
        </p:nvSpPr>
        <p:spPr>
          <a:xfrm>
            <a:off x="962457" y="5315943"/>
            <a:ext cx="17042877" cy="2911391"/>
          </a:xfrm>
          <a:prstGeom prst="rect">
            <a:avLst/>
          </a:prstGeom>
        </p:spPr>
        <p:txBody>
          <a:bodyPr vert="horz" lIns="0" tIns="0" rIns="0" bIns="0" rtlCol="0">
            <a:normAutofit fontScale="25000" lnSpcReduction="20000"/>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a:buFont typeface="Wingdings" panose="05000000000000000000" pitchFamily="2" charset="2"/>
              <a:buChar char="ü"/>
            </a:pPr>
            <a:r>
              <a:rPr lang="sk-SK" sz="9600" b="1" dirty="0" smtClean="0"/>
              <a:t>Odbornosť sa rozumie preukázateľná prax v odbore v primeranej dĺžke, spravidla najmenej 3 roky, deklarovaná životopisom a v optimálnom prípade overiteľná z verejne dostupných zdrojov, Odborníkom na účely tejto časti môže byť aj právnická osoba, napr. iná firma pôsobiaca v danom odvetví, ktorá bude prijímateľov/partnerom oslovená za účelom posúdenia hospodárnosti predloženej cenovej ponuky/hodnoty zákazky</a:t>
            </a:r>
          </a:p>
          <a:p>
            <a:pPr>
              <a:buFont typeface="Wingdings" panose="05000000000000000000" pitchFamily="2" charset="2"/>
              <a:buChar char="ü"/>
            </a:pPr>
            <a:r>
              <a:rPr lang="sk-SK" sz="9600" b="1" dirty="0" smtClean="0"/>
              <a:t>Nezávislosťou sa rozumie situácia, kedy odborník nemá majetkové, osobné ani iné obdobné prepojenie s prijímateľom ani partnerom projektu, ktoré by mohlo ohroziť nezávislý výkon jeho funkcie</a:t>
            </a:r>
          </a:p>
          <a:p>
            <a:pPr>
              <a:buFont typeface="Wingdings" panose="05000000000000000000" pitchFamily="2" charset="2"/>
              <a:buChar char="ü"/>
            </a:pPr>
            <a:r>
              <a:rPr lang="sk-SK" sz="9600" b="1" dirty="0" smtClean="0"/>
              <a:t>Nestrannosťou sa rozumie situácia, kedy odborník nemá majetkové, osobné, ani iné obdobné prepojenie s víťazným uchádzačom (zvoleným dodávateľom) ani žiadny záujem na zadaní zákazky</a:t>
            </a:r>
            <a:endParaRPr lang="sk-SK" sz="9600" b="1" dirty="0"/>
          </a:p>
          <a:p>
            <a:pPr>
              <a:buFont typeface="Wingdings" panose="05000000000000000000" pitchFamily="2" charset="2"/>
              <a:buChar char="ü"/>
            </a:pPr>
            <a:endParaRPr lang="sk-SK" sz="4000" b="1" dirty="0"/>
          </a:p>
          <a:p>
            <a:pPr>
              <a:buFont typeface="Wingdings" panose="05000000000000000000" pitchFamily="2" charset="2"/>
              <a:buChar char="ü"/>
            </a:pPr>
            <a:endParaRPr lang="sk-SK" sz="4000" b="1" dirty="0" smtClean="0"/>
          </a:p>
          <a:p>
            <a:pPr marL="0" indent="0">
              <a:buFont typeface="Arial" panose="020B0604020202020204" pitchFamily="34" charset="0"/>
              <a:buNone/>
            </a:pPr>
            <a:endParaRPr lang="sk-SK" dirty="0" smtClean="0"/>
          </a:p>
        </p:txBody>
      </p:sp>
      <p:sp>
        <p:nvSpPr>
          <p:cNvPr id="15" name="Zástupný objekt pre obsah 2">
            <a:extLst>
              <a:ext uri="{FF2B5EF4-FFF2-40B4-BE49-F238E27FC236}">
                <a16:creationId xmlns:a16="http://schemas.microsoft.com/office/drawing/2014/main" xmlns="" id="{65857887-1F15-45EF-B8E7-A377641638E9}"/>
              </a:ext>
            </a:extLst>
          </p:cNvPr>
          <p:cNvSpPr txBox="1">
            <a:spLocks/>
          </p:cNvSpPr>
          <p:nvPr/>
        </p:nvSpPr>
        <p:spPr>
          <a:xfrm>
            <a:off x="937650" y="9429597"/>
            <a:ext cx="17042877" cy="1375301"/>
          </a:xfrm>
          <a:prstGeom prst="rect">
            <a:avLst/>
          </a:prstGeom>
        </p:spPr>
        <p:txBody>
          <a:bodyPr vert="horz" lIns="0" tIns="0" rIns="0" bIns="0" rtlCol="0">
            <a:normAutofit/>
          </a:bodyPr>
          <a:lstStyle>
            <a:lvl1pPr marL="457131" indent="-457131" algn="l" defTabSz="1828526" rtl="0" eaLnBrk="1" latinLnBrk="0" hangingPunct="1">
              <a:lnSpc>
                <a:spcPct val="100000"/>
              </a:lnSpc>
              <a:spcBef>
                <a:spcPts val="2000"/>
              </a:spcBef>
              <a:buFont typeface="Arial" panose="020B0604020202020204" pitchFamily="34" charset="0"/>
              <a:buChar char="•"/>
              <a:defRPr sz="3000" kern="1200">
                <a:solidFill>
                  <a:schemeClr val="dk2"/>
                </a:solidFill>
                <a:latin typeface="+mn-lt"/>
                <a:ea typeface="+mn-ea"/>
                <a:cs typeface="+mn-cs"/>
              </a:defRPr>
            </a:lvl1pPr>
            <a:lvl2pPr marL="1371394"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2pPr>
            <a:lvl3pPr marL="2285657" indent="-457131" algn="l" defTabSz="1828526" rtl="0" eaLnBrk="1" latinLnBrk="0" hangingPunct="1">
              <a:lnSpc>
                <a:spcPct val="100000"/>
              </a:lnSpc>
              <a:spcBef>
                <a:spcPts val="1000"/>
              </a:spcBef>
              <a:buFont typeface="Arial" panose="020B0604020202020204" pitchFamily="34" charset="0"/>
              <a:buChar char="•"/>
              <a:defRPr sz="3000" kern="1200" baseline="0">
                <a:solidFill>
                  <a:schemeClr val="dk2"/>
                </a:solidFill>
                <a:latin typeface="+mn-lt"/>
                <a:ea typeface="+mn-ea"/>
                <a:cs typeface="+mn-cs"/>
              </a:defRPr>
            </a:lvl3pPr>
            <a:lvl4pPr marL="3199920"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4pPr>
            <a:lvl5pPr marL="4114183" indent="-457131" algn="l" defTabSz="1828526" rtl="0" eaLnBrk="1" latinLnBrk="0" hangingPunct="1">
              <a:lnSpc>
                <a:spcPct val="100000"/>
              </a:lnSpc>
              <a:spcBef>
                <a:spcPts val="1000"/>
              </a:spcBef>
              <a:buFont typeface="Arial" panose="020B0604020202020204" pitchFamily="34" charset="0"/>
              <a:buChar char="•"/>
              <a:defRPr sz="3000" kern="1200">
                <a:solidFill>
                  <a:schemeClr val="dk2"/>
                </a:solidFill>
                <a:latin typeface="+mn-lt"/>
                <a:ea typeface="+mn-ea"/>
                <a:cs typeface="+mn-cs"/>
              </a:defRPr>
            </a:lvl5pPr>
            <a:lvl6pPr marL="5028446"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708"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971"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1234" indent="-457131" algn="l" defTabSz="1828526"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a:lstStyle>
          <a:p>
            <a:pPr marL="0" indent="0">
              <a:buFont typeface="Arial" panose="020B0604020202020204" pitchFamily="34" charset="0"/>
              <a:buNone/>
            </a:pPr>
            <a:r>
              <a:rPr lang="sk-SK" sz="2400" b="1" dirty="0" smtClean="0"/>
              <a:t>V zmysle zákona č. 382/2004 Z. z. úkonmi znaleckej činnosti sú najmä znalecký posudok a jeho doplnenie, odborné stanovisko alebo potvrdenie a odborné vyjadrenie a vysvetlenie. Náležitosti o znaleckom posudku upravuje zákon č. 382/2004 Z. z. a vykonávacia vyhláška č. 228/2018 Z. z.</a:t>
            </a:r>
          </a:p>
          <a:p>
            <a:pPr marL="0" indent="0">
              <a:buFont typeface="Arial" panose="020B0604020202020204" pitchFamily="34" charset="0"/>
              <a:buNone/>
            </a:pPr>
            <a:endParaRPr lang="sk-SK" dirty="0" smtClean="0"/>
          </a:p>
        </p:txBody>
      </p:sp>
    </p:spTree>
    <p:extLst>
      <p:ext uri="{BB962C8B-B14F-4D97-AF65-F5344CB8AC3E}">
        <p14:creationId xmlns:p14="http://schemas.microsoft.com/office/powerpoint/2010/main" val="4238051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dirty="0" smtClean="0"/>
              <a:t>Cieľ seminára</a:t>
            </a:r>
            <a:endParaRPr lang="sk-SK" dirty="0"/>
          </a:p>
        </p:txBody>
      </p:sp>
      <p:sp>
        <p:nvSpPr>
          <p:cNvPr id="5" name="Zástupný symbol textu 3"/>
          <p:cNvSpPr>
            <a:spLocks noGrp="1"/>
          </p:cNvSpPr>
          <p:nvPr>
            <p:ph idx="1"/>
          </p:nvPr>
        </p:nvSpPr>
        <p:spPr>
          <a:xfrm>
            <a:off x="1260386" y="3496234"/>
            <a:ext cx="21861705" cy="8119905"/>
          </a:xfrm>
        </p:spPr>
        <p:txBody>
          <a:bodyPr>
            <a:normAutofit/>
          </a:bodyPr>
          <a:lstStyle/>
          <a:p>
            <a:pPr marL="0" indent="0">
              <a:buNone/>
            </a:pPr>
            <a:endParaRPr lang="sk-SK" sz="4400" dirty="0" smtClean="0"/>
          </a:p>
          <a:p>
            <a:pPr marL="0" indent="0">
              <a:buNone/>
            </a:pPr>
            <a:endParaRPr lang="sk-SK" sz="4400" b="1" dirty="0" smtClean="0"/>
          </a:p>
          <a:p>
            <a:pPr marL="0" indent="0">
              <a:buNone/>
            </a:pPr>
            <a:r>
              <a:rPr lang="sk-SK" sz="4400" dirty="0" smtClean="0"/>
              <a:t>  </a:t>
            </a:r>
            <a:endParaRPr lang="sk-SK" sz="4400" dirty="0"/>
          </a:p>
        </p:txBody>
      </p:sp>
      <p:sp>
        <p:nvSpPr>
          <p:cNvPr id="3" name="Zaoblený obdĺžnik 2"/>
          <p:cNvSpPr/>
          <p:nvPr/>
        </p:nvSpPr>
        <p:spPr>
          <a:xfrm>
            <a:off x="1631576" y="2944578"/>
            <a:ext cx="18610730" cy="123712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sk-SK" sz="3600" dirty="0"/>
              <a:t>Poskytnúť komplexnú informáciu pre prijímateľa a projektového partnera za účelom úspešnej realizácie projektu k postupom podľa:</a:t>
            </a:r>
          </a:p>
        </p:txBody>
      </p:sp>
      <p:sp>
        <p:nvSpPr>
          <p:cNvPr id="4" name="Zaoblený obdĺžnik 3"/>
          <p:cNvSpPr/>
          <p:nvPr/>
        </p:nvSpPr>
        <p:spPr>
          <a:xfrm>
            <a:off x="1739153" y="5275190"/>
            <a:ext cx="13142260" cy="8068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indent="-742950">
              <a:buAutoNum type="arabicPeriod"/>
            </a:pPr>
            <a:r>
              <a:rPr lang="sk-SK" sz="3600" b="1" dirty="0" smtClean="0"/>
              <a:t>projektovej zmluvy</a:t>
            </a:r>
            <a:endParaRPr lang="sk-SK" sz="3600" b="1" dirty="0"/>
          </a:p>
        </p:txBody>
      </p:sp>
      <p:sp>
        <p:nvSpPr>
          <p:cNvPr id="6" name="Zaoblený obdĺžnik 5"/>
          <p:cNvSpPr/>
          <p:nvPr/>
        </p:nvSpPr>
        <p:spPr>
          <a:xfrm>
            <a:off x="1739153" y="7297472"/>
            <a:ext cx="13142260" cy="8068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smtClean="0"/>
              <a:t>2.   platnej </a:t>
            </a:r>
            <a:r>
              <a:rPr lang="sk-SK" sz="3600" b="1" dirty="0"/>
              <a:t>príručky pre prijímateľa a projektového partnera</a:t>
            </a:r>
          </a:p>
        </p:txBody>
      </p:sp>
      <p:sp>
        <p:nvSpPr>
          <p:cNvPr id="7" name="Zaoblený obdĺžnik 6"/>
          <p:cNvSpPr/>
          <p:nvPr/>
        </p:nvSpPr>
        <p:spPr>
          <a:xfrm>
            <a:off x="1739153" y="9382237"/>
            <a:ext cx="13142260" cy="91440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sk-SK" sz="3600" b="1">
                <a:hlinkClick r:id="rId2"/>
              </a:rPr>
              <a:t>www.minzp.sk/eea/dokumenty</a:t>
            </a:r>
            <a:endParaRPr lang="sk-SK" sz="3600" b="1" dirty="0"/>
          </a:p>
        </p:txBody>
      </p:sp>
      <p:pic>
        <p:nvPicPr>
          <p:cNvPr id="8" name="Obrázok 7"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4881413" y="10703859"/>
            <a:ext cx="5360893" cy="2023902"/>
          </a:xfrm>
          <a:prstGeom prst="rect">
            <a:avLst/>
          </a:prstGeom>
          <a:noFill/>
          <a:ln>
            <a:noFill/>
          </a:ln>
        </p:spPr>
      </p:pic>
      <p:pic>
        <p:nvPicPr>
          <p:cNvPr id="9" name="Obrázok 8"/>
          <p:cNvPicPr/>
          <p:nvPr/>
        </p:nvPicPr>
        <p:blipFill>
          <a:blip r:embed="rId4">
            <a:extLst>
              <a:ext uri="{28A0092B-C50C-407E-A947-70E740481C1C}">
                <a14:useLocalDpi xmlns:a14="http://schemas.microsoft.com/office/drawing/2010/main" val="0"/>
              </a:ext>
            </a:extLst>
          </a:blip>
          <a:srcRect/>
          <a:stretch>
            <a:fillRect/>
          </a:stretch>
        </p:blipFill>
        <p:spPr bwMode="auto">
          <a:xfrm>
            <a:off x="16874837" y="1062990"/>
            <a:ext cx="2524788" cy="1624792"/>
          </a:xfrm>
          <a:prstGeom prst="rect">
            <a:avLst/>
          </a:prstGeom>
          <a:noFill/>
        </p:spPr>
      </p:pic>
    </p:spTree>
    <p:extLst>
      <p:ext uri="{BB962C8B-B14F-4D97-AF65-F5344CB8AC3E}">
        <p14:creationId xmlns:p14="http://schemas.microsoft.com/office/powerpoint/2010/main" val="42264882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Konflikt záujmov v rámci určenia PHZ</a:t>
            </a:r>
            <a:r>
              <a:rPr lang="sk-SK" dirty="0"/>
              <a:t/>
            </a:r>
            <a:br>
              <a:rPr lang="sk-SK" dirty="0"/>
            </a:br>
            <a:endParaRPr lang="de-AT" dirty="0"/>
          </a:p>
        </p:txBody>
      </p:sp>
      <p:sp>
        <p:nvSpPr>
          <p:cNvPr id="4" name="Obdĺžnik 3"/>
          <p:cNvSpPr/>
          <p:nvPr/>
        </p:nvSpPr>
        <p:spPr>
          <a:xfrm>
            <a:off x="954824" y="2438497"/>
            <a:ext cx="17027610" cy="166424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Verejný obstarávateľ alebo obstarávateľ môže požiadať o radu alebo prijať radu od nezávislých odborníkov, nezávislých inštitúcii alebo účastníkov trhu, ktorú možno použiť pri plánovaní alebo realizácií postupu verejného obstarávania, ak sa ňou nenaruší hospodárska súťaž, ani neporuší princíp nediskriminácie a princíp transparentnosti</a:t>
            </a:r>
            <a:endParaRPr lang="sk-SK" sz="2800" dirty="0"/>
          </a:p>
        </p:txBody>
      </p:sp>
      <p:sp>
        <p:nvSpPr>
          <p:cNvPr id="17" name="Obdĺžnik 16"/>
          <p:cNvSpPr/>
          <p:nvPr/>
        </p:nvSpPr>
        <p:spPr>
          <a:xfrm>
            <a:off x="954824" y="4409344"/>
            <a:ext cx="17027610" cy="13805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Odporúčame vyberať si odborníkov, u ktorých je len nízky predpoklad, že predložia ponuku vo verejnom obstarávaní a týchto odborníkov (FO či PO) zaviazať (napr. zmluvou) k tomu, že sa do verejného obstarávania ako účastníci nezapoja</a:t>
            </a:r>
            <a:endParaRPr lang="sk-SK" sz="2800" dirty="0"/>
          </a:p>
        </p:txBody>
      </p:sp>
      <p:sp>
        <p:nvSpPr>
          <p:cNvPr id="19" name="Obdĺžnik 18"/>
          <p:cNvSpPr/>
          <p:nvPr/>
        </p:nvSpPr>
        <p:spPr>
          <a:xfrm>
            <a:off x="954824" y="6096480"/>
            <a:ext cx="17042877" cy="118334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Najjednoduchším opatrením prevencie konfliktu záujmov v rámci zákazky z nízkou hodnotou je oslovovať, resp. vyberať uchádzačov, ktorí s daným odborníkom ani verejným obstarávateľom nemajú prepojenia</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654067" y="781935"/>
            <a:ext cx="2024333" cy="1353054"/>
          </a:xfrm>
          <a:prstGeom prst="rect">
            <a:avLst/>
          </a:prstGeom>
          <a:noFill/>
        </p:spPr>
      </p:pic>
      <p:sp>
        <p:nvSpPr>
          <p:cNvPr id="11" name="Obdĺžnik 10"/>
          <p:cNvSpPr/>
          <p:nvPr/>
        </p:nvSpPr>
        <p:spPr>
          <a:xfrm>
            <a:off x="939557" y="7573423"/>
            <a:ext cx="17042877" cy="14988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 ponuku predloží subjekt, ktorý sa podieľal na PTK, verejný obstarávateľ alebo obstarávateľ prijme primerané opatrenia, aby sa účasťou daného záujemcu alebo uchádzača nenarušila hospodárska súťaž</a:t>
            </a:r>
            <a:endParaRPr lang="sk-SK" sz="2800" dirty="0"/>
          </a:p>
        </p:txBody>
      </p:sp>
      <p:sp>
        <p:nvSpPr>
          <p:cNvPr id="14" name="Obdĺžnik 13"/>
          <p:cNvSpPr/>
          <p:nvPr/>
        </p:nvSpPr>
        <p:spPr>
          <a:xfrm>
            <a:off x="939556" y="9356963"/>
            <a:ext cx="17042877" cy="1498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Týmito primeranými opatreniami môže byť napr. zverejnenie informácií z uskutočnenej PTK na profile verejného obstarávateľa, resp. na webovom sídle vo forme záznamu, tak aby ich mali k dispozícii aj subjekty, ktoré sa na PTK nezúčastnili</a:t>
            </a:r>
            <a:endParaRPr lang="sk-SK" sz="2800" dirty="0"/>
          </a:p>
        </p:txBody>
      </p:sp>
    </p:spTree>
    <p:extLst>
      <p:ext uri="{BB962C8B-B14F-4D97-AF65-F5344CB8AC3E}">
        <p14:creationId xmlns:p14="http://schemas.microsoft.com/office/powerpoint/2010/main" val="13471131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Účelové (</a:t>
            </a:r>
            <a:r>
              <a:rPr lang="sk-SK" sz="5400" dirty="0" err="1" smtClean="0"/>
              <a:t>ne</a:t>
            </a:r>
            <a:r>
              <a:rPr lang="sk-SK" sz="5400" dirty="0" smtClean="0"/>
              <a:t>)delenie zákazky</a:t>
            </a:r>
            <a:r>
              <a:rPr lang="sk-SK" dirty="0"/>
              <a:t/>
            </a:r>
            <a:br>
              <a:rPr lang="sk-SK" dirty="0"/>
            </a:br>
            <a:endParaRPr lang="de-AT" dirty="0"/>
          </a:p>
        </p:txBody>
      </p:sp>
      <p:sp>
        <p:nvSpPr>
          <p:cNvPr id="4" name="Obdĺžnik 3"/>
          <p:cNvSpPr/>
          <p:nvPr/>
        </p:nvSpPr>
        <p:spPr>
          <a:xfrm>
            <a:off x="973515" y="2223247"/>
            <a:ext cx="5194203" cy="198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Časová súvislosť</a:t>
            </a:r>
            <a:endParaRPr lang="sk-SK" dirty="0"/>
          </a:p>
        </p:txBody>
      </p:sp>
      <p:sp>
        <p:nvSpPr>
          <p:cNvPr id="5" name="Obdĺžnik 4"/>
          <p:cNvSpPr/>
          <p:nvPr/>
        </p:nvSpPr>
        <p:spPr>
          <a:xfrm>
            <a:off x="6974539" y="2223247"/>
            <a:ext cx="11026585" cy="19845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800" dirty="0" smtClean="0"/>
              <a:t>Znamená najmä rovnaké, prípadne časovo blízke obdobie vyhlásenia postupov zadávania zákaziek a uzavretia zmlúv, či rovnakú alebo podobnú lehotu plnenia zákazky</a:t>
            </a:r>
          </a:p>
        </p:txBody>
      </p:sp>
      <p:sp>
        <p:nvSpPr>
          <p:cNvPr id="17" name="Obdĺžnik 16"/>
          <p:cNvSpPr/>
          <p:nvPr/>
        </p:nvSpPr>
        <p:spPr>
          <a:xfrm>
            <a:off x="973515" y="5535313"/>
            <a:ext cx="5194203" cy="20631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Miestna súvislosť</a:t>
            </a:r>
            <a:endParaRPr lang="sk-SK" dirty="0"/>
          </a:p>
        </p:txBody>
      </p:sp>
      <p:sp>
        <p:nvSpPr>
          <p:cNvPr id="18" name="Obdĺžnik 17"/>
          <p:cNvSpPr/>
          <p:nvPr/>
        </p:nvSpPr>
        <p:spPr>
          <a:xfrm>
            <a:off x="973515" y="8925963"/>
            <a:ext cx="5194203" cy="2124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Vecná (funkčná) súvislosť</a:t>
            </a:r>
            <a:endParaRPr lang="sk-SK" dirty="0"/>
          </a:p>
        </p:txBody>
      </p:sp>
      <p:sp>
        <p:nvSpPr>
          <p:cNvPr id="20" name="Obdĺžnik 19"/>
          <p:cNvSpPr/>
          <p:nvPr/>
        </p:nvSpPr>
        <p:spPr>
          <a:xfrm>
            <a:off x="6974539" y="5606271"/>
            <a:ext cx="11026585" cy="20631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800" dirty="0" smtClean="0"/>
              <a:t>Znamená najmä miesto plnenia zákazky</a:t>
            </a:r>
          </a:p>
        </p:txBody>
      </p:sp>
      <p:sp>
        <p:nvSpPr>
          <p:cNvPr id="21" name="Obdĺžnik 20"/>
          <p:cNvSpPr/>
          <p:nvPr/>
        </p:nvSpPr>
        <p:spPr>
          <a:xfrm>
            <a:off x="6974540" y="8796147"/>
            <a:ext cx="11026585" cy="22541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lgn="ctr">
              <a:buFont typeface="Wingdings" panose="05000000000000000000" pitchFamily="2" charset="2"/>
              <a:buChar char="ü"/>
            </a:pPr>
            <a:r>
              <a:rPr lang="sk-SK" sz="2800" dirty="0" smtClean="0"/>
              <a:t>Spočíva predovšetkým v posúdení skutočnosti, či predmetom zadávania zákaziek je plnenie rovnakého alebo podobného charakteru, ktoré je charakteristické pre zadávanie jednej zákazky ako celku</a:t>
            </a:r>
            <a:endParaRPr lang="sk-SK" sz="2800" dirty="0"/>
          </a:p>
        </p:txBody>
      </p:sp>
      <p:pic>
        <p:nvPicPr>
          <p:cNvPr id="35" name="Obrázok 34"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670609" y="12176955"/>
            <a:ext cx="3330516" cy="799628"/>
          </a:xfrm>
          <a:prstGeom prst="rect">
            <a:avLst/>
          </a:prstGeom>
          <a:noFill/>
          <a:ln>
            <a:noFill/>
          </a:ln>
        </p:spPr>
      </p:pic>
      <p:pic>
        <p:nvPicPr>
          <p:cNvPr id="36" name="Obrázok 35"/>
          <p:cNvPicPr/>
          <p:nvPr/>
        </p:nvPicPr>
        <p:blipFill>
          <a:blip r:embed="rId3">
            <a:extLst>
              <a:ext uri="{28A0092B-C50C-407E-A947-70E740481C1C}">
                <a14:useLocalDpi xmlns:a14="http://schemas.microsoft.com/office/drawing/2010/main" val="0"/>
              </a:ext>
            </a:extLst>
          </a:blip>
          <a:srcRect/>
          <a:stretch>
            <a:fillRect/>
          </a:stretch>
        </p:blipFill>
        <p:spPr bwMode="auto">
          <a:xfrm>
            <a:off x="16179464" y="928611"/>
            <a:ext cx="1821661" cy="1294636"/>
          </a:xfrm>
          <a:prstGeom prst="rect">
            <a:avLst/>
          </a:prstGeom>
          <a:noFill/>
        </p:spPr>
      </p:pic>
    </p:spTree>
    <p:extLst>
      <p:ext uri="{BB962C8B-B14F-4D97-AF65-F5344CB8AC3E}">
        <p14:creationId xmlns:p14="http://schemas.microsoft.com/office/powerpoint/2010/main" val="270759133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666001"/>
            <a:ext cx="21861705" cy="1908215"/>
          </a:xfrm>
        </p:spPr>
        <p:txBody>
          <a:bodyPr/>
          <a:lstStyle/>
          <a:p>
            <a:r>
              <a:rPr lang="sk-SK" sz="5400" dirty="0"/>
              <a:t>3</a:t>
            </a:r>
            <a:r>
              <a:rPr lang="sk-SK" sz="5400" dirty="0" smtClean="0"/>
              <a:t>. Zákazky s nízkou hodnotou </a:t>
            </a:r>
            <a:r>
              <a:rPr lang="sk-SK" sz="5400" u="sng" dirty="0" smtClean="0"/>
              <a:t>do</a:t>
            </a:r>
            <a:r>
              <a:rPr lang="sk-SK" sz="5400" dirty="0" smtClean="0"/>
              <a:t> 20 000 EUR bez DPH</a:t>
            </a:r>
            <a:r>
              <a:rPr lang="sk-SK" dirty="0"/>
              <a:t/>
            </a:r>
            <a:br>
              <a:rPr lang="sk-SK" dirty="0"/>
            </a:br>
            <a:endParaRPr lang="de-AT" dirty="0"/>
          </a:p>
        </p:txBody>
      </p:sp>
      <p:sp>
        <p:nvSpPr>
          <p:cNvPr id="4" name="Obdĺžnik 3"/>
          <p:cNvSpPr/>
          <p:nvPr/>
        </p:nvSpPr>
        <p:spPr>
          <a:xfrm>
            <a:off x="954824" y="2655426"/>
            <a:ext cx="17027610" cy="16642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Prijímateľ je oprávnený zadať zákazku dodávateľovi, ktorého si zvolí za predpokladu, že cena nepresiahne predpokladanú hodnotu zákazky a sú dodržané podmienky stanovené zákonom o verejnom obstarávaní</a:t>
            </a:r>
            <a:endParaRPr lang="sk-SK" sz="2800" dirty="0"/>
          </a:p>
        </p:txBody>
      </p:sp>
      <p:sp>
        <p:nvSpPr>
          <p:cNvPr id="17" name="Obdĺžnik 16"/>
          <p:cNvSpPr/>
          <p:nvPr/>
        </p:nvSpPr>
        <p:spPr>
          <a:xfrm>
            <a:off x="954824" y="4834607"/>
            <a:ext cx="17027610" cy="138053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Prijímatelia, ktorým k uplatneniu priameho výberu bránia interné predpisy organizácie, sú oprávnené postupovať v súlade s týmito internými predpismi za predpokladu, že spĺňa podmienky hospodárnosti a súladu so zákonom o verejnom obstarávaní </a:t>
            </a:r>
            <a:endParaRPr lang="sk-SK" sz="2800" dirty="0"/>
          </a:p>
        </p:txBody>
      </p:sp>
      <p:sp>
        <p:nvSpPr>
          <p:cNvPr id="19" name="Obdĺžnik 18"/>
          <p:cNvSpPr/>
          <p:nvPr/>
        </p:nvSpPr>
        <p:spPr>
          <a:xfrm>
            <a:off x="954824" y="6783930"/>
            <a:ext cx="17042877" cy="17924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 verejný obstarávateľ vyzval na predloženie ponuky viac hospodárskych subjektov na účel zadania zákazky, je povinný zabezpečiť dodržanie princípov rovnakého zaobchádzania a nediskriminácie a za týmto účelom predložiť aj tabuľku pre overenie konfliktu záujmov a koordinácie ponúk (príloha č. 1 k príručke) </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8162495" y="1570192"/>
            <a:ext cx="2024333" cy="1353054"/>
          </a:xfrm>
          <a:prstGeom prst="rect">
            <a:avLst/>
          </a:prstGeom>
          <a:noFill/>
        </p:spPr>
      </p:pic>
      <p:sp>
        <p:nvSpPr>
          <p:cNvPr id="11" name="Obdĺžnik 10"/>
          <p:cNvSpPr/>
          <p:nvPr/>
        </p:nvSpPr>
        <p:spPr>
          <a:xfrm>
            <a:off x="954824" y="9133245"/>
            <a:ext cx="17042877" cy="1498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Správca programu je oprávnený výber dodávateľa vetovať, a to najmä v prípade, ak sa zistí, že v rámci viacerých projektov sa objavuje ako vybraný dodávateľ rovnaká spoločnosť alebo spoločnosť s touto spoločnosťou prepojená</a:t>
            </a:r>
            <a:endParaRPr lang="sk-SK" sz="2800" dirty="0"/>
          </a:p>
        </p:txBody>
      </p:sp>
    </p:spTree>
    <p:extLst>
      <p:ext uri="{BB962C8B-B14F-4D97-AF65-F5344CB8AC3E}">
        <p14:creationId xmlns:p14="http://schemas.microsoft.com/office/powerpoint/2010/main" val="4439991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652147"/>
            <a:ext cx="21861705" cy="1908215"/>
          </a:xfrm>
        </p:spPr>
        <p:txBody>
          <a:bodyPr/>
          <a:lstStyle/>
          <a:p>
            <a:r>
              <a:rPr lang="sk-SK" sz="5400" dirty="0"/>
              <a:t>3</a:t>
            </a:r>
            <a:r>
              <a:rPr lang="sk-SK" sz="5400" dirty="0" smtClean="0"/>
              <a:t>. Zákazky s nízkou hodnotou </a:t>
            </a:r>
            <a:r>
              <a:rPr lang="sk-SK" sz="5400" u="sng" dirty="0" smtClean="0"/>
              <a:t>nad</a:t>
            </a:r>
            <a:r>
              <a:rPr lang="sk-SK" sz="5400" dirty="0" smtClean="0"/>
              <a:t> 20 000 EUR bez DPH</a:t>
            </a:r>
            <a:r>
              <a:rPr lang="sk-SK" dirty="0"/>
              <a:t/>
            </a:r>
            <a:br>
              <a:rPr lang="sk-SK" dirty="0"/>
            </a:br>
            <a:endParaRPr lang="de-AT" dirty="0"/>
          </a:p>
        </p:txBody>
      </p:sp>
      <p:sp>
        <p:nvSpPr>
          <p:cNvPr id="4" name="Obdĺžnik 3"/>
          <p:cNvSpPr/>
          <p:nvPr/>
        </p:nvSpPr>
        <p:spPr>
          <a:xfrm>
            <a:off x="954824" y="2655426"/>
            <a:ext cx="17027610" cy="1664249"/>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Informáciu o zadávaní zákazky vrátane všetkých súťažných dokladov ako aj prípadných neskorších zmien (redakčných opráv) musí verejný obstarávateľ zverejniť na svojom webovom sídle. Informáciu taktiež zasiela Správcovi programu na zverejnenie</a:t>
            </a:r>
            <a:endParaRPr lang="sk-SK" sz="2800" dirty="0"/>
          </a:p>
        </p:txBody>
      </p:sp>
      <p:sp>
        <p:nvSpPr>
          <p:cNvPr id="17" name="Obdĺžnik 16"/>
          <p:cNvSpPr/>
          <p:nvPr/>
        </p:nvSpPr>
        <p:spPr>
          <a:xfrm>
            <a:off x="954824" y="4834607"/>
            <a:ext cx="17027610" cy="138053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Úspešného uchádzača musí verejný obstarávateľ vybrať na základe vopred definovaných kritérií zverejnených v informácii o zadávaní zákazky. Ak kritériom nie je výlučne najnižšia cena, odporúča sa konzultovať návrh kritérií so Správcom programu pred zverejnením informácie o zadávaní zákazky </a:t>
            </a:r>
            <a:endParaRPr lang="sk-SK" sz="2800" dirty="0"/>
          </a:p>
        </p:txBody>
      </p:sp>
      <p:sp>
        <p:nvSpPr>
          <p:cNvPr id="19" name="Obdĺžnik 18"/>
          <p:cNvSpPr/>
          <p:nvPr/>
        </p:nvSpPr>
        <p:spPr>
          <a:xfrm>
            <a:off x="954824" y="6756221"/>
            <a:ext cx="17042877" cy="1792461"/>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Informáciu o zadávaní zákazky zasiela verejný obstarávateľ najmenenj 5 potenciálnym dodávateľom </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8163926" y="1585439"/>
            <a:ext cx="2024333" cy="1353054"/>
          </a:xfrm>
          <a:prstGeom prst="rect">
            <a:avLst/>
          </a:prstGeom>
          <a:noFill/>
        </p:spPr>
      </p:pic>
      <p:sp>
        <p:nvSpPr>
          <p:cNvPr id="11" name="Obdĺžnik 10"/>
          <p:cNvSpPr/>
          <p:nvPr/>
        </p:nvSpPr>
        <p:spPr>
          <a:xfrm>
            <a:off x="954824" y="9133245"/>
            <a:ext cx="17042877" cy="1498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Verejný obstarávateľ musí získať najmenej 3 relevantné cenové ponuky, pričom musí overiť, že nedochádza ku kolúznemu správaniu</a:t>
            </a:r>
            <a:endParaRPr lang="sk-SK" sz="2800" dirty="0"/>
          </a:p>
        </p:txBody>
      </p:sp>
    </p:spTree>
    <p:extLst>
      <p:ext uri="{BB962C8B-B14F-4D97-AF65-F5344CB8AC3E}">
        <p14:creationId xmlns:p14="http://schemas.microsoft.com/office/powerpoint/2010/main" val="36450090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Zákazky s nízkou hodnotou na sociálne služby</a:t>
            </a:r>
            <a:r>
              <a:rPr lang="sk-SK" dirty="0"/>
              <a:t/>
            </a:r>
            <a:br>
              <a:rPr lang="sk-SK" dirty="0"/>
            </a:br>
            <a:endParaRPr lang="de-AT" dirty="0"/>
          </a:p>
        </p:txBody>
      </p:sp>
      <p:sp>
        <p:nvSpPr>
          <p:cNvPr id="4" name="Obdĺžnik 3"/>
          <p:cNvSpPr/>
          <p:nvPr/>
        </p:nvSpPr>
        <p:spPr>
          <a:xfrm>
            <a:off x="954824" y="2655426"/>
            <a:ext cx="17027610"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 ide o služby uvedené v prílohe č. 1 k zákonu o verejnom obstarávaní, môže prijímateľ rokovať priamo s potenciálnym dodávateľom, ktorého si zvolí na základe objektívne merateľných ukazovateľov kvality, geografického umiestnenia, dostupnosti alebo predchádzajúcich skúseností alebo iných, pre daný typ zákazky jedinečných požiadaviek</a:t>
            </a:r>
            <a:endParaRPr lang="sk-SK" sz="2800" dirty="0"/>
          </a:p>
        </p:txBody>
      </p:sp>
      <p:sp>
        <p:nvSpPr>
          <p:cNvPr id="17" name="Obdĺžnik 16"/>
          <p:cNvSpPr/>
          <p:nvPr/>
        </p:nvSpPr>
        <p:spPr>
          <a:xfrm>
            <a:off x="954824" y="5153891"/>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Hospodárnosť a predpokladanú hodnotu zákazky je potrebné preukázať predložením cenníkových cien (v prípade hotelových a rekreačných služieb), cenníkovými cenami alebo údajmi a informáciami o predchádzajúcich plneniach (v prípade, ak ide o Administratívne sociálne, vzdelávacie, zdravotnícke a kultúrne služby alebo pokiaľ ide o Právne služby, ktoré nie sú vylúčené z pôsobnosti zákona o verejnom obstarávaní). V prípade iných, tu neuvedených typov služieb obsiahnutých v prílohe č. 1 k zákonu o verejnom obstarávaní sa odporúča pri preukazovaní hospodárnosti postupovať obdobne</a:t>
            </a:r>
            <a:endParaRPr lang="sk-SK" sz="2800" dirty="0"/>
          </a:p>
        </p:txBody>
      </p:sp>
      <p:sp>
        <p:nvSpPr>
          <p:cNvPr id="19" name="Obdĺžnik 18"/>
          <p:cNvSpPr/>
          <p:nvPr/>
        </p:nvSpPr>
        <p:spPr>
          <a:xfrm>
            <a:off x="954824" y="9047471"/>
            <a:ext cx="17042877" cy="203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 verejný obstarávateľ vyzval na predloženie ponuky viac hospodárskych subjektov na účel zadania zákazky, je povinný zabezpečiť dodržanie princípov rovnakého zaobchádzania a nediskriminácie a za týmto účelom predložiť aj tabuľku pre overenie konfliktu záujmov a koordinácie ponúk (príloha č. 1 k príručke) </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6970267" y="594311"/>
            <a:ext cx="2024333" cy="1353054"/>
          </a:xfrm>
          <a:prstGeom prst="rect">
            <a:avLst/>
          </a:prstGeom>
          <a:noFill/>
        </p:spPr>
      </p:pic>
    </p:spTree>
    <p:extLst>
      <p:ext uri="{BB962C8B-B14F-4D97-AF65-F5344CB8AC3E}">
        <p14:creationId xmlns:p14="http://schemas.microsoft.com/office/powerpoint/2010/main" val="33596368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Konflikt záujmov a kolúzia</a:t>
            </a:r>
            <a:r>
              <a:rPr lang="sk-SK" dirty="0"/>
              <a:t/>
            </a:r>
            <a:br>
              <a:rPr lang="sk-SK" dirty="0"/>
            </a:br>
            <a:endParaRPr lang="de-AT" dirty="0"/>
          </a:p>
        </p:txBody>
      </p:sp>
      <p:sp>
        <p:nvSpPr>
          <p:cNvPr id="4" name="Obdĺžnik 3"/>
          <p:cNvSpPr/>
          <p:nvPr/>
        </p:nvSpPr>
        <p:spPr>
          <a:xfrm>
            <a:off x="954824" y="2655426"/>
            <a:ext cx="6609758"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dirty="0" smtClean="0"/>
              <a:t>Nulová tolerancia</a:t>
            </a:r>
            <a:endParaRPr lang="sk-SK" sz="4000" dirty="0"/>
          </a:p>
        </p:txBody>
      </p:sp>
      <p:sp>
        <p:nvSpPr>
          <p:cNvPr id="17" name="Obdĺžnik 16"/>
          <p:cNvSpPr/>
          <p:nvPr/>
        </p:nvSpPr>
        <p:spPr>
          <a:xfrm>
            <a:off x="954824" y="5153891"/>
            <a:ext cx="6609758"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dirty="0" smtClean="0"/>
              <a:t>Donormi vnímané ako druhy korupcie</a:t>
            </a:r>
            <a:endParaRPr lang="sk-SK" sz="4000" dirty="0"/>
          </a:p>
        </p:txBody>
      </p:sp>
      <p:sp>
        <p:nvSpPr>
          <p:cNvPr id="19" name="Obdĺžnik 18"/>
          <p:cNvSpPr/>
          <p:nvPr/>
        </p:nvSpPr>
        <p:spPr>
          <a:xfrm>
            <a:off x="954825" y="9047471"/>
            <a:ext cx="6609758" cy="203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dirty="0" smtClean="0"/>
              <a:t>Zodpovednosť prijímateľa</a:t>
            </a:r>
            <a:endParaRPr lang="sk-SK" sz="40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934559"/>
            <a:ext cx="2024333" cy="1353054"/>
          </a:xfrm>
          <a:prstGeom prst="rect">
            <a:avLst/>
          </a:prstGeom>
          <a:noFill/>
        </p:spPr>
      </p:pic>
      <p:sp>
        <p:nvSpPr>
          <p:cNvPr id="5" name="Rectangle 4"/>
          <p:cNvSpPr/>
          <p:nvPr/>
        </p:nvSpPr>
        <p:spPr>
          <a:xfrm>
            <a:off x="8896079" y="2655426"/>
            <a:ext cx="9101622" cy="1986127"/>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sk-SK" dirty="0" smtClean="0"/>
              <a:t>Nulová tolerancia voči konfliktu záujmov a koordinácií ponúk vo verejnom obstarávaní</a:t>
            </a:r>
            <a:endParaRPr lang="sk-SK" dirty="0"/>
          </a:p>
        </p:txBody>
      </p:sp>
      <p:sp>
        <p:nvSpPr>
          <p:cNvPr id="10" name="Rectangle 9"/>
          <p:cNvSpPr/>
          <p:nvPr/>
        </p:nvSpPr>
        <p:spPr>
          <a:xfrm>
            <a:off x="8896079" y="5153891"/>
            <a:ext cx="9101622" cy="3408218"/>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sk-SK" dirty="0" smtClean="0"/>
              <a:t>Konflit záujmov aj kolúzia sú donormi vnímané ako druhy korupcie</a:t>
            </a:r>
            <a:endParaRPr lang="sk-SK" dirty="0"/>
          </a:p>
        </p:txBody>
      </p:sp>
      <p:sp>
        <p:nvSpPr>
          <p:cNvPr id="11" name="Rectangle 10"/>
          <p:cNvSpPr/>
          <p:nvPr/>
        </p:nvSpPr>
        <p:spPr>
          <a:xfrm>
            <a:off x="8896079" y="9029659"/>
            <a:ext cx="9101622" cy="1849852"/>
          </a:xfrm>
          <a:prstGeom prst="rect">
            <a:avLst/>
          </a:prstGeom>
          <a:solidFill>
            <a:srgbClr val="FF00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sk-SK" dirty="0" smtClean="0"/>
              <a:t>Prijímateľ sa zaväzuje všetkými dostupnými prostriedkami zamedziť kolúznemu správaniu vo verejnom obstarávaní</a:t>
            </a:r>
            <a:endParaRPr lang="sk-SK" dirty="0"/>
          </a:p>
        </p:txBody>
      </p:sp>
    </p:spTree>
    <p:extLst>
      <p:ext uri="{BB962C8B-B14F-4D97-AF65-F5344CB8AC3E}">
        <p14:creationId xmlns:p14="http://schemas.microsoft.com/office/powerpoint/2010/main" val="198518369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Konflikt záujmov </a:t>
            </a:r>
            <a:r>
              <a:rPr lang="sk-SK" dirty="0"/>
              <a:t/>
            </a:r>
            <a:br>
              <a:rPr lang="sk-SK" dirty="0"/>
            </a:br>
            <a:endParaRPr lang="de-AT" dirty="0"/>
          </a:p>
        </p:txBody>
      </p:sp>
      <p:sp>
        <p:nvSpPr>
          <p:cNvPr id="4" name="Obdĺžnik 3"/>
          <p:cNvSpPr/>
          <p:nvPr/>
        </p:nvSpPr>
        <p:spPr>
          <a:xfrm>
            <a:off x="954824" y="2655426"/>
            <a:ext cx="17027610"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Akékoľvek dokonca aj len potenciálne vzájomné prepojenia medzi verejným obstarávateľom a uchádzačom vo verejnom obstarávaní alebo jeho subdodávateľmi </a:t>
            </a:r>
            <a:endParaRPr lang="sk-SK" sz="2800" dirty="0"/>
          </a:p>
        </p:txBody>
      </p:sp>
      <p:sp>
        <p:nvSpPr>
          <p:cNvPr id="17" name="Obdĺžnik 16"/>
          <p:cNvSpPr/>
          <p:nvPr/>
        </p:nvSpPr>
        <p:spPr>
          <a:xfrm>
            <a:off x="954824" y="5153891"/>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Konkrétne môže ísť o predchádzajúcu vzájomnú spoluprácu na príprave projektu alebo jej časti, na príprave súťažných podkladov vo verejnom obstarávaní, príbuzenské, majetkové alebo iné prepojenia medzi osobami na strane uchádzača a na strane verejného obstarávania </a:t>
            </a:r>
            <a:endParaRPr lang="sk-SK" sz="2800" dirty="0"/>
          </a:p>
        </p:txBody>
      </p:sp>
      <p:sp>
        <p:nvSpPr>
          <p:cNvPr id="19" name="Obdĺžnik 18"/>
          <p:cNvSpPr/>
          <p:nvPr/>
        </p:nvSpPr>
        <p:spPr>
          <a:xfrm>
            <a:off x="954824" y="9047471"/>
            <a:ext cx="17042877" cy="203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Členovia komisie na posudzovanie podmienok účasti, komisie na vyhodnocovanie ponúk a iných obdobných komisií zriadených v súvislosti s verejným obstarávaním nesmú mať žiaden osobný alebo majetkový vzťah k žiadnemu z uchádzačov</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Tree>
    <p:extLst>
      <p:ext uri="{BB962C8B-B14F-4D97-AF65-F5344CB8AC3E}">
        <p14:creationId xmlns:p14="http://schemas.microsoft.com/office/powerpoint/2010/main" val="425665759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Riešenie konfliktu záujmov </a:t>
            </a:r>
            <a:r>
              <a:rPr lang="sk-SK" dirty="0"/>
              <a:t/>
            </a:r>
            <a:br>
              <a:rPr lang="sk-SK" dirty="0"/>
            </a:br>
            <a:endParaRPr lang="de-AT"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3" name="Oval 2"/>
          <p:cNvSpPr/>
          <p:nvPr/>
        </p:nvSpPr>
        <p:spPr>
          <a:xfrm>
            <a:off x="1856509" y="2660072"/>
            <a:ext cx="3408218" cy="31034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Oznámiť konflikt záujmov</a:t>
            </a:r>
            <a:endParaRPr lang="sk-SK" dirty="0"/>
          </a:p>
        </p:txBody>
      </p:sp>
      <p:sp>
        <p:nvSpPr>
          <p:cNvPr id="9" name="Oval 8"/>
          <p:cNvSpPr/>
          <p:nvPr/>
        </p:nvSpPr>
        <p:spPr>
          <a:xfrm>
            <a:off x="6715035" y="7647708"/>
            <a:ext cx="3869838" cy="32696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Predĺženie lehôt</a:t>
            </a:r>
            <a:endParaRPr lang="sk-SK" dirty="0"/>
          </a:p>
        </p:txBody>
      </p:sp>
      <p:sp>
        <p:nvSpPr>
          <p:cNvPr id="10" name="Oval 9"/>
          <p:cNvSpPr/>
          <p:nvPr/>
        </p:nvSpPr>
        <p:spPr>
          <a:xfrm>
            <a:off x="6299399" y="2647245"/>
            <a:ext cx="4285474" cy="31162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Agresívne zverejňovanie</a:t>
            </a:r>
            <a:endParaRPr lang="sk-SK" dirty="0"/>
          </a:p>
        </p:txBody>
      </p:sp>
      <p:sp>
        <p:nvSpPr>
          <p:cNvPr id="11" name="Oval 10"/>
          <p:cNvSpPr/>
          <p:nvPr/>
        </p:nvSpPr>
        <p:spPr>
          <a:xfrm>
            <a:off x="1745327" y="7647707"/>
            <a:ext cx="3749496" cy="34774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Posúdenie vplyvu</a:t>
            </a:r>
            <a:endParaRPr lang="sk-SK" dirty="0"/>
          </a:p>
        </p:txBody>
      </p:sp>
      <p:sp>
        <p:nvSpPr>
          <p:cNvPr id="12" name="Oval 11"/>
          <p:cNvSpPr/>
          <p:nvPr/>
        </p:nvSpPr>
        <p:spPr>
          <a:xfrm>
            <a:off x="16985531" y="7686515"/>
            <a:ext cx="3962541" cy="300919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Počkať na výsledok kontroly</a:t>
            </a:r>
            <a:endParaRPr lang="sk-SK" dirty="0"/>
          </a:p>
        </p:txBody>
      </p:sp>
      <p:sp>
        <p:nvSpPr>
          <p:cNvPr id="13" name="Oval 12"/>
          <p:cNvSpPr/>
          <p:nvPr/>
        </p:nvSpPr>
        <p:spPr>
          <a:xfrm>
            <a:off x="16658955" y="2684322"/>
            <a:ext cx="4289118" cy="311624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Zazmluvniť  (alebo zrušiť)</a:t>
            </a:r>
          </a:p>
        </p:txBody>
      </p:sp>
      <p:sp>
        <p:nvSpPr>
          <p:cNvPr id="14" name="Oval 13"/>
          <p:cNvSpPr/>
          <p:nvPr/>
        </p:nvSpPr>
        <p:spPr>
          <a:xfrm>
            <a:off x="11486175" y="7647709"/>
            <a:ext cx="4271476" cy="32696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Dodržiavanie princípov VO</a:t>
            </a:r>
            <a:endParaRPr lang="sk-SK" dirty="0"/>
          </a:p>
        </p:txBody>
      </p:sp>
      <p:sp>
        <p:nvSpPr>
          <p:cNvPr id="15" name="Oval 14"/>
          <p:cNvSpPr/>
          <p:nvPr/>
        </p:nvSpPr>
        <p:spPr>
          <a:xfrm>
            <a:off x="11885676" y="2684322"/>
            <a:ext cx="3472475" cy="31162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Audit trail</a:t>
            </a:r>
            <a:endParaRPr lang="sk-SK" dirty="0"/>
          </a:p>
        </p:txBody>
      </p:sp>
      <p:sp>
        <p:nvSpPr>
          <p:cNvPr id="7" name="Down Arrow 6"/>
          <p:cNvSpPr/>
          <p:nvPr/>
        </p:nvSpPr>
        <p:spPr>
          <a:xfrm>
            <a:off x="3135977" y="6192981"/>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0" name="Down Arrow 19"/>
          <p:cNvSpPr/>
          <p:nvPr/>
        </p:nvSpPr>
        <p:spPr>
          <a:xfrm rot="16200000">
            <a:off x="5726409" y="8883905"/>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1" name="Down Arrow 20"/>
          <p:cNvSpPr/>
          <p:nvPr/>
        </p:nvSpPr>
        <p:spPr>
          <a:xfrm rot="16200000">
            <a:off x="10810633" y="3692750"/>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2" name="Down Arrow 21"/>
          <p:cNvSpPr/>
          <p:nvPr/>
        </p:nvSpPr>
        <p:spPr>
          <a:xfrm rot="10800000">
            <a:off x="8056224" y="6192979"/>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3" name="Down Arrow 22"/>
          <p:cNvSpPr/>
          <p:nvPr/>
        </p:nvSpPr>
        <p:spPr>
          <a:xfrm rot="16200000">
            <a:off x="16036229" y="8666451"/>
            <a:ext cx="849282" cy="104932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4" name="Down Arrow 23"/>
          <p:cNvSpPr/>
          <p:nvPr/>
        </p:nvSpPr>
        <p:spPr>
          <a:xfrm>
            <a:off x="13197272" y="6497780"/>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
        <p:nvSpPr>
          <p:cNvPr id="25" name="Down Arrow 24"/>
          <p:cNvSpPr/>
          <p:nvPr/>
        </p:nvSpPr>
        <p:spPr>
          <a:xfrm rot="10800000">
            <a:off x="18542160" y="6288233"/>
            <a:ext cx="849282" cy="102523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spTree>
    <p:extLst>
      <p:ext uri="{BB962C8B-B14F-4D97-AF65-F5344CB8AC3E}">
        <p14:creationId xmlns:p14="http://schemas.microsoft.com/office/powerpoint/2010/main" val="38813464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Kolúzia</a:t>
            </a:r>
            <a:r>
              <a:rPr lang="sk-SK" dirty="0"/>
              <a:t/>
            </a:r>
            <a:br>
              <a:rPr lang="sk-SK" dirty="0"/>
            </a:br>
            <a:endParaRPr lang="de-AT" dirty="0"/>
          </a:p>
        </p:txBody>
      </p:sp>
      <p:sp>
        <p:nvSpPr>
          <p:cNvPr id="4" name="Obdĺžnik 3"/>
          <p:cNvSpPr/>
          <p:nvPr/>
        </p:nvSpPr>
        <p:spPr>
          <a:xfrm>
            <a:off x="954824" y="1973791"/>
            <a:ext cx="17027610" cy="1185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Kolúzne správanie je také konanie, ktoré vedie k obmedzeniu súťaže, alebo vyvolá dôvodnú pochybnosť o férovosti súťaže</a:t>
            </a:r>
            <a:endParaRPr lang="sk-SK" sz="2800" dirty="0"/>
          </a:p>
        </p:txBody>
      </p:sp>
      <p:sp>
        <p:nvSpPr>
          <p:cNvPr id="17" name="Obdĺžnik 16"/>
          <p:cNvSpPr/>
          <p:nvPr/>
        </p:nvSpPr>
        <p:spPr>
          <a:xfrm>
            <a:off x="954824" y="3326845"/>
            <a:ext cx="17027610" cy="21336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Akúkoľvek spoluprácu medzi uchádzačmi vo verejnom obstarávaní, osobami zapojenými do procesu verejného obstarávania a ďalšími aktérmi, či už s vedomím alebo bez vedomia verejného obstarávateľa. Konkrétne môže ísť o dohodu o cenách, dohodu o rozdelení trhu, dohodu o víťaznej ponuke (tzv. </a:t>
            </a:r>
            <a:r>
              <a:rPr lang="sk-SK" sz="2800" dirty="0"/>
              <a:t>b</a:t>
            </a:r>
            <a:r>
              <a:rPr lang="sk-SK" sz="2800" dirty="0" smtClean="0"/>
              <a:t>id rigging) a ďalšie.</a:t>
            </a:r>
            <a:endParaRPr lang="sk-SK" sz="2800" dirty="0"/>
          </a:p>
        </p:txBody>
      </p:sp>
      <p:sp>
        <p:nvSpPr>
          <p:cNvPr id="19" name="Obdĺžnik 18"/>
          <p:cNvSpPr/>
          <p:nvPr/>
        </p:nvSpPr>
        <p:spPr>
          <a:xfrm>
            <a:off x="939557" y="5781613"/>
            <a:ext cx="17042877" cy="203847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Prijímateľ sa zaväzuje všetkými dostupnými prostriedkami zamedziť kolúznemu správaniu vo verejnom obstarávaní</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8" name="Obdĺžnik 16"/>
          <p:cNvSpPr/>
          <p:nvPr/>
        </p:nvSpPr>
        <p:spPr>
          <a:xfrm>
            <a:off x="970091" y="8027491"/>
            <a:ext cx="17027610" cy="213360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smtClean="0"/>
              <a:t>Pri odhaľovaní kolúzie sa odporúča štúdium publikácií zverejnených Protimonopolným úradom SR na </a:t>
            </a:r>
            <a:r>
              <a:rPr lang="sk-SK" sz="2800" dirty="0" smtClean="0">
                <a:hlinkClick r:id="rId4"/>
              </a:rPr>
              <a:t>https://www.antimon.gov.sk/bid-rigging/</a:t>
            </a:r>
            <a:endParaRPr lang="sk-SK" sz="2800" dirty="0" smtClean="0"/>
          </a:p>
          <a:p>
            <a:pPr algn="ctr"/>
            <a:endParaRPr lang="sk-SK" sz="2800" dirty="0"/>
          </a:p>
        </p:txBody>
      </p:sp>
    </p:spTree>
    <p:extLst>
      <p:ext uri="{BB962C8B-B14F-4D97-AF65-F5344CB8AC3E}">
        <p14:creationId xmlns:p14="http://schemas.microsoft.com/office/powerpoint/2010/main" val="14673664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Indície kolúzie</a:t>
            </a:r>
            <a:r>
              <a:rPr lang="sk-SK" dirty="0"/>
              <a:t/>
            </a:r>
            <a:br>
              <a:rPr lang="sk-SK" dirty="0"/>
            </a:br>
            <a:endParaRPr lang="de-AT" dirty="0"/>
          </a:p>
        </p:txBody>
      </p:sp>
      <p:sp>
        <p:nvSpPr>
          <p:cNvPr id="4" name="Obdĺžnik 3"/>
          <p:cNvSpPr/>
          <p:nvPr/>
        </p:nvSpPr>
        <p:spPr>
          <a:xfrm>
            <a:off x="973516" y="1634836"/>
            <a:ext cx="3820158" cy="11704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Podobnosť ponúk</a:t>
            </a:r>
            <a:endParaRPr lang="sk-SK" dirty="0"/>
          </a:p>
        </p:txBody>
      </p:sp>
      <p:sp>
        <p:nvSpPr>
          <p:cNvPr id="5" name="Obdĺžnik 4"/>
          <p:cNvSpPr/>
          <p:nvPr/>
        </p:nvSpPr>
        <p:spPr>
          <a:xfrm>
            <a:off x="5651619" y="1634836"/>
            <a:ext cx="2840998" cy="11504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Prepojenia</a:t>
            </a:r>
            <a:endParaRPr lang="sk-SK" dirty="0"/>
          </a:p>
        </p:txBody>
      </p:sp>
      <p:sp>
        <p:nvSpPr>
          <p:cNvPr id="17" name="Obdĺžnik 16"/>
          <p:cNvSpPr/>
          <p:nvPr/>
        </p:nvSpPr>
        <p:spPr>
          <a:xfrm>
            <a:off x="973515" y="3168754"/>
            <a:ext cx="3820159" cy="172240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Podobnosť jednotkových cien</a:t>
            </a:r>
            <a:endParaRPr lang="sk-SK" sz="2800" dirty="0"/>
          </a:p>
        </p:txBody>
      </p:sp>
      <p:sp>
        <p:nvSpPr>
          <p:cNvPr id="18" name="Obdĺžnik 17"/>
          <p:cNvSpPr/>
          <p:nvPr/>
        </p:nvSpPr>
        <p:spPr>
          <a:xfrm>
            <a:off x="958248" y="5502583"/>
            <a:ext cx="3835426" cy="159094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Násobenie cien koeficientom</a:t>
            </a:r>
            <a:endParaRPr lang="sk-SK" sz="2800" dirty="0"/>
          </a:p>
        </p:txBody>
      </p:sp>
      <p:sp>
        <p:nvSpPr>
          <p:cNvPr id="19" name="Obdĺžnik 18"/>
          <p:cNvSpPr/>
          <p:nvPr/>
        </p:nvSpPr>
        <p:spPr>
          <a:xfrm>
            <a:off x="973515" y="7504374"/>
            <a:ext cx="3835426" cy="188595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Rovnaké pravopisné chyby</a:t>
            </a:r>
            <a:endParaRPr lang="sk-SK" sz="2800" dirty="0"/>
          </a:p>
        </p:txBody>
      </p:sp>
      <p:sp>
        <p:nvSpPr>
          <p:cNvPr id="20" name="Obdĺžnik 19"/>
          <p:cNvSpPr/>
          <p:nvPr/>
        </p:nvSpPr>
        <p:spPr>
          <a:xfrm>
            <a:off x="5651618" y="3173374"/>
            <a:ext cx="2840998" cy="171778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Prepojenia medzi uchádzačmi</a:t>
            </a:r>
            <a:endParaRPr lang="sk-SK" sz="2800" dirty="0"/>
          </a:p>
        </p:txBody>
      </p:sp>
      <p:sp>
        <p:nvSpPr>
          <p:cNvPr id="21" name="Obdĺžnik 20"/>
          <p:cNvSpPr/>
          <p:nvPr/>
        </p:nvSpPr>
        <p:spPr>
          <a:xfrm>
            <a:off x="5651618" y="5502583"/>
            <a:ext cx="2840999" cy="159094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Využívania rovnakých prísľubov</a:t>
            </a:r>
            <a:endParaRPr lang="sk-SK" sz="2800" dirty="0"/>
          </a:p>
        </p:txBody>
      </p:sp>
      <p:sp>
        <p:nvSpPr>
          <p:cNvPr id="22" name="Obdĺžnik 21"/>
          <p:cNvSpPr/>
          <p:nvPr/>
        </p:nvSpPr>
        <p:spPr>
          <a:xfrm>
            <a:off x="5651617" y="7504374"/>
            <a:ext cx="2840999" cy="1885951"/>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Využívanie rovnakých subdodávateľov</a:t>
            </a:r>
            <a:endParaRPr lang="sk-SK" sz="2800" dirty="0"/>
          </a:p>
        </p:txBody>
      </p:sp>
      <p:sp>
        <p:nvSpPr>
          <p:cNvPr id="23" name="Obdĺžnik 22"/>
          <p:cNvSpPr/>
          <p:nvPr/>
        </p:nvSpPr>
        <p:spPr>
          <a:xfrm>
            <a:off x="973515" y="9810844"/>
            <a:ext cx="3820159" cy="185742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Metadáta, fonty písma a pod.</a:t>
            </a:r>
            <a:endParaRPr lang="sk-SK" sz="2800" dirty="0"/>
          </a:p>
        </p:txBody>
      </p:sp>
      <p:sp>
        <p:nvSpPr>
          <p:cNvPr id="24" name="Obdĺžnik 23"/>
          <p:cNvSpPr/>
          <p:nvPr/>
        </p:nvSpPr>
        <p:spPr>
          <a:xfrm>
            <a:off x="5651617" y="9810844"/>
            <a:ext cx="2840999" cy="185742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Spoločná ponuka samostatne kvalifikovaných</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3340022" y="11668270"/>
            <a:ext cx="3055665" cy="1136508"/>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4099196" y="209276"/>
            <a:ext cx="2096107" cy="1290374"/>
          </a:xfrm>
          <a:prstGeom prst="rect">
            <a:avLst/>
          </a:prstGeom>
          <a:noFill/>
        </p:spPr>
      </p:pic>
      <p:sp>
        <p:nvSpPr>
          <p:cNvPr id="36" name="Obdĺžnik 19"/>
          <p:cNvSpPr/>
          <p:nvPr/>
        </p:nvSpPr>
        <p:spPr>
          <a:xfrm>
            <a:off x="13340023" y="1634836"/>
            <a:ext cx="2840998" cy="11614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Iné</a:t>
            </a:r>
            <a:endParaRPr lang="sk-SK" dirty="0"/>
          </a:p>
        </p:txBody>
      </p:sp>
      <p:sp>
        <p:nvSpPr>
          <p:cNvPr id="37" name="Obdĺžnik 19"/>
          <p:cNvSpPr/>
          <p:nvPr/>
        </p:nvSpPr>
        <p:spPr>
          <a:xfrm>
            <a:off x="9363552" y="1634836"/>
            <a:ext cx="3077829" cy="11873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Krycie ponuky</a:t>
            </a:r>
            <a:endParaRPr lang="sk-SK" dirty="0"/>
          </a:p>
        </p:txBody>
      </p:sp>
      <p:sp>
        <p:nvSpPr>
          <p:cNvPr id="38" name="Obdĺžnik 19"/>
          <p:cNvSpPr/>
          <p:nvPr/>
        </p:nvSpPr>
        <p:spPr>
          <a:xfrm>
            <a:off x="13354305" y="3168754"/>
            <a:ext cx="2840998" cy="173028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Neobvykle málo ponúk</a:t>
            </a:r>
            <a:endParaRPr lang="sk-SK" sz="2800" dirty="0"/>
          </a:p>
        </p:txBody>
      </p:sp>
      <p:sp>
        <p:nvSpPr>
          <p:cNvPr id="39" name="Obdĺžnik 19"/>
          <p:cNvSpPr/>
          <p:nvPr/>
        </p:nvSpPr>
        <p:spPr>
          <a:xfrm>
            <a:off x="9363553" y="3168754"/>
            <a:ext cx="3077828" cy="172240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Neobvykle vysoká cena</a:t>
            </a:r>
            <a:endParaRPr lang="sk-SK" sz="2800" dirty="0"/>
          </a:p>
        </p:txBody>
      </p:sp>
      <p:sp>
        <p:nvSpPr>
          <p:cNvPr id="40" name="Obdĺžnik 20"/>
          <p:cNvSpPr/>
          <p:nvPr/>
        </p:nvSpPr>
        <p:spPr>
          <a:xfrm>
            <a:off x="9363553" y="5515928"/>
            <a:ext cx="3077828" cy="157759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Zjavne nekvalifikovaná ponuka</a:t>
            </a:r>
            <a:endParaRPr lang="sk-SK" sz="2800" dirty="0"/>
          </a:p>
        </p:txBody>
      </p:sp>
      <p:sp>
        <p:nvSpPr>
          <p:cNvPr id="41" name="Obdĺžnik 20"/>
          <p:cNvSpPr/>
          <p:nvPr/>
        </p:nvSpPr>
        <p:spPr>
          <a:xfrm>
            <a:off x="13354305" y="5582887"/>
            <a:ext cx="2840999" cy="144555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Neobvykle dokonalá ponuka</a:t>
            </a:r>
            <a:endParaRPr lang="sk-SK" sz="2800" dirty="0"/>
          </a:p>
        </p:txBody>
      </p:sp>
      <p:sp>
        <p:nvSpPr>
          <p:cNvPr id="42" name="Obdĺžnik 21"/>
          <p:cNvSpPr/>
          <p:nvPr/>
        </p:nvSpPr>
        <p:spPr>
          <a:xfrm>
            <a:off x="9377188" y="7551615"/>
            <a:ext cx="3064193" cy="183870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Stiahnutie ponuky</a:t>
            </a:r>
            <a:endParaRPr lang="sk-SK" sz="2800" dirty="0"/>
          </a:p>
        </p:txBody>
      </p:sp>
      <p:sp>
        <p:nvSpPr>
          <p:cNvPr id="43" name="Obdĺžnik 21"/>
          <p:cNvSpPr/>
          <p:nvPr/>
        </p:nvSpPr>
        <p:spPr>
          <a:xfrm>
            <a:off x="13340023" y="7504374"/>
            <a:ext cx="2840999" cy="188595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Pravidelní dodávatelia nepredložili ponuku</a:t>
            </a:r>
          </a:p>
        </p:txBody>
      </p:sp>
      <p:sp>
        <p:nvSpPr>
          <p:cNvPr id="45" name="Obdĺžnik 21"/>
          <p:cNvSpPr/>
          <p:nvPr/>
        </p:nvSpPr>
        <p:spPr>
          <a:xfrm>
            <a:off x="13340022" y="9692761"/>
            <a:ext cx="2840999" cy="190184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Víťazný uchádzač zazmluvní neúspešného</a:t>
            </a:r>
            <a:endParaRPr lang="sk-SK" sz="2800" dirty="0"/>
          </a:p>
        </p:txBody>
      </p:sp>
    </p:spTree>
    <p:extLst>
      <p:ext uri="{BB962C8B-B14F-4D97-AF65-F5344CB8AC3E}">
        <p14:creationId xmlns:p14="http://schemas.microsoft.com/office/powerpoint/2010/main" val="4214221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title"/>
          </p:nvPr>
        </p:nvSpPr>
        <p:spPr>
          <a:xfrm>
            <a:off x="1260386" y="573218"/>
            <a:ext cx="21861705" cy="1077218"/>
          </a:xfrm>
        </p:spPr>
        <p:txBody>
          <a:bodyPr/>
          <a:lstStyle/>
          <a:p>
            <a:r>
              <a:rPr lang="sk-SK" dirty="0"/>
              <a:t>Realizácia </a:t>
            </a:r>
            <a:r>
              <a:rPr lang="sk-SK" dirty="0" smtClean="0"/>
              <a:t>Projektov</a:t>
            </a:r>
            <a:endParaRPr lang="en-GB" dirty="0"/>
          </a:p>
        </p:txBody>
      </p:sp>
      <p:sp>
        <p:nvSpPr>
          <p:cNvPr id="3" name="Plassholder for innhold 2"/>
          <p:cNvSpPr>
            <a:spLocks noGrp="1"/>
          </p:cNvSpPr>
          <p:nvPr>
            <p:ph idx="1"/>
          </p:nvPr>
        </p:nvSpPr>
        <p:spPr>
          <a:xfrm>
            <a:off x="1260387" y="2174612"/>
            <a:ext cx="12123104" cy="10104917"/>
          </a:xfrm>
        </p:spPr>
        <p:txBody>
          <a:bodyPr>
            <a:normAutofit/>
          </a:bodyPr>
          <a:lstStyle/>
          <a:p>
            <a:endParaRPr lang="sk-SK" dirty="0"/>
          </a:p>
          <a:p>
            <a:endParaRPr lang="sk-SK" dirty="0"/>
          </a:p>
          <a:p>
            <a:endParaRPr lang="en-GB" dirty="0"/>
          </a:p>
        </p:txBody>
      </p:sp>
      <p:sp>
        <p:nvSpPr>
          <p:cNvPr id="7" name="BlokTextu 6">
            <a:extLst>
              <a:ext uri="{FF2B5EF4-FFF2-40B4-BE49-F238E27FC236}">
                <a16:creationId xmlns:a16="http://schemas.microsoft.com/office/drawing/2014/main" xmlns="" id="{4FD3669D-BD61-41FA-9CB3-A68BB9E63D09}"/>
              </a:ext>
            </a:extLst>
          </p:cNvPr>
          <p:cNvSpPr txBox="1"/>
          <p:nvPr/>
        </p:nvSpPr>
        <p:spPr>
          <a:xfrm>
            <a:off x="12190412" y="5878285"/>
            <a:ext cx="9027400" cy="646203"/>
          </a:xfrm>
          <a:prstGeom prst="rect">
            <a:avLst/>
          </a:prstGeom>
          <a:noFill/>
        </p:spPr>
        <p:txBody>
          <a:bodyPr wrap="square" rtlCol="0">
            <a:spAutoFit/>
          </a:bodyPr>
          <a:lstStyle/>
          <a:p>
            <a:endParaRPr lang="de-AT" dirty="0"/>
          </a:p>
        </p:txBody>
      </p:sp>
      <p:sp>
        <p:nvSpPr>
          <p:cNvPr id="4" name="Zaoblený obdĺžnik 3"/>
          <p:cNvSpPr/>
          <p:nvPr/>
        </p:nvSpPr>
        <p:spPr>
          <a:xfrm>
            <a:off x="1218420" y="1710057"/>
            <a:ext cx="18240715"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indent="-514350">
              <a:buFont typeface="+mj-lt"/>
              <a:buAutoNum type="arabicPeriod"/>
            </a:pPr>
            <a:r>
              <a:rPr lang="sk-SK" dirty="0"/>
              <a:t>Pravidlá implementácie</a:t>
            </a:r>
          </a:p>
        </p:txBody>
      </p:sp>
      <p:sp>
        <p:nvSpPr>
          <p:cNvPr id="6" name="Zaoblený obdĺžnik 5"/>
          <p:cNvSpPr/>
          <p:nvPr/>
        </p:nvSpPr>
        <p:spPr>
          <a:xfrm>
            <a:off x="1218426" y="2514053"/>
            <a:ext cx="18240709"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2. Povinnosti zmluvných strán</a:t>
            </a:r>
            <a:endParaRPr lang="sk-SK" dirty="0"/>
          </a:p>
        </p:txBody>
      </p:sp>
      <p:sp>
        <p:nvSpPr>
          <p:cNvPr id="8" name="Zaoblený obdĺžnik 7"/>
          <p:cNvSpPr/>
          <p:nvPr/>
        </p:nvSpPr>
        <p:spPr>
          <a:xfrm>
            <a:off x="1218427" y="3325387"/>
            <a:ext cx="18261686"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3. Verejné </a:t>
            </a:r>
            <a:r>
              <a:rPr lang="sk-SK" dirty="0"/>
              <a:t>obstarávanie</a:t>
            </a:r>
          </a:p>
        </p:txBody>
      </p:sp>
      <p:sp>
        <p:nvSpPr>
          <p:cNvPr id="9" name="Zaoblený obdĺžnik 8"/>
          <p:cNvSpPr/>
          <p:nvPr/>
        </p:nvSpPr>
        <p:spPr>
          <a:xfrm>
            <a:off x="1176462" y="4109071"/>
            <a:ext cx="18303650" cy="570636"/>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4. Zabezpečovacie </a:t>
            </a:r>
            <a:r>
              <a:rPr lang="sk-SK" dirty="0"/>
              <a:t>inštitúty a poistenie majetku</a:t>
            </a:r>
          </a:p>
        </p:txBody>
      </p:sp>
      <p:sp>
        <p:nvSpPr>
          <p:cNvPr id="10" name="Zaoblený obdĺžnik 9"/>
          <p:cNvSpPr/>
          <p:nvPr/>
        </p:nvSpPr>
        <p:spPr>
          <a:xfrm>
            <a:off x="1176462" y="4854307"/>
            <a:ext cx="18282673"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5. Lehoty</a:t>
            </a:r>
            <a:r>
              <a:rPr lang="sk-SK" dirty="0"/>
              <a:t>, komunikácia a jazyk</a:t>
            </a:r>
          </a:p>
        </p:txBody>
      </p:sp>
      <p:sp>
        <p:nvSpPr>
          <p:cNvPr id="11" name="Zaoblený obdĺžnik 10"/>
          <p:cNvSpPr/>
          <p:nvPr/>
        </p:nvSpPr>
        <p:spPr>
          <a:xfrm>
            <a:off x="1197442" y="5589465"/>
            <a:ext cx="18261694"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6. Partnerstvo </a:t>
            </a:r>
            <a:r>
              <a:rPr lang="sk-SK" dirty="0"/>
              <a:t>a zodpovednosť</a:t>
            </a:r>
          </a:p>
        </p:txBody>
      </p:sp>
      <p:sp>
        <p:nvSpPr>
          <p:cNvPr id="12" name="Zaoblený obdĺžnik 11"/>
          <p:cNvSpPr/>
          <p:nvPr/>
        </p:nvSpPr>
        <p:spPr>
          <a:xfrm>
            <a:off x="1176467" y="6334863"/>
            <a:ext cx="18303646"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7. Finančné </a:t>
            </a:r>
            <a:r>
              <a:rPr lang="sk-SK" dirty="0"/>
              <a:t>a informačné toky</a:t>
            </a:r>
          </a:p>
        </p:txBody>
      </p:sp>
      <p:sp>
        <p:nvSpPr>
          <p:cNvPr id="13" name="Zaoblený obdĺžnik 12"/>
          <p:cNvSpPr/>
          <p:nvPr/>
        </p:nvSpPr>
        <p:spPr>
          <a:xfrm>
            <a:off x="1197446" y="7137226"/>
            <a:ext cx="18261690"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8. Priebežná </a:t>
            </a:r>
            <a:r>
              <a:rPr lang="sk-SK" dirty="0"/>
              <a:t>správa o projekte</a:t>
            </a:r>
          </a:p>
        </p:txBody>
      </p:sp>
      <p:sp>
        <p:nvSpPr>
          <p:cNvPr id="14" name="Zaoblený obdĺžnik 13"/>
          <p:cNvSpPr/>
          <p:nvPr/>
        </p:nvSpPr>
        <p:spPr>
          <a:xfrm>
            <a:off x="1197442" y="7903848"/>
            <a:ext cx="18303658"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9. Oprávnenosť </a:t>
            </a:r>
            <a:r>
              <a:rPr lang="sk-SK" dirty="0"/>
              <a:t>výdavkov a preukazovanie oprávnenosti</a:t>
            </a:r>
          </a:p>
        </p:txBody>
      </p:sp>
      <p:sp>
        <p:nvSpPr>
          <p:cNvPr id="15" name="Zaoblený obdĺžnik 14"/>
          <p:cNvSpPr/>
          <p:nvPr/>
        </p:nvSpPr>
        <p:spPr>
          <a:xfrm>
            <a:off x="1176463" y="8733714"/>
            <a:ext cx="18303650"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10. Ukončenie</a:t>
            </a:r>
            <a:r>
              <a:rPr lang="sk-SK" dirty="0"/>
              <a:t>, dokončenie a udržateľnosť</a:t>
            </a:r>
          </a:p>
        </p:txBody>
      </p:sp>
      <p:sp>
        <p:nvSpPr>
          <p:cNvPr id="16" name="Zaoblený obdĺžnik 15"/>
          <p:cNvSpPr/>
          <p:nvPr/>
        </p:nvSpPr>
        <p:spPr>
          <a:xfrm>
            <a:off x="1155481" y="9555218"/>
            <a:ext cx="18303651"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11. Zmeny </a:t>
            </a:r>
            <a:r>
              <a:rPr lang="sk-SK" dirty="0"/>
              <a:t>Projektu</a:t>
            </a:r>
          </a:p>
        </p:txBody>
      </p:sp>
      <p:sp>
        <p:nvSpPr>
          <p:cNvPr id="17" name="Zaoblený obdĺžnik 16"/>
          <p:cNvSpPr/>
          <p:nvPr/>
        </p:nvSpPr>
        <p:spPr>
          <a:xfrm>
            <a:off x="1155481" y="10395551"/>
            <a:ext cx="18261693"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12. Účtovníctvo</a:t>
            </a:r>
            <a:endParaRPr lang="sk-SK" dirty="0"/>
          </a:p>
        </p:txBody>
      </p:sp>
      <p:sp>
        <p:nvSpPr>
          <p:cNvPr id="18" name="Zaoblený obdĺžnik 17"/>
          <p:cNvSpPr/>
          <p:nvPr/>
        </p:nvSpPr>
        <p:spPr>
          <a:xfrm>
            <a:off x="1155481" y="11167443"/>
            <a:ext cx="18282669" cy="6044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13. Ochrana </a:t>
            </a:r>
            <a:r>
              <a:rPr lang="sk-SK" dirty="0"/>
              <a:t>osobných údajov</a:t>
            </a:r>
          </a:p>
        </p:txBody>
      </p:sp>
      <p:sp>
        <p:nvSpPr>
          <p:cNvPr id="19" name="Zaoblený obdĺžnik 18"/>
          <p:cNvSpPr/>
          <p:nvPr/>
        </p:nvSpPr>
        <p:spPr>
          <a:xfrm>
            <a:off x="1134503" y="11939335"/>
            <a:ext cx="18282671" cy="6044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dirty="0" smtClean="0"/>
              <a:t>14. Publicita</a:t>
            </a:r>
            <a:endParaRPr lang="sk-SK" dirty="0"/>
          </a:p>
        </p:txBody>
      </p:sp>
      <p:pic>
        <p:nvPicPr>
          <p:cNvPr id="20" name="Obrázok 19"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6704112" y="12613748"/>
            <a:ext cx="2713062" cy="937811"/>
          </a:xfrm>
          <a:prstGeom prst="rect">
            <a:avLst/>
          </a:prstGeom>
          <a:noFill/>
          <a:ln>
            <a:noFill/>
          </a:ln>
        </p:spPr>
      </p:pic>
      <p:pic>
        <p:nvPicPr>
          <p:cNvPr id="21" name="Obrázok 20"/>
          <p:cNvPicPr/>
          <p:nvPr/>
        </p:nvPicPr>
        <p:blipFill>
          <a:blip r:embed="rId3">
            <a:extLst>
              <a:ext uri="{28A0092B-C50C-407E-A947-70E740481C1C}">
                <a14:useLocalDpi xmlns:a14="http://schemas.microsoft.com/office/drawing/2010/main" val="0"/>
              </a:ext>
            </a:extLst>
          </a:blip>
          <a:srcRect/>
          <a:stretch>
            <a:fillRect/>
          </a:stretch>
        </p:blipFill>
        <p:spPr bwMode="auto">
          <a:xfrm>
            <a:off x="17660470" y="514503"/>
            <a:ext cx="1756703" cy="1195553"/>
          </a:xfrm>
          <a:prstGeom prst="rect">
            <a:avLst/>
          </a:prstGeom>
          <a:noFill/>
        </p:spPr>
      </p:pic>
    </p:spTree>
    <p:extLst>
      <p:ext uri="{BB962C8B-B14F-4D97-AF65-F5344CB8AC3E}">
        <p14:creationId xmlns:p14="http://schemas.microsoft.com/office/powerpoint/2010/main" val="13562445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Vhodné nástroje na zmiernenie rizika </a:t>
            </a:r>
            <a:r>
              <a:rPr lang="sk-SK" dirty="0"/>
              <a:t/>
            </a:r>
            <a:br>
              <a:rPr lang="sk-SK" dirty="0"/>
            </a:br>
            <a:endParaRPr lang="de-AT" dirty="0"/>
          </a:p>
        </p:txBody>
      </p:sp>
      <p:sp>
        <p:nvSpPr>
          <p:cNvPr id="4" name="Obdĺžnik 3"/>
          <p:cNvSpPr/>
          <p:nvPr/>
        </p:nvSpPr>
        <p:spPr>
          <a:xfrm>
            <a:off x="954824" y="1989111"/>
            <a:ext cx="17027610" cy="1196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b="1" dirty="0" smtClean="0"/>
              <a:t>Zamedzte osobným stretnutiam</a:t>
            </a:r>
            <a:endParaRPr lang="sk-SK" sz="2800" b="1" dirty="0" smtClean="0"/>
          </a:p>
          <a:p>
            <a:pPr marL="457200" indent="-457200" algn="ctr">
              <a:buFont typeface="Wingdings" panose="05000000000000000000" pitchFamily="2" charset="2"/>
              <a:buChar char="ü"/>
            </a:pPr>
            <a:r>
              <a:rPr lang="sk-SK" sz="2800" dirty="0" smtClean="0"/>
              <a:t>počas obhliadky neumožnite stretnutie uchádzačov</a:t>
            </a:r>
            <a:endParaRPr lang="sk-SK" sz="2800" dirty="0"/>
          </a:p>
        </p:txBody>
      </p:sp>
      <p:sp>
        <p:nvSpPr>
          <p:cNvPr id="17" name="Obdĺžnik 16"/>
          <p:cNvSpPr/>
          <p:nvPr/>
        </p:nvSpPr>
        <p:spPr>
          <a:xfrm>
            <a:off x="954824" y="3511258"/>
            <a:ext cx="17027610" cy="99768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b="1" dirty="0" smtClean="0"/>
              <a:t>Anonymná komunikácia</a:t>
            </a:r>
            <a:endParaRPr lang="sk-SK" sz="2800" b="1" dirty="0" smtClean="0"/>
          </a:p>
          <a:p>
            <a:pPr marL="457200" indent="-457200" algn="ctr">
              <a:buFont typeface="Wingdings" panose="05000000000000000000" pitchFamily="2" charset="2"/>
              <a:buChar char="ü"/>
            </a:pPr>
            <a:r>
              <a:rPr lang="sk-SK" sz="2800" dirty="0" smtClean="0"/>
              <a:t>pri komunikácii (napr. vysvetlenia) sa snažte anonymizovať údaje</a:t>
            </a:r>
            <a:endParaRPr lang="sk-SK" sz="2800" dirty="0"/>
          </a:p>
        </p:txBody>
      </p:sp>
      <p:sp>
        <p:nvSpPr>
          <p:cNvPr id="19" name="Obdĺžnik 18"/>
          <p:cNvSpPr/>
          <p:nvPr/>
        </p:nvSpPr>
        <p:spPr>
          <a:xfrm>
            <a:off x="939557" y="4863168"/>
            <a:ext cx="17042877" cy="17076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dirty="0" smtClean="0"/>
              <a:t>Externistov zapájajte len v nevyhnutnej miere</a:t>
            </a:r>
            <a:endParaRPr lang="sk-SK" sz="2800" dirty="0" smtClean="0"/>
          </a:p>
          <a:p>
            <a:pPr marL="457200" indent="-457200" algn="ctr">
              <a:buFont typeface="Wingdings" panose="05000000000000000000" pitchFamily="2" charset="2"/>
              <a:buChar char="ü"/>
            </a:pPr>
            <a:r>
              <a:rPr lang="sk-SK" sz="2800" dirty="0"/>
              <a:t>v</a:t>
            </a:r>
            <a:r>
              <a:rPr lang="sk-SK" sz="2800" dirty="0" smtClean="0"/>
              <a:t>yvarujte sa služieb odvetvových konzultantov pri vedení tendrov, keďže títo môžu mať vytvorené pracovné vzťahy s jednotlivými účastníkmi tendra</a:t>
            </a:r>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8" name="Obdĺžnik 16"/>
          <p:cNvSpPr/>
          <p:nvPr/>
        </p:nvSpPr>
        <p:spPr>
          <a:xfrm>
            <a:off x="970091" y="6911587"/>
            <a:ext cx="17027610" cy="99768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b="1" dirty="0" smtClean="0"/>
              <a:t>Najširšia súťaž</a:t>
            </a:r>
            <a:endParaRPr lang="sk-SK" sz="2800" b="1" dirty="0" smtClean="0"/>
          </a:p>
          <a:p>
            <a:pPr marL="457200" indent="-457200" algn="ctr">
              <a:buFont typeface="Wingdings" panose="05000000000000000000" pitchFamily="2" charset="2"/>
              <a:buChar char="ü"/>
            </a:pPr>
            <a:r>
              <a:rPr lang="sk-SK" sz="2800" dirty="0" smtClean="0"/>
              <a:t>neodhaľujte alebo zbytočne neobmedzujte počet účastníkov tendra pri podávaní ponúk</a:t>
            </a:r>
            <a:endParaRPr lang="sk-SK" sz="2800" dirty="0"/>
          </a:p>
        </p:txBody>
      </p:sp>
      <p:sp>
        <p:nvSpPr>
          <p:cNvPr id="9" name="Obdĺžnik 3"/>
          <p:cNvSpPr/>
          <p:nvPr/>
        </p:nvSpPr>
        <p:spPr>
          <a:xfrm>
            <a:off x="970091" y="8343117"/>
            <a:ext cx="17027610" cy="11961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b="1" dirty="0" smtClean="0"/>
              <a:t>User-friendly prístup</a:t>
            </a:r>
          </a:p>
          <a:p>
            <a:pPr marL="457200" indent="-457200" algn="ctr">
              <a:buFont typeface="Wingdings" panose="05000000000000000000" pitchFamily="2" charset="2"/>
              <a:buChar char="ü"/>
            </a:pPr>
            <a:r>
              <a:rPr lang="sk-SK" sz="2800" dirty="0" smtClean="0"/>
              <a:t>snažte sa, aby Vaše súťažné podklady neodradili uchádzačov, využívajte reverzný postup vždy, keď je to možné</a:t>
            </a:r>
            <a:endParaRPr lang="sk-SK" sz="2800" dirty="0"/>
          </a:p>
        </p:txBody>
      </p:sp>
      <p:sp>
        <p:nvSpPr>
          <p:cNvPr id="10" name="Obdĺžnik 16"/>
          <p:cNvSpPr/>
          <p:nvPr/>
        </p:nvSpPr>
        <p:spPr>
          <a:xfrm>
            <a:off x="939557" y="10042321"/>
            <a:ext cx="17027610" cy="99768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4000" b="1" dirty="0" smtClean="0"/>
              <a:t>Hrozba sankciami</a:t>
            </a:r>
            <a:endParaRPr lang="sk-SK" sz="2800" b="1" dirty="0" smtClean="0"/>
          </a:p>
          <a:p>
            <a:pPr marL="457200" indent="-457200" algn="ctr">
              <a:buFont typeface="Wingdings" panose="05000000000000000000" pitchFamily="2" charset="2"/>
              <a:buChar char="ü"/>
            </a:pPr>
            <a:r>
              <a:rPr lang="sk-SK" sz="2800" dirty="0" smtClean="0"/>
              <a:t>do ponuky tendra zahrňte upozornenie, týkajúce sa sankcií za „bid-rigging“</a:t>
            </a:r>
            <a:endParaRPr lang="sk-SK" sz="2800" dirty="0"/>
          </a:p>
        </p:txBody>
      </p:sp>
    </p:spTree>
    <p:extLst>
      <p:ext uri="{BB962C8B-B14F-4D97-AF65-F5344CB8AC3E}">
        <p14:creationId xmlns:p14="http://schemas.microsoft.com/office/powerpoint/2010/main" val="212014291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Ďalšie nástroje</a:t>
            </a:r>
            <a:r>
              <a:rPr lang="sk-SK" dirty="0"/>
              <a:t/>
            </a:r>
            <a:br>
              <a:rPr lang="sk-SK" dirty="0"/>
            </a:br>
            <a:endParaRPr lang="de-AT" dirty="0"/>
          </a:p>
        </p:txBody>
      </p:sp>
      <p:sp>
        <p:nvSpPr>
          <p:cNvPr id="4" name="Zaoblený obdĺžnik 3"/>
          <p:cNvSpPr/>
          <p:nvPr/>
        </p:nvSpPr>
        <p:spPr>
          <a:xfrm>
            <a:off x="1260386" y="2955914"/>
            <a:ext cx="20116800" cy="25197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smtClean="0"/>
              <a:t> Tabuľka pre overenie konfliktu záujmov a koordinácie ponúk (príloha č. 1 príručky)</a:t>
            </a:r>
            <a:endParaRPr lang="sk-SK" sz="3600" b="1" dirty="0"/>
          </a:p>
        </p:txBody>
      </p:sp>
      <p:sp>
        <p:nvSpPr>
          <p:cNvPr id="5" name="Zaoblený obdĺžnik 4"/>
          <p:cNvSpPr/>
          <p:nvPr/>
        </p:nvSpPr>
        <p:spPr>
          <a:xfrm>
            <a:off x="1260386" y="7189695"/>
            <a:ext cx="20116800" cy="251011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 </a:t>
            </a:r>
            <a:r>
              <a:rPr lang="sk-SK" sz="3600" b="1" dirty="0" smtClean="0"/>
              <a:t>Štúdium publikácií zverejnených Protimonopolným úradom SR  na </a:t>
            </a:r>
            <a:r>
              <a:rPr lang="sk-SK" sz="3600" b="1" dirty="0" smtClean="0">
                <a:hlinkClick r:id="rId2"/>
              </a:rPr>
              <a:t>https://www.antimon.gov.sk/bid-rigging/</a:t>
            </a:r>
            <a:endParaRPr lang="sk-SK" sz="3600" b="1" dirty="0" smtClean="0"/>
          </a:p>
          <a:p>
            <a:pPr lvl="0"/>
            <a:endParaRPr lang="sk-SK" sz="3600" b="1" dirty="0" smtClean="0"/>
          </a:p>
        </p:txBody>
      </p:sp>
      <p:pic>
        <p:nvPicPr>
          <p:cNvPr id="7" name="Obrázok 6"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7355672" y="10989006"/>
            <a:ext cx="4021514" cy="1776735"/>
          </a:xfrm>
          <a:prstGeom prst="rect">
            <a:avLst/>
          </a:prstGeom>
          <a:noFill/>
          <a:ln>
            <a:noFill/>
          </a:ln>
        </p:spPr>
      </p:pic>
      <p:pic>
        <p:nvPicPr>
          <p:cNvPr id="8" name="Obrázok 7"/>
          <p:cNvPicPr/>
          <p:nvPr/>
        </p:nvPicPr>
        <p:blipFill>
          <a:blip r:embed="rId4">
            <a:extLst>
              <a:ext uri="{28A0092B-C50C-407E-A947-70E740481C1C}">
                <a14:useLocalDpi xmlns:a14="http://schemas.microsoft.com/office/drawing/2010/main" val="0"/>
              </a:ext>
            </a:extLst>
          </a:blip>
          <a:srcRect/>
          <a:stretch>
            <a:fillRect/>
          </a:stretch>
        </p:blipFill>
        <p:spPr bwMode="auto">
          <a:xfrm>
            <a:off x="17757252" y="1037825"/>
            <a:ext cx="2287830" cy="1310928"/>
          </a:xfrm>
          <a:prstGeom prst="rect">
            <a:avLst/>
          </a:prstGeom>
          <a:noFill/>
        </p:spPr>
      </p:pic>
    </p:spTree>
    <p:extLst>
      <p:ext uri="{BB962C8B-B14F-4D97-AF65-F5344CB8AC3E}">
        <p14:creationId xmlns:p14="http://schemas.microsoft.com/office/powerpoint/2010/main" val="81176757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266397"/>
            <a:ext cx="21861705" cy="2739211"/>
          </a:xfrm>
        </p:spPr>
        <p:txBody>
          <a:bodyPr/>
          <a:lstStyle/>
          <a:p>
            <a:r>
              <a:rPr lang="sk-SK" sz="5400" dirty="0"/>
              <a:t>3</a:t>
            </a:r>
            <a:r>
              <a:rPr lang="sk-SK" sz="5400" dirty="0" smtClean="0"/>
              <a:t>. Tabuľka pre overenie konfliktu záujmov</a:t>
            </a:r>
            <a:br>
              <a:rPr lang="sk-SK" sz="5400" dirty="0" smtClean="0"/>
            </a:br>
            <a:r>
              <a:rPr lang="sk-SK" sz="5400" dirty="0"/>
              <a:t> </a:t>
            </a:r>
            <a:r>
              <a:rPr lang="sk-SK" sz="5400" dirty="0" smtClean="0"/>
              <a:t>    a koordinácie ponúk</a:t>
            </a:r>
            <a:r>
              <a:rPr lang="sk-SK" dirty="0"/>
              <a:t/>
            </a:r>
            <a:br>
              <a:rPr lang="sk-SK" dirty="0"/>
            </a:br>
            <a:endParaRPr lang="de-AT" dirty="0"/>
          </a:p>
        </p:txBody>
      </p:sp>
      <p:pic>
        <p:nvPicPr>
          <p:cNvPr id="7" name="Obrázok 6"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7355672" y="10989006"/>
            <a:ext cx="4021514" cy="1776735"/>
          </a:xfrm>
          <a:prstGeom prst="rect">
            <a:avLst/>
          </a:prstGeom>
          <a:noFill/>
          <a:ln>
            <a:noFill/>
          </a:ln>
        </p:spPr>
      </p:pic>
      <p:pic>
        <p:nvPicPr>
          <p:cNvPr id="8" name="Obrázok 7"/>
          <p:cNvPicPr/>
          <p:nvPr/>
        </p:nvPicPr>
        <p:blipFill>
          <a:blip r:embed="rId3">
            <a:extLst>
              <a:ext uri="{28A0092B-C50C-407E-A947-70E740481C1C}">
                <a14:useLocalDpi xmlns:a14="http://schemas.microsoft.com/office/drawing/2010/main" val="0"/>
              </a:ext>
            </a:extLst>
          </a:blip>
          <a:srcRect/>
          <a:stretch>
            <a:fillRect/>
          </a:stretch>
        </p:blipFill>
        <p:spPr bwMode="auto">
          <a:xfrm>
            <a:off x="17757252" y="1037825"/>
            <a:ext cx="2287830" cy="1310928"/>
          </a:xfrm>
          <a:prstGeom prst="rect">
            <a:avLst/>
          </a:prstGeom>
          <a:noFill/>
        </p:spPr>
      </p:pic>
      <p:sp>
        <p:nvSpPr>
          <p:cNvPr id="6" name="Flowchart: Or 5"/>
          <p:cNvSpPr/>
          <p:nvPr/>
        </p:nvSpPr>
        <p:spPr>
          <a:xfrm>
            <a:off x="4277818" y="2986002"/>
            <a:ext cx="10723418" cy="8340437"/>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p>
        </p:txBody>
      </p:sp>
      <p:sp>
        <p:nvSpPr>
          <p:cNvPr id="9" name="Rectangle 8"/>
          <p:cNvSpPr/>
          <p:nvPr/>
        </p:nvSpPr>
        <p:spPr>
          <a:xfrm>
            <a:off x="5780094" y="4277340"/>
            <a:ext cx="3796145" cy="19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Prepojenia</a:t>
            </a:r>
            <a:endParaRPr lang="sk-SK" dirty="0"/>
          </a:p>
        </p:txBody>
      </p:sp>
      <p:sp>
        <p:nvSpPr>
          <p:cNvPr id="10" name="Rectangle 9"/>
          <p:cNvSpPr/>
          <p:nvPr/>
        </p:nvSpPr>
        <p:spPr>
          <a:xfrm>
            <a:off x="5818779" y="7801889"/>
            <a:ext cx="3796145" cy="19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Krycie ponuky</a:t>
            </a:r>
            <a:endParaRPr lang="sk-SK" dirty="0"/>
          </a:p>
        </p:txBody>
      </p:sp>
      <p:sp>
        <p:nvSpPr>
          <p:cNvPr id="11" name="Rectangle 10"/>
          <p:cNvSpPr/>
          <p:nvPr/>
        </p:nvSpPr>
        <p:spPr>
          <a:xfrm>
            <a:off x="9639527" y="4264490"/>
            <a:ext cx="3796145" cy="19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Podrobnosti</a:t>
            </a:r>
            <a:endParaRPr lang="sk-SK" dirty="0"/>
          </a:p>
        </p:txBody>
      </p:sp>
      <p:sp>
        <p:nvSpPr>
          <p:cNvPr id="12" name="Rectangle 11"/>
          <p:cNvSpPr/>
          <p:nvPr/>
        </p:nvSpPr>
        <p:spPr>
          <a:xfrm>
            <a:off x="9631297" y="7806659"/>
            <a:ext cx="3796145" cy="19950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Iné</a:t>
            </a:r>
            <a:endParaRPr lang="sk-SK" dirty="0"/>
          </a:p>
        </p:txBody>
      </p:sp>
      <p:sp>
        <p:nvSpPr>
          <p:cNvPr id="13" name="Circular Arrow 12"/>
          <p:cNvSpPr/>
          <p:nvPr/>
        </p:nvSpPr>
        <p:spPr>
          <a:xfrm rot="11289152">
            <a:off x="8714708" y="6643399"/>
            <a:ext cx="1582895" cy="1698126"/>
          </a:xfrm>
          <a:prstGeom prst="circular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sk-SK">
              <a:solidFill>
                <a:schemeClr val="tx1"/>
              </a:solidFill>
            </a:endParaRPr>
          </a:p>
        </p:txBody>
      </p:sp>
      <p:sp>
        <p:nvSpPr>
          <p:cNvPr id="14" name="Circular Arrow 13"/>
          <p:cNvSpPr/>
          <p:nvPr/>
        </p:nvSpPr>
        <p:spPr>
          <a:xfrm rot="11098345" flipH="1" flipV="1">
            <a:off x="8714205" y="6512398"/>
            <a:ext cx="1583900" cy="1693307"/>
          </a:xfrm>
          <a:prstGeom prst="circular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sk-SK">
              <a:solidFill>
                <a:schemeClr val="tx1"/>
              </a:solidFill>
            </a:endParaRPr>
          </a:p>
        </p:txBody>
      </p:sp>
      <p:sp>
        <p:nvSpPr>
          <p:cNvPr id="15" name="Rectangle 14"/>
          <p:cNvSpPr/>
          <p:nvPr/>
        </p:nvSpPr>
        <p:spPr>
          <a:xfrm>
            <a:off x="1108364" y="3005608"/>
            <a:ext cx="4558907" cy="3201228"/>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571500" indent="-571500" algn="ctr">
              <a:buFont typeface="Wingdings" panose="05000000000000000000" pitchFamily="2" charset="2"/>
              <a:buChar char="ü"/>
            </a:pPr>
            <a:r>
              <a:rPr lang="sk-SK" sz="2800" dirty="0" smtClean="0"/>
              <a:t>Zoznam štatutárov, členov dozornej rady</a:t>
            </a:r>
          </a:p>
          <a:p>
            <a:pPr marL="571500" indent="-571500" algn="ctr">
              <a:buFont typeface="Wingdings" panose="05000000000000000000" pitchFamily="2" charset="2"/>
              <a:buChar char="ü"/>
            </a:pPr>
            <a:r>
              <a:rPr lang="sk-SK" sz="2800" dirty="0" smtClean="0"/>
              <a:t>Mená osôb podieľajúcich sa na VO</a:t>
            </a:r>
            <a:endParaRPr lang="sk-SK" sz="2800" dirty="0"/>
          </a:p>
        </p:txBody>
      </p:sp>
      <p:sp>
        <p:nvSpPr>
          <p:cNvPr id="17" name="Rectangle 16"/>
          <p:cNvSpPr/>
          <p:nvPr/>
        </p:nvSpPr>
        <p:spPr>
          <a:xfrm>
            <a:off x="13611783" y="7564582"/>
            <a:ext cx="4558907" cy="2995699"/>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571500" indent="-571500" algn="ctr">
              <a:buFont typeface="Wingdings" panose="05000000000000000000" pitchFamily="2" charset="2"/>
              <a:buChar char="ü"/>
            </a:pPr>
            <a:r>
              <a:rPr lang="sk-SK" sz="2800" dirty="0" smtClean="0"/>
              <a:t>Rotácia úspešných uchádzačov</a:t>
            </a:r>
          </a:p>
          <a:p>
            <a:pPr marL="571500" indent="-571500" algn="ctr">
              <a:buFont typeface="Wingdings" panose="05000000000000000000" pitchFamily="2" charset="2"/>
              <a:buChar char="ü"/>
            </a:pPr>
            <a:r>
              <a:rPr lang="sk-SK" sz="2800" dirty="0" smtClean="0"/>
              <a:t>Uchádzač nikdy nie je úspešný</a:t>
            </a:r>
            <a:endParaRPr lang="sk-SK" sz="2800" dirty="0"/>
          </a:p>
        </p:txBody>
      </p:sp>
      <p:sp>
        <p:nvSpPr>
          <p:cNvPr id="18" name="Rectangle 17"/>
          <p:cNvSpPr/>
          <p:nvPr/>
        </p:nvSpPr>
        <p:spPr>
          <a:xfrm>
            <a:off x="1176874" y="7359053"/>
            <a:ext cx="4558907" cy="3201228"/>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571500" indent="-571500" algn="ctr">
              <a:buFont typeface="Wingdings" panose="05000000000000000000" pitchFamily="2" charset="2"/>
              <a:buChar char="ü"/>
            </a:pPr>
            <a:r>
              <a:rPr lang="sk-SK" sz="2800" dirty="0" smtClean="0"/>
              <a:t>Zazmluvnenie neúspešných uchádzačov ako subdodávateľov</a:t>
            </a:r>
          </a:p>
          <a:p>
            <a:pPr marL="571500" indent="-571500" algn="ctr">
              <a:buFont typeface="Wingdings" panose="05000000000000000000" pitchFamily="2" charset="2"/>
              <a:buChar char="ü"/>
            </a:pPr>
            <a:r>
              <a:rPr lang="sk-SK" sz="2800" dirty="0" smtClean="0"/>
              <a:t>Stiahnutie ponuky</a:t>
            </a:r>
            <a:endParaRPr lang="sk-SK" sz="2800" dirty="0"/>
          </a:p>
        </p:txBody>
      </p:sp>
      <p:sp>
        <p:nvSpPr>
          <p:cNvPr id="19" name="Rectangle 18"/>
          <p:cNvSpPr/>
          <p:nvPr/>
        </p:nvSpPr>
        <p:spPr>
          <a:xfrm>
            <a:off x="13611783" y="2996639"/>
            <a:ext cx="4558907" cy="3201228"/>
          </a:xfrm>
          <a:prstGeom prst="rect">
            <a:avLst/>
          </a:prstGeom>
          <a:solidFill>
            <a:srgbClr val="FFC000"/>
          </a:solidFill>
        </p:spPr>
        <p:style>
          <a:lnRef idx="2">
            <a:schemeClr val="accent6"/>
          </a:lnRef>
          <a:fillRef idx="1">
            <a:schemeClr val="lt1"/>
          </a:fillRef>
          <a:effectRef idx="0">
            <a:schemeClr val="accent6"/>
          </a:effectRef>
          <a:fontRef idx="minor">
            <a:schemeClr val="dk1"/>
          </a:fontRef>
        </p:style>
        <p:txBody>
          <a:bodyPr rtlCol="0" anchor="ctr"/>
          <a:lstStyle/>
          <a:p>
            <a:pPr marL="571500" indent="-571500" algn="ctr">
              <a:buFont typeface="Wingdings" panose="05000000000000000000" pitchFamily="2" charset="2"/>
              <a:buChar char="ü"/>
            </a:pPr>
            <a:r>
              <a:rPr lang="sk-SK" sz="2800" dirty="0" smtClean="0"/>
              <a:t>Metadáta</a:t>
            </a:r>
          </a:p>
          <a:p>
            <a:pPr marL="571500" indent="-571500" algn="ctr">
              <a:buFont typeface="Wingdings" panose="05000000000000000000" pitchFamily="2" charset="2"/>
              <a:buChar char="ü"/>
            </a:pPr>
            <a:r>
              <a:rPr lang="sk-SK" sz="2800" dirty="0" smtClean="0"/>
              <a:t>Podozrivo podobné ceny, fonty písma</a:t>
            </a:r>
            <a:endParaRPr lang="sk-SK" sz="2800" dirty="0"/>
          </a:p>
        </p:txBody>
      </p:sp>
    </p:spTree>
    <p:extLst>
      <p:ext uri="{BB962C8B-B14F-4D97-AF65-F5344CB8AC3E}">
        <p14:creationId xmlns:p14="http://schemas.microsoft.com/office/powerpoint/2010/main" val="4606231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Korekcie verejného obstarávania </a:t>
            </a:r>
            <a:r>
              <a:rPr lang="sk-SK" dirty="0"/>
              <a:t/>
            </a:r>
            <a:br>
              <a:rPr lang="sk-SK" dirty="0"/>
            </a:br>
            <a:endParaRPr lang="de-AT" dirty="0"/>
          </a:p>
        </p:txBody>
      </p:sp>
      <p:sp>
        <p:nvSpPr>
          <p:cNvPr id="4" name="Obdĺžnik 3"/>
          <p:cNvSpPr/>
          <p:nvPr/>
        </p:nvSpPr>
        <p:spPr>
          <a:xfrm>
            <a:off x="954824" y="2643874"/>
            <a:ext cx="17027610" cy="207617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Určujú sa podľa Rozhodnutia komisie C(2019) 3452 zo dňa 14.5.2019</a:t>
            </a:r>
            <a:endParaRPr lang="sk-SK" sz="2800" dirty="0"/>
          </a:p>
        </p:txBody>
      </p:sp>
      <p:sp>
        <p:nvSpPr>
          <p:cNvPr id="17" name="Obdĺžnik 16"/>
          <p:cNvSpPr/>
          <p:nvPr/>
        </p:nvSpPr>
        <p:spPr>
          <a:xfrm>
            <a:off x="954824" y="5153891"/>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Pokiaľ ide o zákazky s nízkou hodnotou – max 10%, ak:</a:t>
            </a:r>
          </a:p>
          <a:p>
            <a:pPr marL="457200" indent="-457200" algn="ctr">
              <a:buFont typeface="Wingdings" panose="05000000000000000000" pitchFamily="2" charset="2"/>
              <a:buChar char="ü"/>
            </a:pPr>
            <a:r>
              <a:rPr lang="sk-SK" sz="2800" dirty="0" smtClean="0"/>
              <a:t>vynaložené náklady na predmet zákazky boli hospodárne</a:t>
            </a:r>
          </a:p>
          <a:p>
            <a:pPr marL="457200" indent="-457200" algn="ctr">
              <a:buFont typeface="Wingdings" panose="05000000000000000000" pitchFamily="2" charset="2"/>
              <a:buChar char="ü"/>
            </a:pPr>
            <a:r>
              <a:rPr lang="sk-SK" sz="2800" dirty="0"/>
              <a:t>n</a:t>
            </a:r>
            <a:r>
              <a:rPr lang="sk-SK" sz="2800" dirty="0" smtClean="0"/>
              <a:t>edošlo k porušeniu bodu 8.3. tohto článku a bodu 8.15.4. nariadenia</a:t>
            </a:r>
            <a:endParaRPr lang="sk-SK" sz="2800" dirty="0"/>
          </a:p>
        </p:txBody>
      </p:sp>
      <p:sp>
        <p:nvSpPr>
          <p:cNvPr id="19" name="Obdĺžnik 18"/>
          <p:cNvSpPr/>
          <p:nvPr/>
        </p:nvSpPr>
        <p:spPr>
          <a:xfrm>
            <a:off x="954824" y="9047471"/>
            <a:ext cx="17042877" cy="2368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Určenie finálnej výšky:</a:t>
            </a:r>
          </a:p>
          <a:p>
            <a:pPr marL="457200" indent="-457200" algn="ctr">
              <a:buFont typeface="Wingdings" panose="05000000000000000000" pitchFamily="2" charset="2"/>
              <a:buChar char="ü"/>
            </a:pPr>
            <a:r>
              <a:rPr lang="sk-SK" sz="2800" dirty="0"/>
              <a:t>v</a:t>
            </a:r>
            <a:r>
              <a:rPr lang="sk-SK" sz="2800" dirty="0" smtClean="0"/>
              <a:t>ýšku korekcie určí správca programu</a:t>
            </a:r>
          </a:p>
          <a:p>
            <a:pPr marL="457200" indent="-457200" algn="ctr">
              <a:buFont typeface="Wingdings" panose="05000000000000000000" pitchFamily="2" charset="2"/>
              <a:buChar char="ü"/>
            </a:pPr>
            <a:r>
              <a:rPr lang="sk-SK" sz="2800" dirty="0"/>
              <a:t>p</a:t>
            </a:r>
            <a:r>
              <a:rPr lang="sk-SK" sz="2800" dirty="0" smtClean="0"/>
              <a:t>rijímateľ ju môže namietať</a:t>
            </a:r>
          </a:p>
          <a:p>
            <a:pPr marL="457200" indent="-457200" algn="ctr">
              <a:buFont typeface="Wingdings" panose="05000000000000000000" pitchFamily="2" charset="2"/>
              <a:buChar char="ü"/>
            </a:pPr>
            <a:r>
              <a:rPr lang="sk-SK" sz="2800" dirty="0"/>
              <a:t>i</a:t>
            </a:r>
            <a:r>
              <a:rPr lang="sk-SK" sz="2800" dirty="0" smtClean="0"/>
              <a:t>né subjekty zapojené do systému finančného riadenia môžu výšku korekcie upraviť</a:t>
            </a:r>
          </a:p>
          <a:p>
            <a:pPr marL="457200" indent="-457200" algn="ctr">
              <a:buFont typeface="Wingdings" panose="05000000000000000000" pitchFamily="2" charset="2"/>
              <a:buChar char="ü"/>
            </a:pPr>
            <a:r>
              <a:rPr lang="sk-SK" sz="2800" dirty="0"/>
              <a:t>k</a:t>
            </a:r>
            <a:r>
              <a:rPr lang="sk-SK" sz="2800" dirty="0" smtClean="0"/>
              <a:t>onečné rozhodnutie o výške korekcie je v pôsobnosti donorov</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558016"/>
            <a:ext cx="3760826" cy="1082219"/>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Tree>
    <p:extLst>
      <p:ext uri="{BB962C8B-B14F-4D97-AF65-F5344CB8AC3E}">
        <p14:creationId xmlns:p14="http://schemas.microsoft.com/office/powerpoint/2010/main" val="34883116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Príklady porušení a korekcií </a:t>
            </a:r>
            <a:r>
              <a:rPr lang="sk-SK" dirty="0"/>
              <a:t/>
            </a:r>
            <a:br>
              <a:rPr lang="sk-SK" dirty="0"/>
            </a:br>
            <a:endParaRPr lang="de-AT"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3" name="Oval 2"/>
          <p:cNvSpPr/>
          <p:nvPr/>
        </p:nvSpPr>
        <p:spPr>
          <a:xfrm>
            <a:off x="2049098" y="1534620"/>
            <a:ext cx="2204012" cy="191192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100%</a:t>
            </a:r>
            <a:endParaRPr lang="sk-SK" dirty="0"/>
          </a:p>
        </p:txBody>
      </p:sp>
      <p:sp>
        <p:nvSpPr>
          <p:cNvPr id="9" name="Oval 8"/>
          <p:cNvSpPr/>
          <p:nvPr/>
        </p:nvSpPr>
        <p:spPr>
          <a:xfrm>
            <a:off x="7551396" y="1610912"/>
            <a:ext cx="2204012" cy="1911927"/>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25%</a:t>
            </a:r>
            <a:endParaRPr lang="sk-SK" dirty="0"/>
          </a:p>
        </p:txBody>
      </p:sp>
      <p:sp>
        <p:nvSpPr>
          <p:cNvPr id="10" name="Oval 9"/>
          <p:cNvSpPr/>
          <p:nvPr/>
        </p:nvSpPr>
        <p:spPr>
          <a:xfrm>
            <a:off x="13299663" y="1610912"/>
            <a:ext cx="2204012" cy="191192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dirty="0" smtClean="0"/>
              <a:t>10%</a:t>
            </a:r>
            <a:endParaRPr lang="sk-SK" dirty="0"/>
          </a:p>
        </p:txBody>
      </p:sp>
      <p:sp>
        <p:nvSpPr>
          <p:cNvPr id="5" name="Rectangle 4"/>
          <p:cNvSpPr/>
          <p:nvPr/>
        </p:nvSpPr>
        <p:spPr>
          <a:xfrm>
            <a:off x="1803128" y="6790270"/>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Neuverejnenie oznámenia</a:t>
            </a:r>
            <a:endParaRPr lang="sk-SK" sz="2800" dirty="0"/>
          </a:p>
        </p:txBody>
      </p:sp>
      <p:sp>
        <p:nvSpPr>
          <p:cNvPr id="18" name="Rectangle 17"/>
          <p:cNvSpPr/>
          <p:nvPr/>
        </p:nvSpPr>
        <p:spPr>
          <a:xfrm>
            <a:off x="1803130" y="9100191"/>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Neexistencia záznamov</a:t>
            </a:r>
            <a:endParaRPr lang="sk-SK" sz="2800" dirty="0"/>
          </a:p>
        </p:txBody>
      </p:sp>
      <p:sp>
        <p:nvSpPr>
          <p:cNvPr id="20" name="Rectangle 19"/>
          <p:cNvSpPr/>
          <p:nvPr/>
        </p:nvSpPr>
        <p:spPr>
          <a:xfrm>
            <a:off x="7160288" y="9100191"/>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Nezverejnenie podmienok účasti  alebo kritérii na hodnotenie ponúk</a:t>
            </a:r>
            <a:endParaRPr lang="sk-SK" sz="2800" dirty="0"/>
          </a:p>
        </p:txBody>
      </p:sp>
      <p:sp>
        <p:nvSpPr>
          <p:cNvPr id="21" name="Rectangle 20"/>
          <p:cNvSpPr/>
          <p:nvPr/>
        </p:nvSpPr>
        <p:spPr>
          <a:xfrm>
            <a:off x="7160289" y="6752872"/>
            <a:ext cx="2986225" cy="21155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Stanovenie nesúvisiacich podmienok účasti</a:t>
            </a:r>
            <a:endParaRPr lang="sk-SK" sz="2800" dirty="0"/>
          </a:p>
        </p:txBody>
      </p:sp>
      <p:sp>
        <p:nvSpPr>
          <p:cNvPr id="22" name="Rectangle 21"/>
          <p:cNvSpPr/>
          <p:nvPr/>
        </p:nvSpPr>
        <p:spPr>
          <a:xfrm>
            <a:off x="7202762" y="3683574"/>
            <a:ext cx="2986225" cy="2837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Diskriminačné podmienky účasti alebo požiadavky na predmet zákazky</a:t>
            </a:r>
            <a:endParaRPr lang="sk-SK" sz="2800" dirty="0"/>
          </a:p>
        </p:txBody>
      </p:sp>
      <p:sp>
        <p:nvSpPr>
          <p:cNvPr id="23" name="Rectangle 22"/>
          <p:cNvSpPr/>
          <p:nvPr/>
        </p:nvSpPr>
        <p:spPr>
          <a:xfrm>
            <a:off x="13014853" y="3720971"/>
            <a:ext cx="2986225" cy="28001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Neuverejnenie podmienok plnenia zákazky alebo technických špecifikácií</a:t>
            </a:r>
            <a:endParaRPr lang="sk-SK" sz="2800" dirty="0"/>
          </a:p>
        </p:txBody>
      </p:sp>
      <p:sp>
        <p:nvSpPr>
          <p:cNvPr id="24" name="Rectangle 23"/>
          <p:cNvSpPr/>
          <p:nvPr/>
        </p:nvSpPr>
        <p:spPr>
          <a:xfrm>
            <a:off x="13014853" y="6790270"/>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Nedostatočné vymedzenie predmetu zákazky</a:t>
            </a:r>
            <a:endParaRPr lang="sk-SK" sz="2800" dirty="0"/>
          </a:p>
        </p:txBody>
      </p:sp>
      <p:sp>
        <p:nvSpPr>
          <p:cNvPr id="25" name="Rectangle 24"/>
          <p:cNvSpPr/>
          <p:nvPr/>
        </p:nvSpPr>
        <p:spPr>
          <a:xfrm>
            <a:off x="13014853" y="9110774"/>
            <a:ext cx="2986225" cy="207818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Použitie podmienok účasti ako kritérií na hodnotenie ponúk</a:t>
            </a:r>
            <a:endParaRPr lang="sk-SK" sz="2800" dirty="0"/>
          </a:p>
        </p:txBody>
      </p:sp>
      <p:sp>
        <p:nvSpPr>
          <p:cNvPr id="26" name="Rectangle 25"/>
          <p:cNvSpPr/>
          <p:nvPr/>
        </p:nvSpPr>
        <p:spPr>
          <a:xfrm>
            <a:off x="1803128" y="3720971"/>
            <a:ext cx="2986225" cy="28001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Konflikt záujmov a kolúzia</a:t>
            </a:r>
            <a:endParaRPr lang="sk-SK" sz="2800" dirty="0"/>
          </a:p>
        </p:txBody>
      </p:sp>
    </p:spTree>
    <p:extLst>
      <p:ext uri="{BB962C8B-B14F-4D97-AF65-F5344CB8AC3E}">
        <p14:creationId xmlns:p14="http://schemas.microsoft.com/office/powerpoint/2010/main" val="387274119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Zverejňovanie </a:t>
            </a:r>
            <a:r>
              <a:rPr lang="sk-SK" dirty="0"/>
              <a:t/>
            </a:r>
            <a:br>
              <a:rPr lang="sk-SK" dirty="0"/>
            </a:br>
            <a:endParaRPr lang="de-AT" dirty="0"/>
          </a:p>
        </p:txBody>
      </p:sp>
      <p:sp>
        <p:nvSpPr>
          <p:cNvPr id="4" name="Obdĺžnik 3"/>
          <p:cNvSpPr/>
          <p:nvPr/>
        </p:nvSpPr>
        <p:spPr>
          <a:xfrm>
            <a:off x="970091" y="2478061"/>
            <a:ext cx="17027610"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Vyhlásenie verejného obstarávania</a:t>
            </a:r>
          </a:p>
          <a:p>
            <a:pPr marL="457200" indent="-457200" algn="ctr">
              <a:buFont typeface="Wingdings" panose="05000000000000000000" pitchFamily="2" charset="2"/>
              <a:buChar char="ü"/>
            </a:pPr>
            <a:r>
              <a:rPr lang="sk-SK" sz="2800" dirty="0"/>
              <a:t>d</a:t>
            </a:r>
            <a:r>
              <a:rPr lang="sk-SK" sz="2800" dirty="0" smtClean="0"/>
              <a:t>o 3 pracovných dní po odoslaní oznámenia o vyhlásení verejného obstarávania je prijímateľ povinný oznámiť túto skutočnosť Správcovi programu na adresu eeagrants@enviro.gov.sk </a:t>
            </a:r>
            <a:endParaRPr lang="sk-SK" sz="2800" dirty="0"/>
          </a:p>
        </p:txBody>
      </p:sp>
      <p:sp>
        <p:nvSpPr>
          <p:cNvPr id="17" name="Obdĺžnik 16"/>
          <p:cNvSpPr/>
          <p:nvPr/>
        </p:nvSpPr>
        <p:spPr>
          <a:xfrm>
            <a:off x="954824" y="4768029"/>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Zverejnenie zmluvy Správcom programu</a:t>
            </a:r>
          </a:p>
          <a:p>
            <a:pPr marL="457200" indent="-457200" algn="ctr">
              <a:buFont typeface="Wingdings" panose="05000000000000000000" pitchFamily="2" charset="2"/>
              <a:buChar char="ü"/>
            </a:pPr>
            <a:r>
              <a:rPr lang="sk-SK" sz="2800" dirty="0"/>
              <a:t>p</a:t>
            </a:r>
            <a:r>
              <a:rPr lang="sk-SK" sz="2800" dirty="0" smtClean="0"/>
              <a:t>o uzavretí Zmluvy s úspešným uchádzačom je Prijímateľ povinný Zmluvu predložiť Správcovi programu za účelom jej zverejnenia na webovom sídle Správcu programu</a:t>
            </a:r>
            <a:endParaRPr lang="sk-SK" sz="2800" dirty="0"/>
          </a:p>
        </p:txBody>
      </p:sp>
      <p:sp>
        <p:nvSpPr>
          <p:cNvPr id="19" name="Obdĺžnik 18"/>
          <p:cNvSpPr/>
          <p:nvPr/>
        </p:nvSpPr>
        <p:spPr>
          <a:xfrm>
            <a:off x="939557" y="8498265"/>
            <a:ext cx="17042877" cy="2368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Zverejnenie zmluvy verejným obstarávateľom</a:t>
            </a:r>
          </a:p>
          <a:p>
            <a:pPr marL="457200" indent="-457200" algn="ctr">
              <a:buFont typeface="Wingdings" panose="05000000000000000000" pitchFamily="2" charset="2"/>
              <a:buChar char="ü"/>
            </a:pPr>
            <a:r>
              <a:rPr lang="sk-SK" sz="2800" dirty="0" smtClean="0"/>
              <a:t>ak prijímateľ, alebo partner nie sú povinní zverejniť uzavretú zmluvu podľa zákona o slobodnom prístupe k informáciám alebo Občianskeho zákonníka, zverejnia zmluvy uzavreté ako výsledok verejného obstarávania vrátane ich dodatkov na webovom sídle alebo webovej stránke projektu</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Tree>
    <p:extLst>
      <p:ext uri="{BB962C8B-B14F-4D97-AF65-F5344CB8AC3E}">
        <p14:creationId xmlns:p14="http://schemas.microsoft.com/office/powerpoint/2010/main" val="30762730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Výnimky </a:t>
            </a:r>
            <a:r>
              <a:rPr lang="sk-SK" dirty="0"/>
              <a:t/>
            </a:r>
            <a:br>
              <a:rPr lang="sk-SK" dirty="0"/>
            </a:br>
            <a:endParaRPr lang="de-AT" dirty="0"/>
          </a:p>
        </p:txBody>
      </p:sp>
      <p:sp>
        <p:nvSpPr>
          <p:cNvPr id="4" name="Obdĺžnik 3"/>
          <p:cNvSpPr/>
          <p:nvPr/>
        </p:nvSpPr>
        <p:spPr>
          <a:xfrm>
            <a:off x="970091" y="2478061"/>
            <a:ext cx="17027610" cy="20761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anose="05000000000000000000" pitchFamily="2" charset="2"/>
              <a:buChar char="ü"/>
            </a:pPr>
            <a:r>
              <a:rPr lang="sk-SK" sz="2800" dirty="0" smtClean="0"/>
              <a:t>Povinnosť žiadať o súhlas Správcu programu sa vzťahuje len na výnimky podľa § 1 ods. 12 zákona (tzv. vyňaté zákazky v podlimite a vyňaté zákazky s nízkou hodnotou) </a:t>
            </a:r>
            <a:endParaRPr lang="sk-SK" sz="2800" dirty="0"/>
          </a:p>
        </p:txBody>
      </p:sp>
      <p:sp>
        <p:nvSpPr>
          <p:cNvPr id="17" name="Obdĺžnik 16"/>
          <p:cNvSpPr/>
          <p:nvPr/>
        </p:nvSpPr>
        <p:spPr>
          <a:xfrm>
            <a:off x="954824" y="4768029"/>
            <a:ext cx="17027610" cy="340821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anose="05000000000000000000" pitchFamily="2" charset="2"/>
              <a:buChar char="ü"/>
            </a:pPr>
            <a:r>
              <a:rPr lang="sk-SK" sz="2800" dirty="0" smtClean="0"/>
              <a:t>Prijímateľ o súhlas Správcu programu nežiada, pokiaľ predmetom zákazky alebo jej časti majú byť služby uvedené v prílohe č. 1 k zákonu o verejnom obstarávaní</a:t>
            </a:r>
            <a:endParaRPr lang="sk-SK" sz="2800" dirty="0"/>
          </a:p>
        </p:txBody>
      </p:sp>
      <p:sp>
        <p:nvSpPr>
          <p:cNvPr id="19" name="Obdĺžnik 18"/>
          <p:cNvSpPr/>
          <p:nvPr/>
        </p:nvSpPr>
        <p:spPr>
          <a:xfrm>
            <a:off x="939557" y="8498265"/>
            <a:ext cx="17042877" cy="23686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ctr">
              <a:buFont typeface="Wingdings" panose="05000000000000000000" pitchFamily="2" charset="2"/>
              <a:buChar char="ü"/>
            </a:pPr>
            <a:r>
              <a:rPr lang="sk-SK" sz="2800" dirty="0" smtClean="0"/>
              <a:t>Uzavretú zmluvu s dodávateľom zašle prijímateľ elektronicky Správcovi programu najneskôr v rámci priebežnej správy o projekte, v ktorej zúčtováva súvisiace výdavky</a:t>
            </a:r>
            <a:endParaRPr lang="sk-SK" sz="2800" dirty="0"/>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Tree>
    <p:extLst>
      <p:ext uri="{BB962C8B-B14F-4D97-AF65-F5344CB8AC3E}">
        <p14:creationId xmlns:p14="http://schemas.microsoft.com/office/powerpoint/2010/main" val="20254646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Zmena zmluvy </a:t>
            </a:r>
            <a:r>
              <a:rPr lang="sk-SK" dirty="0"/>
              <a:t/>
            </a:r>
            <a:br>
              <a:rPr lang="sk-SK" dirty="0"/>
            </a:br>
            <a:endParaRPr lang="de-AT" dirty="0"/>
          </a:p>
        </p:txBody>
      </p:sp>
      <p:sp>
        <p:nvSpPr>
          <p:cNvPr id="4" name="Obdĺžnik 3"/>
          <p:cNvSpPr/>
          <p:nvPr/>
        </p:nvSpPr>
        <p:spPr>
          <a:xfrm>
            <a:off x="970091" y="2478061"/>
            <a:ext cx="17027610" cy="38514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Prijímateľ a partner vo všetkých prípadoch upozornia Správcu programu, vrátanie odôvodnenia, na zmenu výkazu výmer alebo podrobného rozpočtu položiek predmetu zákazky v nasledujúcich prípadoch:</a:t>
            </a:r>
          </a:p>
          <a:p>
            <a:pPr marL="457200" indent="-457200" algn="ctr">
              <a:buFont typeface="Wingdings" panose="05000000000000000000" pitchFamily="2" charset="2"/>
              <a:buChar char="ü"/>
            </a:pPr>
            <a:r>
              <a:rPr lang="sk-SK" sz="2800" dirty="0" smtClean="0"/>
              <a:t>ak sa mení položka v ponuke úspešného úchádzača oproti položke v súťažných podkladoch</a:t>
            </a:r>
          </a:p>
          <a:p>
            <a:pPr marL="457200" indent="-457200" algn="ctr">
              <a:buFont typeface="Wingdings" panose="05000000000000000000" pitchFamily="2" charset="2"/>
              <a:buChar char="ü"/>
            </a:pPr>
            <a:r>
              <a:rPr lang="sk-SK" sz="2800" dirty="0" smtClean="0"/>
              <a:t>ak sa zmení položka v návrhu zmluvy oproti víťaznej ponuke</a:t>
            </a:r>
          </a:p>
          <a:p>
            <a:pPr marL="457200" indent="-457200" algn="ctr">
              <a:buFont typeface="Wingdings" panose="05000000000000000000" pitchFamily="2" charset="2"/>
              <a:buChar char="ü"/>
            </a:pPr>
            <a:r>
              <a:rPr lang="sk-SK" sz="2800" dirty="0" smtClean="0"/>
              <a:t>ak sa zmení položka v uzavretej zmluve oproti návrhu zmluvy</a:t>
            </a:r>
          </a:p>
          <a:p>
            <a:pPr marL="457200" indent="-457200" algn="ctr">
              <a:buFont typeface="Wingdings" panose="05000000000000000000" pitchFamily="2" charset="2"/>
              <a:buChar char="ü"/>
            </a:pPr>
            <a:r>
              <a:rPr lang="sk-SK" sz="2800" dirty="0" smtClean="0"/>
              <a:t>ak sa zmení položka v návrhu dodatku oproti uzavretej zmluve</a:t>
            </a:r>
          </a:p>
          <a:p>
            <a:pPr marL="457200" indent="-457200" algn="ctr">
              <a:buFont typeface="Wingdings" panose="05000000000000000000" pitchFamily="2" charset="2"/>
              <a:buChar char="ü"/>
            </a:pPr>
            <a:r>
              <a:rPr lang="sk-SK" sz="2800" dirty="0"/>
              <a:t>a</a:t>
            </a:r>
            <a:r>
              <a:rPr lang="sk-SK" sz="2800" dirty="0" smtClean="0"/>
              <a:t>k sa zmení položka v uzavretom dodatku oproti návrhu dodatku</a:t>
            </a:r>
            <a:endParaRPr lang="sk-SK" sz="2800" dirty="0"/>
          </a:p>
        </p:txBody>
      </p:sp>
      <p:sp>
        <p:nvSpPr>
          <p:cNvPr id="17" name="Obdĺžnik 16"/>
          <p:cNvSpPr/>
          <p:nvPr/>
        </p:nvSpPr>
        <p:spPr>
          <a:xfrm>
            <a:off x="970091" y="6761018"/>
            <a:ext cx="17027610" cy="4427940"/>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Celková cena tak, ako bola stanovená úspešným uchádzačom v procese verejného obstarávania, by sa nemala zvýšiť, s výnimkou prípadov force majeur (vyššej moci). Správca programu teda a priori predpokladá, že:</a:t>
            </a:r>
          </a:p>
          <a:p>
            <a:pPr marL="457200" indent="-457200" algn="ctr">
              <a:buFont typeface="Wingdings" panose="05000000000000000000" pitchFamily="2" charset="2"/>
              <a:buChar char="ü"/>
            </a:pPr>
            <a:r>
              <a:rPr lang="sk-SK" sz="2800" dirty="0" smtClean="0"/>
              <a:t>pred vyhlásením verejného obstarávania bol vypracovaný realizačný projekt</a:t>
            </a:r>
          </a:p>
          <a:p>
            <a:pPr marL="457200" indent="-457200" algn="ctr">
              <a:buFont typeface="Wingdings" panose="05000000000000000000" pitchFamily="2" charset="2"/>
              <a:buChar char="ü"/>
            </a:pPr>
            <a:r>
              <a:rPr lang="sk-SK" sz="2800" dirty="0" smtClean="0"/>
              <a:t>jediný dôvod, ktorý bude Správca programu akceptovať ako nepredvídateľné okolnosti a v dôsledku toho bude uvažovať o možnosti zvýšenia ceny, sú okolnosti zapríčinené vyššou mocou</a:t>
            </a:r>
          </a:p>
          <a:p>
            <a:pPr marL="457200" indent="-457200" algn="ctr">
              <a:buFont typeface="Wingdings" panose="05000000000000000000" pitchFamily="2" charset="2"/>
              <a:buChar char="ü"/>
            </a:pPr>
            <a:r>
              <a:rPr lang="sk-SK" sz="2800" dirty="0"/>
              <a:t>a</a:t>
            </a:r>
            <a:r>
              <a:rPr lang="sk-SK" sz="2800" dirty="0" smtClean="0"/>
              <a:t>kékoľvek iné nepredvídateľné okolnosti, ktoré by zvýšili cenu, nebudú financované z projektového grantu a prijímateľ alebo partner ich budú financovať z dodatočných vlastných zdrojov</a:t>
            </a:r>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Tree>
    <p:extLst>
      <p:ext uri="{BB962C8B-B14F-4D97-AF65-F5344CB8AC3E}">
        <p14:creationId xmlns:p14="http://schemas.microsoft.com/office/powerpoint/2010/main" val="227616765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954824" y="504530"/>
            <a:ext cx="21861705" cy="1908215"/>
          </a:xfrm>
        </p:spPr>
        <p:txBody>
          <a:bodyPr/>
          <a:lstStyle/>
          <a:p>
            <a:r>
              <a:rPr lang="sk-SK" sz="5400" dirty="0"/>
              <a:t>3</a:t>
            </a:r>
            <a:r>
              <a:rPr lang="sk-SK" sz="5400" dirty="0" smtClean="0"/>
              <a:t>. Dôležité rady </a:t>
            </a:r>
            <a:r>
              <a:rPr lang="sk-SK" dirty="0"/>
              <a:t/>
            </a:r>
            <a:br>
              <a:rPr lang="sk-SK" dirty="0"/>
            </a:br>
            <a:endParaRPr lang="de-AT" dirty="0"/>
          </a:p>
        </p:txBody>
      </p:sp>
      <p:sp>
        <p:nvSpPr>
          <p:cNvPr id="4" name="Obdĺžnik 3"/>
          <p:cNvSpPr/>
          <p:nvPr/>
        </p:nvSpPr>
        <p:spPr>
          <a:xfrm>
            <a:off x="970091" y="2478061"/>
            <a:ext cx="17027610" cy="132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Kontrola Správcu programu je bez záruky. Aj iné orgány (Orgán auditu, Rada audítorov EZVO...) môžu udeliť finančnú korekciu. </a:t>
            </a:r>
            <a:endParaRPr lang="sk-SK" sz="2800" dirty="0"/>
          </a:p>
        </p:txBody>
      </p:sp>
      <p:sp>
        <p:nvSpPr>
          <p:cNvPr id="17" name="Obdĺžnik 16"/>
          <p:cNvSpPr/>
          <p:nvPr/>
        </p:nvSpPr>
        <p:spPr>
          <a:xfrm>
            <a:off x="970091" y="4218646"/>
            <a:ext cx="17027610" cy="122029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b="1" dirty="0" smtClean="0">
                <a:solidFill>
                  <a:srgbClr val="FF0000"/>
                </a:solidFill>
              </a:rPr>
              <a:t>AGRESÍVNE ZVEREJŇOVANIE</a:t>
            </a:r>
            <a:r>
              <a:rPr lang="sk-SK" sz="2800" dirty="0" smtClean="0"/>
              <a:t> vás môže neskôr zachrániť, resp. môže znížiť výšku finančnej korekcie.</a:t>
            </a:r>
          </a:p>
        </p:txBody>
      </p:sp>
      <p:pic>
        <p:nvPicPr>
          <p:cNvPr id="34" name="Obrázok 33"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4401669" y="11188958"/>
            <a:ext cx="3760826" cy="1451277"/>
          </a:xfrm>
          <a:prstGeom prst="rect">
            <a:avLst/>
          </a:prstGeom>
          <a:noFill/>
          <a:ln>
            <a:noFill/>
          </a:ln>
        </p:spPr>
      </p:pic>
      <p:pic>
        <p:nvPicPr>
          <p:cNvPr id="35" name="Obrázok 34"/>
          <p:cNvPicPr/>
          <p:nvPr/>
        </p:nvPicPr>
        <p:blipFill>
          <a:blip r:embed="rId3">
            <a:extLst>
              <a:ext uri="{28A0092B-C50C-407E-A947-70E740481C1C}">
                <a14:useLocalDpi xmlns:a14="http://schemas.microsoft.com/office/drawing/2010/main" val="0"/>
              </a:ext>
            </a:extLst>
          </a:blip>
          <a:srcRect/>
          <a:stretch>
            <a:fillRect/>
          </a:stretch>
        </p:blipFill>
        <p:spPr bwMode="auto">
          <a:xfrm>
            <a:off x="15973368" y="625845"/>
            <a:ext cx="2024333" cy="1353054"/>
          </a:xfrm>
          <a:prstGeom prst="rect">
            <a:avLst/>
          </a:prstGeom>
          <a:noFill/>
        </p:spPr>
      </p:pic>
      <p:sp>
        <p:nvSpPr>
          <p:cNvPr id="7" name="Obdĺžnik 3"/>
          <p:cNvSpPr/>
          <p:nvPr/>
        </p:nvSpPr>
        <p:spPr>
          <a:xfrm>
            <a:off x="970091" y="5837022"/>
            <a:ext cx="17027610" cy="14225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Dôsledne zaznamenávať v písomnej podobe všetky opatrenia, ktoré ste prijali na predchádzanie konfliktu záujmov</a:t>
            </a:r>
            <a:endParaRPr lang="sk-SK" sz="2800" dirty="0"/>
          </a:p>
        </p:txBody>
      </p:sp>
      <p:sp>
        <p:nvSpPr>
          <p:cNvPr id="8" name="Obdĺžnik 16"/>
          <p:cNvSpPr/>
          <p:nvPr/>
        </p:nvSpPr>
        <p:spPr>
          <a:xfrm>
            <a:off x="954824" y="7657622"/>
            <a:ext cx="17027610" cy="137554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Akékoľvek identifikované prepojenie je potrebné bezodkladne hlásiť Správcovi programu na adresu </a:t>
            </a:r>
            <a:r>
              <a:rPr lang="sk-SK" sz="2800" dirty="0" smtClean="0">
                <a:hlinkClick r:id="rId4"/>
              </a:rPr>
              <a:t>eeagrants@enviro.gov.sk</a:t>
            </a:r>
            <a:r>
              <a:rPr lang="sk-SK" sz="2800" dirty="0" smtClean="0"/>
              <a:t> vrátane opatrení, ktoré plánujete prijať, aby boli účinky konfliktu záujmov eliminované</a:t>
            </a:r>
          </a:p>
        </p:txBody>
      </p:sp>
      <p:sp>
        <p:nvSpPr>
          <p:cNvPr id="11" name="Obdĺžnik 3"/>
          <p:cNvSpPr/>
          <p:nvPr/>
        </p:nvSpPr>
        <p:spPr>
          <a:xfrm>
            <a:off x="970091" y="9556721"/>
            <a:ext cx="17027610" cy="13214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smtClean="0"/>
              <a:t>Podanie je možné adresovať aj anonymne prostredníctvom webového formulára zverejneného na adrese http://www.eeagrants.sk/staznosti/</a:t>
            </a:r>
            <a:endParaRPr lang="sk-SK" sz="2800" dirty="0"/>
          </a:p>
        </p:txBody>
      </p:sp>
    </p:spTree>
    <p:extLst>
      <p:ext uri="{BB962C8B-B14F-4D97-AF65-F5344CB8AC3E}">
        <p14:creationId xmlns:p14="http://schemas.microsoft.com/office/powerpoint/2010/main" val="252546633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D5F5E671-81E0-4528-B58C-7770F803B90D}"/>
              </a:ext>
            </a:extLst>
          </p:cNvPr>
          <p:cNvSpPr>
            <a:spLocks noGrp="1"/>
          </p:cNvSpPr>
          <p:nvPr>
            <p:ph type="title"/>
          </p:nvPr>
        </p:nvSpPr>
        <p:spPr>
          <a:xfrm>
            <a:off x="1260386" y="1220503"/>
            <a:ext cx="21861705" cy="830997"/>
          </a:xfrm>
        </p:spPr>
        <p:txBody>
          <a:bodyPr/>
          <a:lstStyle/>
          <a:p>
            <a:r>
              <a:rPr lang="sk-SK" sz="5400" dirty="0"/>
              <a:t>4</a:t>
            </a:r>
            <a:r>
              <a:rPr lang="sk-SK" sz="5400" dirty="0" smtClean="0"/>
              <a:t>. </a:t>
            </a:r>
            <a:r>
              <a:rPr lang="sk-SK" sz="5400" dirty="0"/>
              <a:t>Zabezpečovacie inštitúty a poistenie </a:t>
            </a:r>
            <a:r>
              <a:rPr lang="sk-SK" sz="5400" dirty="0" smtClean="0"/>
              <a:t>majetku</a:t>
            </a:r>
            <a:endParaRPr lang="de-AT" sz="5400" dirty="0"/>
          </a:p>
        </p:txBody>
      </p:sp>
      <p:sp>
        <p:nvSpPr>
          <p:cNvPr id="3" name="Zástupný objekt pre obsah 2">
            <a:extLst>
              <a:ext uri="{FF2B5EF4-FFF2-40B4-BE49-F238E27FC236}">
                <a16:creationId xmlns:a16="http://schemas.microsoft.com/office/drawing/2014/main" xmlns="" id="{74B70B29-19E4-415D-8DDE-8BC50A788984}"/>
              </a:ext>
            </a:extLst>
          </p:cNvPr>
          <p:cNvSpPr>
            <a:spLocks noGrp="1"/>
          </p:cNvSpPr>
          <p:nvPr>
            <p:ph idx="1"/>
          </p:nvPr>
        </p:nvSpPr>
        <p:spPr>
          <a:xfrm>
            <a:off x="1260386" y="2363638"/>
            <a:ext cx="21861705" cy="9915891"/>
          </a:xfrm>
        </p:spPr>
        <p:txBody>
          <a:bodyPr/>
          <a:lstStyle/>
          <a:p>
            <a:pPr lvl="0"/>
            <a:endParaRPr lang="sk-SK" dirty="0" smtClean="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212859" y="1122723"/>
            <a:ext cx="2024333" cy="1353054"/>
          </a:xfrm>
          <a:prstGeom prst="rect">
            <a:avLst/>
          </a:prstGeom>
          <a:noFill/>
        </p:spPr>
      </p:pic>
      <p:pic>
        <p:nvPicPr>
          <p:cNvPr id="6"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20060512" y="11495205"/>
            <a:ext cx="3061579" cy="784324"/>
          </a:xfrm>
          <a:prstGeom prst="rect">
            <a:avLst/>
          </a:prstGeom>
          <a:noFill/>
          <a:ln>
            <a:noFill/>
          </a:ln>
        </p:spPr>
      </p:pic>
      <p:sp>
        <p:nvSpPr>
          <p:cNvPr id="7" name="Rectangle 6"/>
          <p:cNvSpPr/>
          <p:nvPr/>
        </p:nvSpPr>
        <p:spPr>
          <a:xfrm>
            <a:off x="1260386" y="3198157"/>
            <a:ext cx="20380683" cy="27874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2800" dirty="0"/>
              <a:t>Prijímateľ je povinný počas celej doby platnosti a účinnosti Zmluvy zabezpečiť, aby majetok úplne alebo sčasti nadobudnutý a/alebo zhodnotený z Projektového grantu (s výnimkou majetku, ktorého povaha to nedovoľuje - napr. software, licencie na predmety priemyselného vlastníctva, patenty, ochranné známky a pod.) bol riadne poistený pre prípad  poškodenia, zničenia, straty, odcudzenia alebo iných škôd minimálne na hodnotu jeho obstarávacej ceny, a to bezodkladne po podpísaní Zmluvy alebo po jeho nadobudnutí a/alebo zhodnotení.</a:t>
            </a:r>
            <a:r>
              <a:rPr lang="sk-SK" sz="2800" b="1" dirty="0"/>
              <a:t> </a:t>
            </a:r>
          </a:p>
        </p:txBody>
      </p:sp>
      <p:sp>
        <p:nvSpPr>
          <p:cNvPr id="8" name="Rectangle 7"/>
          <p:cNvSpPr/>
          <p:nvPr/>
        </p:nvSpPr>
        <p:spPr>
          <a:xfrm>
            <a:off x="1260386" y="6707995"/>
            <a:ext cx="20380683" cy="29624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dirty="0"/>
              <a:t>Prijímateľ nie je povinný poistiť majetok zakúpený z Projektového grantu, ktorého jednotková hodnota je nižšia ako 5 000 eur a súhrnná hodnota takéhoto majetku je nižšia ako 3% projektového grantu alebo 25 000 eur, podľa toho, ktorá z týchto hodnôt je nižšia, pokiaľ Projektová zmluva neustanovuje inak</a:t>
            </a:r>
          </a:p>
        </p:txBody>
      </p:sp>
    </p:spTree>
    <p:extLst>
      <p:ext uri="{BB962C8B-B14F-4D97-AF65-F5344CB8AC3E}">
        <p14:creationId xmlns:p14="http://schemas.microsoft.com/office/powerpoint/2010/main" val="3655304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40BAC8F-3B6B-4C68-B866-DC44DBE8D270}"/>
              </a:ext>
            </a:extLst>
          </p:cNvPr>
          <p:cNvSpPr>
            <a:spLocks noGrp="1"/>
          </p:cNvSpPr>
          <p:nvPr>
            <p:ph type="title"/>
          </p:nvPr>
        </p:nvSpPr>
        <p:spPr>
          <a:xfrm>
            <a:off x="1260386" y="681896"/>
            <a:ext cx="21861705" cy="1687232"/>
          </a:xfrm>
        </p:spPr>
        <p:txBody>
          <a:bodyPr/>
          <a:lstStyle/>
          <a:p>
            <a:r>
              <a:rPr lang="sk-SK" sz="5400" dirty="0"/>
              <a:t>1. Pravidlá implementácie</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D92CA61A-2862-4AB1-809F-5E86487F7149}"/>
              </a:ext>
            </a:extLst>
          </p:cNvPr>
          <p:cNvSpPr>
            <a:spLocks noGrp="1"/>
          </p:cNvSpPr>
          <p:nvPr>
            <p:ph idx="1"/>
          </p:nvPr>
        </p:nvSpPr>
        <p:spPr>
          <a:xfrm>
            <a:off x="1260386" y="1700784"/>
            <a:ext cx="21996429" cy="10778087"/>
          </a:xfrm>
        </p:spPr>
        <p:txBody>
          <a:bodyPr>
            <a:normAutofit/>
          </a:bodyPr>
          <a:lstStyle/>
          <a:p>
            <a:pPr marL="0" indent="0" algn="just">
              <a:buNone/>
            </a:pPr>
            <a:endParaRPr lang="sk-SK" b="1" i="1" dirty="0" smtClean="0"/>
          </a:p>
        </p:txBody>
      </p:sp>
      <p:sp>
        <p:nvSpPr>
          <p:cNvPr id="5" name="Obdĺžnik 4"/>
          <p:cNvSpPr/>
          <p:nvPr/>
        </p:nvSpPr>
        <p:spPr>
          <a:xfrm>
            <a:off x="1260386" y="5960241"/>
            <a:ext cx="20470061" cy="65186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Wingdings" panose="05000000000000000000" pitchFamily="2" charset="2"/>
              <a:buChar char="ü"/>
            </a:pPr>
            <a:r>
              <a:rPr lang="sk-SK" dirty="0"/>
              <a:t>Systém riadenia Finančného mechanizmu EHP a Nórskeho finančného mechanizmu v programovom období 2014 – 2021 </a:t>
            </a:r>
            <a:endParaRPr lang="sk-SK" dirty="0" smtClean="0"/>
          </a:p>
          <a:p>
            <a:pPr algn="just">
              <a:buFont typeface="Wingdings" panose="05000000000000000000" pitchFamily="2" charset="2"/>
              <a:buChar char="ü"/>
            </a:pPr>
            <a:r>
              <a:rPr lang="sk-SK" dirty="0" smtClean="0"/>
              <a:t>Systém </a:t>
            </a:r>
            <a:r>
              <a:rPr lang="sk-SK" dirty="0"/>
              <a:t>financovania a finančného riadenia Finančného mechanizmu EHP a Nórskeho finančného mechanizmu na programové obdobie 2014 – </a:t>
            </a:r>
            <a:r>
              <a:rPr lang="sk-SK" dirty="0" smtClean="0"/>
              <a:t>2021</a:t>
            </a:r>
            <a:endParaRPr lang="sk-SK" dirty="0"/>
          </a:p>
          <a:p>
            <a:pPr algn="just">
              <a:buFont typeface="Wingdings" panose="05000000000000000000" pitchFamily="2" charset="2"/>
              <a:buChar char="ü"/>
            </a:pPr>
            <a:r>
              <a:rPr lang="sk-SK" dirty="0"/>
              <a:t>Usmernenie Národného kontaktného bodu č. U-NKB-1/2017 k nezrovnalostiam a pravidlám financovania finančných opráv používaným v rámci Finančného mechanizmu EHP a Nórskeho finančného </a:t>
            </a:r>
            <a:r>
              <a:rPr lang="sk-SK" dirty="0" smtClean="0"/>
              <a:t>mechanizmu</a:t>
            </a:r>
          </a:p>
          <a:p>
            <a:pPr algn="just">
              <a:buFont typeface="Wingdings" panose="05000000000000000000" pitchFamily="2" charset="2"/>
              <a:buChar char="ü"/>
            </a:pPr>
            <a:r>
              <a:rPr lang="sk-SK" dirty="0" smtClean="0"/>
              <a:t>Usmernenie </a:t>
            </a:r>
            <a:r>
              <a:rPr lang="sk-SK" dirty="0"/>
              <a:t>Národného kontaktného bodu č. U-NKB-3/2019 k zmluvám a dohodám </a:t>
            </a:r>
            <a:endParaRPr lang="sk-SK" dirty="0" smtClean="0"/>
          </a:p>
          <a:p>
            <a:pPr algn="just">
              <a:buFont typeface="Wingdings" panose="05000000000000000000" pitchFamily="2" charset="2"/>
              <a:buChar char="ü"/>
            </a:pPr>
            <a:r>
              <a:rPr lang="sk-SK" dirty="0" smtClean="0"/>
              <a:t>Usmernenie </a:t>
            </a:r>
            <a:r>
              <a:rPr lang="sk-SK" dirty="0"/>
              <a:t>Národného kontaktného bodu č. U-NKB-5/2019 k formulárom </a:t>
            </a:r>
            <a:endParaRPr lang="sk-SK" dirty="0" smtClean="0"/>
          </a:p>
          <a:p>
            <a:pPr algn="just">
              <a:buFont typeface="Wingdings" panose="05000000000000000000" pitchFamily="2" charset="2"/>
              <a:buChar char="ü"/>
            </a:pPr>
            <a:r>
              <a:rPr lang="sk-SK" dirty="0" smtClean="0"/>
              <a:t>Príručka </a:t>
            </a:r>
            <a:r>
              <a:rPr lang="sk-SK" dirty="0"/>
              <a:t>pre Prijímateľa a Projektového partnera v rámci Programu </a:t>
            </a:r>
            <a:r>
              <a:rPr lang="sk-SK" dirty="0" smtClean="0"/>
              <a:t>SK-Klíma</a:t>
            </a:r>
            <a:endParaRPr lang="sk-SK" dirty="0"/>
          </a:p>
        </p:txBody>
      </p:sp>
      <p:sp>
        <p:nvSpPr>
          <p:cNvPr id="6" name="Obdĺžnik 5"/>
          <p:cNvSpPr/>
          <p:nvPr/>
        </p:nvSpPr>
        <p:spPr>
          <a:xfrm>
            <a:off x="1260385" y="2286707"/>
            <a:ext cx="20470061" cy="27998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Wingdings" panose="05000000000000000000" pitchFamily="2" charset="2"/>
              <a:buChar char="ü"/>
            </a:pPr>
            <a:r>
              <a:rPr lang="sk-SK" dirty="0"/>
              <a:t>Memorandum o porozumení pri implementácii Nórskeho finančného mechanizmu </a:t>
            </a:r>
            <a:r>
              <a:rPr lang="sk-SK" dirty="0" smtClean="0"/>
              <a:t>2014-2021</a:t>
            </a:r>
            <a:endParaRPr lang="sk-SK" dirty="0"/>
          </a:p>
          <a:p>
            <a:pPr algn="just">
              <a:buFont typeface="Wingdings" panose="05000000000000000000" pitchFamily="2" charset="2"/>
              <a:buChar char="ü"/>
            </a:pPr>
            <a:r>
              <a:rPr lang="sk-SK" dirty="0"/>
              <a:t>Nariadenie o implementácii Nórskeho finančného mechanizmu 2014 – 2021 (ďalej len “Nariadenia</a:t>
            </a:r>
            <a:r>
              <a:rPr lang="sk-SK" dirty="0" smtClean="0"/>
              <a:t>”)</a:t>
            </a:r>
            <a:endParaRPr lang="sk-SK" dirty="0"/>
          </a:p>
          <a:p>
            <a:pPr algn="just">
              <a:buFont typeface="Wingdings" panose="05000000000000000000" pitchFamily="2" charset="2"/>
              <a:buChar char="ü"/>
            </a:pPr>
            <a:r>
              <a:rPr lang="sk-SK" dirty="0"/>
              <a:t>Programová dohoda o financovaní programu „Zmierňovanie a prispôsobovanie sa zmene klímy</a:t>
            </a:r>
            <a:r>
              <a:rPr lang="sk-SK" dirty="0" smtClean="0"/>
              <a:t>“</a:t>
            </a:r>
            <a:endParaRPr lang="sk-SK" dirty="0"/>
          </a:p>
          <a:p>
            <a:pPr algn="just">
              <a:buFont typeface="Wingdings" panose="05000000000000000000" pitchFamily="2" charset="2"/>
              <a:buChar char="ü"/>
            </a:pPr>
            <a:r>
              <a:rPr lang="sk-SK" dirty="0"/>
              <a:t>Usmernenia, smernice a predpisy vydané Ministerstvom zahraničných vecí Nórskeho </a:t>
            </a:r>
            <a:r>
              <a:rPr lang="sk-SK" dirty="0" smtClean="0"/>
              <a:t>kráľovstva</a:t>
            </a:r>
            <a:endParaRPr lang="sk-SK" dirty="0"/>
          </a:p>
        </p:txBody>
      </p:sp>
      <p:sp>
        <p:nvSpPr>
          <p:cNvPr id="7" name="Zaoblený obdĺžnik 6"/>
          <p:cNvSpPr/>
          <p:nvPr/>
        </p:nvSpPr>
        <p:spPr>
          <a:xfrm>
            <a:off x="1260387" y="1668786"/>
            <a:ext cx="20470060" cy="44134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sk-SK" b="1" i="1" dirty="0"/>
              <a:t>Právny rámec</a:t>
            </a:r>
          </a:p>
        </p:txBody>
      </p:sp>
      <p:sp>
        <p:nvSpPr>
          <p:cNvPr id="8" name="Zaoblený obdĺžnik 7"/>
          <p:cNvSpPr/>
          <p:nvPr/>
        </p:nvSpPr>
        <p:spPr>
          <a:xfrm>
            <a:off x="1260385" y="5306462"/>
            <a:ext cx="20470061" cy="516282"/>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just"/>
            <a:r>
              <a:rPr lang="sk-SK" b="1" i="1" dirty="0"/>
              <a:t>Základné dokumenty</a:t>
            </a:r>
          </a:p>
        </p:txBody>
      </p:sp>
      <p:pic>
        <p:nvPicPr>
          <p:cNvPr id="9" name="Obrázok 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8973668" y="12510869"/>
            <a:ext cx="2756778" cy="986890"/>
          </a:xfrm>
          <a:prstGeom prst="rect">
            <a:avLst/>
          </a:prstGeom>
          <a:noFill/>
          <a:ln>
            <a:noFill/>
          </a:ln>
        </p:spPr>
      </p:pic>
      <p:pic>
        <p:nvPicPr>
          <p:cNvPr id="10" name="Obrázok 9"/>
          <p:cNvPicPr/>
          <p:nvPr/>
        </p:nvPicPr>
        <p:blipFill>
          <a:blip r:embed="rId3">
            <a:extLst>
              <a:ext uri="{28A0092B-C50C-407E-A947-70E740481C1C}">
                <a14:useLocalDpi xmlns:a14="http://schemas.microsoft.com/office/drawing/2010/main" val="0"/>
              </a:ext>
            </a:extLst>
          </a:blip>
          <a:srcRect/>
          <a:stretch>
            <a:fillRect/>
          </a:stretch>
        </p:blipFill>
        <p:spPr bwMode="auto">
          <a:xfrm>
            <a:off x="20038049" y="702401"/>
            <a:ext cx="1531033" cy="860885"/>
          </a:xfrm>
          <a:prstGeom prst="rect">
            <a:avLst/>
          </a:prstGeom>
          <a:noFill/>
        </p:spPr>
      </p:pic>
    </p:spTree>
    <p:extLst>
      <p:ext uri="{BB962C8B-B14F-4D97-AF65-F5344CB8AC3E}">
        <p14:creationId xmlns:p14="http://schemas.microsoft.com/office/powerpoint/2010/main" val="18998770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3496AFB-E35D-4958-B8AA-B5E00B9C9611}"/>
              </a:ext>
            </a:extLst>
          </p:cNvPr>
          <p:cNvSpPr>
            <a:spLocks noGrp="1"/>
          </p:cNvSpPr>
          <p:nvPr>
            <p:ph type="title"/>
          </p:nvPr>
        </p:nvSpPr>
        <p:spPr>
          <a:xfrm>
            <a:off x="1260386" y="805006"/>
            <a:ext cx="21861705" cy="1661993"/>
          </a:xfrm>
        </p:spPr>
        <p:txBody>
          <a:bodyPr/>
          <a:lstStyle/>
          <a:p>
            <a:r>
              <a:rPr lang="sk-SK" sz="5400" dirty="0"/>
              <a:t>5</a:t>
            </a:r>
            <a:r>
              <a:rPr lang="sk-SK" sz="5400" dirty="0" smtClean="0"/>
              <a:t>. Lehoty</a:t>
            </a:r>
            <a:r>
              <a:rPr lang="sk-SK" sz="5400" dirty="0"/>
              <a:t>, komunikácia a jazyk</a:t>
            </a:r>
            <a:br>
              <a:rPr lang="sk-SK" sz="5400" dirty="0"/>
            </a:br>
            <a:endParaRPr lang="de-AT" sz="5400" dirty="0"/>
          </a:p>
        </p:txBody>
      </p:sp>
      <p:sp>
        <p:nvSpPr>
          <p:cNvPr id="3" name="Zástupný objekt pre obsah 2">
            <a:extLst>
              <a:ext uri="{FF2B5EF4-FFF2-40B4-BE49-F238E27FC236}">
                <a16:creationId xmlns:a16="http://schemas.microsoft.com/office/drawing/2014/main" xmlns="" id="{D734873E-E78A-4483-A823-1347B7E59B20}"/>
              </a:ext>
            </a:extLst>
          </p:cNvPr>
          <p:cNvSpPr>
            <a:spLocks noGrp="1"/>
          </p:cNvSpPr>
          <p:nvPr>
            <p:ph idx="1"/>
          </p:nvPr>
        </p:nvSpPr>
        <p:spPr>
          <a:xfrm>
            <a:off x="1260386" y="1811547"/>
            <a:ext cx="21861705" cy="10467982"/>
          </a:xfrm>
        </p:spPr>
        <p:txBody>
          <a:bodyPr>
            <a:normAutofit/>
          </a:bodyPr>
          <a:lstStyle/>
          <a:p>
            <a:pPr marL="0" indent="0">
              <a:buNone/>
            </a:pPr>
            <a:endParaRPr lang="sk-SK" b="1" dirty="0" smtClean="0"/>
          </a:p>
          <a:p>
            <a:pPr marL="0" indent="0">
              <a:buNone/>
            </a:pPr>
            <a:endParaRPr lang="sk-SK" b="1" dirty="0" smtClean="0"/>
          </a:p>
          <a:p>
            <a:pPr marL="0" indent="0">
              <a:buNone/>
            </a:pPr>
            <a:endParaRPr lang="sk-SK" dirty="0" smtClean="0"/>
          </a:p>
          <a:p>
            <a:pPr marL="0" indent="0">
              <a:buNone/>
            </a:pPr>
            <a:endParaRPr lang="sk-SK" b="1" dirty="0" smtClean="0"/>
          </a:p>
          <a:p>
            <a:pPr marL="0" indent="0">
              <a:buNone/>
            </a:pPr>
            <a:endParaRPr lang="sk-SK" b="1" dirty="0"/>
          </a:p>
          <a:p>
            <a:pPr marL="0" indent="0">
              <a:buNone/>
            </a:pPr>
            <a:endParaRPr lang="sk-SK" b="1" dirty="0" smtClean="0"/>
          </a:p>
          <a:p>
            <a:pPr marL="0" indent="0">
              <a:buNone/>
            </a:pPr>
            <a:endParaRPr lang="sk-SK" b="1" dirty="0" smtClean="0"/>
          </a:p>
          <a:p>
            <a:endParaRPr lang="sk-SK" dirty="0" smtClean="0"/>
          </a:p>
          <a:p>
            <a:endParaRPr lang="sk-SK" dirty="0"/>
          </a:p>
          <a:p>
            <a:endParaRPr lang="sk-SK" dirty="0" smtClean="0"/>
          </a:p>
          <a:p>
            <a:endParaRPr lang="sk-SK" dirty="0"/>
          </a:p>
          <a:p>
            <a:pPr marL="0" indent="0">
              <a:buNone/>
            </a:pPr>
            <a:endParaRPr lang="sk-SK" dirty="0"/>
          </a:p>
          <a:p>
            <a:pPr marL="0" indent="0">
              <a:buNone/>
            </a:pPr>
            <a:endParaRPr lang="de-AT" b="1"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020343" y="842958"/>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176921" y="11578620"/>
            <a:ext cx="3061579" cy="784324"/>
          </a:xfrm>
          <a:prstGeom prst="rect">
            <a:avLst/>
          </a:prstGeom>
          <a:noFill/>
          <a:ln>
            <a:noFill/>
          </a:ln>
        </p:spPr>
      </p:pic>
      <p:sp>
        <p:nvSpPr>
          <p:cNvPr id="6" name="Rectangle 5"/>
          <p:cNvSpPr/>
          <p:nvPr/>
        </p:nvSpPr>
        <p:spPr>
          <a:xfrm>
            <a:off x="1260385" y="2699282"/>
            <a:ext cx="19784291" cy="15485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Lehoty, ktorých plynutiu predchádza vyzvanie Správcom programu na vykonanie určitého úkonu, plynú odo dňa nasledujúceho po doručení takejto výzvy Prijímateľovi. Ak je vyzvanie zaslané elektronicky aj písomne prostredníctvom e-schránky, lehota sa počíta odo dňa nasledujúceho po dátume doručenia prostredníctvom e-schránky.</a:t>
            </a:r>
          </a:p>
        </p:txBody>
      </p:sp>
      <p:sp>
        <p:nvSpPr>
          <p:cNvPr id="7" name="Rectangle 6"/>
          <p:cNvSpPr/>
          <p:nvPr/>
        </p:nvSpPr>
        <p:spPr>
          <a:xfrm>
            <a:off x="1260386" y="1855242"/>
            <a:ext cx="5153891" cy="72043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b="1" dirty="0"/>
              <a:t>Lehoty</a:t>
            </a:r>
            <a:endParaRPr lang="sk-SK" dirty="0"/>
          </a:p>
        </p:txBody>
      </p:sp>
      <p:sp>
        <p:nvSpPr>
          <p:cNvPr id="8" name="Rectangle 7"/>
          <p:cNvSpPr/>
          <p:nvPr/>
        </p:nvSpPr>
        <p:spPr>
          <a:xfrm>
            <a:off x="1260385" y="4301618"/>
            <a:ext cx="5153891" cy="72043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b="1" dirty="0"/>
              <a:t>Komunikácia</a:t>
            </a:r>
            <a:endParaRPr lang="sk-SK" dirty="0"/>
          </a:p>
        </p:txBody>
      </p:sp>
      <p:sp>
        <p:nvSpPr>
          <p:cNvPr id="9" name="Rectangle 8"/>
          <p:cNvSpPr/>
          <p:nvPr/>
        </p:nvSpPr>
        <p:spPr>
          <a:xfrm>
            <a:off x="1260386" y="5113414"/>
            <a:ext cx="19784290" cy="40744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Kontaktná osoba je osobou, ktorá so Správcom programu priebežne komunikuje o každodenných záležitostiach realizácie Projektu. </a:t>
            </a:r>
          </a:p>
          <a:p>
            <a:pPr lvl="0"/>
            <a:r>
              <a:rPr lang="sk-SK" sz="2800" dirty="0"/>
              <a:t>Ak kontaktnou osobou nie je štatutárny zástupca, musí byť táto osoba splnomocnená štatutárnym zástupcom na komunikáciu a konanie v rámci realizovaného Projektu. Bez splnomocnenia nie je táto osoba oprávnená predkladať Správcovi programu dokumenty, ani odstraňovať prípadné nedostatky v týchto dokumentoch. </a:t>
            </a:r>
          </a:p>
          <a:p>
            <a:r>
              <a:rPr lang="sk-SK" sz="2800" dirty="0"/>
              <a:t>Prijímateľ je jediným subjektom oprávneným konať vo vzťahu k Správcovi programu. Partner môže komunikovať so Správcom programu len prostredníctvom Prijímateľa.</a:t>
            </a:r>
          </a:p>
          <a:p>
            <a:r>
              <a:rPr lang="sk-SK" sz="2800" dirty="0"/>
              <a:t>Prijímateľ pri písomnej a emailovej komunikácii so Správcom programu uvedie vždy ako identifikátor k Projektu pridelený kód Projektu.</a:t>
            </a:r>
          </a:p>
        </p:txBody>
      </p:sp>
      <p:sp>
        <p:nvSpPr>
          <p:cNvPr id="10" name="Rectangle 9"/>
          <p:cNvSpPr/>
          <p:nvPr/>
        </p:nvSpPr>
        <p:spPr>
          <a:xfrm>
            <a:off x="1260386" y="9330952"/>
            <a:ext cx="5153891" cy="72043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b="1" dirty="0"/>
              <a:t>Jazyk</a:t>
            </a:r>
            <a:endParaRPr lang="sk-SK" dirty="0"/>
          </a:p>
        </p:txBody>
      </p:sp>
      <p:sp>
        <p:nvSpPr>
          <p:cNvPr id="11" name="Rectangle 10"/>
          <p:cNvSpPr/>
          <p:nvPr/>
        </p:nvSpPr>
        <p:spPr>
          <a:xfrm>
            <a:off x="1260386" y="10194440"/>
            <a:ext cx="19784290" cy="11339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2800" dirty="0"/>
              <a:t>Ak Projektová zmluva neustanovuje inak, dokumenty predkladané Prijímateľom Správcovi programu alebo iným oprávneným osobám musia byť v slovenskom, českom alebo anglickom jazyku.</a:t>
            </a:r>
          </a:p>
        </p:txBody>
      </p:sp>
    </p:spTree>
    <p:extLst>
      <p:ext uri="{BB962C8B-B14F-4D97-AF65-F5344CB8AC3E}">
        <p14:creationId xmlns:p14="http://schemas.microsoft.com/office/powerpoint/2010/main" val="20198425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43CFE8A-F1BC-4138-A5B6-9DC12B2D0FB9}"/>
              </a:ext>
            </a:extLst>
          </p:cNvPr>
          <p:cNvSpPr>
            <a:spLocks noGrp="1"/>
          </p:cNvSpPr>
          <p:nvPr>
            <p:ph type="title"/>
          </p:nvPr>
        </p:nvSpPr>
        <p:spPr>
          <a:xfrm>
            <a:off x="1260386" y="1220503"/>
            <a:ext cx="21861705" cy="830997"/>
          </a:xfrm>
        </p:spPr>
        <p:txBody>
          <a:bodyPr/>
          <a:lstStyle/>
          <a:p>
            <a:r>
              <a:rPr lang="sk-SK" sz="5400" dirty="0"/>
              <a:t>6</a:t>
            </a:r>
            <a:r>
              <a:rPr lang="sk-SK" sz="5400" dirty="0" smtClean="0"/>
              <a:t>. </a:t>
            </a:r>
            <a:r>
              <a:rPr lang="sk-SK" sz="5400" dirty="0"/>
              <a:t>Partnerstvo a </a:t>
            </a:r>
            <a:r>
              <a:rPr lang="sk-SK" sz="5400" dirty="0" smtClean="0"/>
              <a:t>zodpovednosť</a:t>
            </a:r>
            <a:endParaRPr lang="de-AT" sz="5400" dirty="0"/>
          </a:p>
        </p:txBody>
      </p:sp>
      <p:sp>
        <p:nvSpPr>
          <p:cNvPr id="3" name="Zástupný objekt pre obsah 2">
            <a:extLst>
              <a:ext uri="{FF2B5EF4-FFF2-40B4-BE49-F238E27FC236}">
                <a16:creationId xmlns:a16="http://schemas.microsoft.com/office/drawing/2014/main" xmlns="" id="{9AC04132-55E9-4124-8C31-8B3F68FF75A2}"/>
              </a:ext>
            </a:extLst>
          </p:cNvPr>
          <p:cNvSpPr>
            <a:spLocks noGrp="1"/>
          </p:cNvSpPr>
          <p:nvPr>
            <p:ph idx="1"/>
          </p:nvPr>
        </p:nvSpPr>
        <p:spPr>
          <a:xfrm>
            <a:off x="1260386" y="2311879"/>
            <a:ext cx="21861705" cy="9967650"/>
          </a:xfrm>
        </p:spPr>
        <p:txBody>
          <a:bodyPr/>
          <a:lstStyle/>
          <a:p>
            <a:pPr marL="0" indent="0">
              <a:buNone/>
            </a:pPr>
            <a:r>
              <a:rPr lang="sk-SK" dirty="0" smtClean="0"/>
              <a:t> </a:t>
            </a:r>
            <a:endParaRPr lang="sk-SK" dirty="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744277" y="960128"/>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744277" y="11495205"/>
            <a:ext cx="3061579" cy="784324"/>
          </a:xfrm>
          <a:prstGeom prst="rect">
            <a:avLst/>
          </a:prstGeom>
          <a:noFill/>
          <a:ln>
            <a:noFill/>
          </a:ln>
        </p:spPr>
      </p:pic>
      <p:sp>
        <p:nvSpPr>
          <p:cNvPr id="6" name="Rectangle 5"/>
          <p:cNvSpPr/>
          <p:nvPr/>
        </p:nvSpPr>
        <p:spPr>
          <a:xfrm>
            <a:off x="1260386" y="3075710"/>
            <a:ext cx="19770814" cy="77308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71500" indent="-571500">
              <a:buFont typeface="Wingdings" panose="05000000000000000000" pitchFamily="2" charset="2"/>
              <a:buChar char="ü"/>
            </a:pPr>
            <a:r>
              <a:rPr lang="sk-SK" dirty="0"/>
              <a:t>Za implementáciu Projektu zodpovedá Prijímateľ.</a:t>
            </a:r>
          </a:p>
          <a:p>
            <a:pPr marL="571500" indent="-571500">
              <a:buFont typeface="Wingdings" panose="05000000000000000000" pitchFamily="2" charset="2"/>
              <a:buChar char="ü"/>
            </a:pPr>
            <a:endParaRPr lang="sk-SK" dirty="0"/>
          </a:p>
          <a:p>
            <a:pPr marL="571500" lvl="0" indent="-571500">
              <a:buFont typeface="Wingdings" panose="05000000000000000000" pitchFamily="2" charset="2"/>
              <a:buChar char="ü"/>
            </a:pPr>
            <a:r>
              <a:rPr lang="sk-SK" dirty="0"/>
              <a:t>Správca programu si všetky prípadné pohľadávky uplatňuje u Prijímateľa, bez ohľadu na to, či tieto pohľadávky vznikli z dôvodu konania Partnera, a bez ohľadu na krajinu alebo právnu formu Partnera.</a:t>
            </a:r>
          </a:p>
          <a:p>
            <a:pPr marL="571500" lvl="0" indent="-571500">
              <a:buFont typeface="Wingdings" panose="05000000000000000000" pitchFamily="2" charset="2"/>
              <a:buChar char="ü"/>
            </a:pPr>
            <a:endParaRPr lang="sk-SK" dirty="0" smtClean="0"/>
          </a:p>
          <a:p>
            <a:pPr marL="571500" lvl="0" indent="-571500">
              <a:buFont typeface="Wingdings" panose="05000000000000000000" pitchFamily="2" charset="2"/>
              <a:buChar char="ü"/>
            </a:pPr>
            <a:r>
              <a:rPr lang="sk-SK" dirty="0" smtClean="0"/>
              <a:t>Spolupracujúca </a:t>
            </a:r>
            <a:r>
              <a:rPr lang="sk-SK" dirty="0"/>
              <a:t>organizácia je subjekt, ktorý nie je Partnerom projektu, ale ktorý sa zapája do implementácie Projektu.</a:t>
            </a:r>
          </a:p>
        </p:txBody>
      </p:sp>
    </p:spTree>
    <p:extLst>
      <p:ext uri="{BB962C8B-B14F-4D97-AF65-F5344CB8AC3E}">
        <p14:creationId xmlns:p14="http://schemas.microsoft.com/office/powerpoint/2010/main" val="77682464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53B8C6A7-0DA6-4EEC-AB6D-31F4E95B5123}"/>
              </a:ext>
            </a:extLst>
          </p:cNvPr>
          <p:cNvSpPr>
            <a:spLocks noGrp="1"/>
          </p:cNvSpPr>
          <p:nvPr>
            <p:ph type="title"/>
          </p:nvPr>
        </p:nvSpPr>
        <p:spPr>
          <a:xfrm>
            <a:off x="1260386" y="1220504"/>
            <a:ext cx="21861705" cy="830997"/>
          </a:xfrm>
        </p:spPr>
        <p:txBody>
          <a:bodyPr/>
          <a:lstStyle/>
          <a:p>
            <a:r>
              <a:rPr lang="sk-SK" sz="5400" dirty="0"/>
              <a:t>7</a:t>
            </a:r>
            <a:r>
              <a:rPr lang="sk-SK" sz="5400" dirty="0" smtClean="0"/>
              <a:t>. </a:t>
            </a:r>
            <a:r>
              <a:rPr lang="sk-SK" sz="5400" dirty="0"/>
              <a:t>Finančné a informačné </a:t>
            </a:r>
            <a:r>
              <a:rPr lang="sk-SK" sz="5400" dirty="0" smtClean="0"/>
              <a:t>toky</a:t>
            </a:r>
            <a:endParaRPr lang="de-AT" sz="5400" dirty="0"/>
          </a:p>
        </p:txBody>
      </p:sp>
      <p:sp>
        <p:nvSpPr>
          <p:cNvPr id="3" name="Zástupný objekt pre obsah 2">
            <a:extLst>
              <a:ext uri="{FF2B5EF4-FFF2-40B4-BE49-F238E27FC236}">
                <a16:creationId xmlns:a16="http://schemas.microsoft.com/office/drawing/2014/main" xmlns="" id="{D61642F9-FF73-4470-9235-B5D3AEE589D4}"/>
              </a:ext>
            </a:extLst>
          </p:cNvPr>
          <p:cNvSpPr>
            <a:spLocks noGrp="1"/>
          </p:cNvSpPr>
          <p:nvPr>
            <p:ph idx="1"/>
          </p:nvPr>
        </p:nvSpPr>
        <p:spPr>
          <a:xfrm>
            <a:off x="1260386" y="2329132"/>
            <a:ext cx="21861705" cy="9950397"/>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indent="0">
              <a:buNone/>
            </a:pPr>
            <a:r>
              <a:rPr lang="sk-SK" sz="3200" dirty="0" smtClean="0"/>
              <a:t> </a:t>
            </a:r>
            <a:endParaRPr lang="sk-SK" sz="3200" dirty="0"/>
          </a:p>
          <a:p>
            <a:pPr marL="0" indent="0">
              <a:buNone/>
            </a:pPr>
            <a:r>
              <a:rPr lang="sk-SK" sz="3200" dirty="0" smtClean="0"/>
              <a:t>.</a:t>
            </a:r>
            <a:endParaRPr lang="sk-SK" sz="3200" dirty="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6173610" y="952949"/>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5136364" y="11495205"/>
            <a:ext cx="3061579" cy="784324"/>
          </a:xfrm>
          <a:prstGeom prst="rect">
            <a:avLst/>
          </a:prstGeom>
          <a:noFill/>
          <a:ln>
            <a:noFill/>
          </a:ln>
        </p:spPr>
      </p:pic>
      <p:sp>
        <p:nvSpPr>
          <p:cNvPr id="6" name="Rectangle 5"/>
          <p:cNvSpPr/>
          <p:nvPr/>
        </p:nvSpPr>
        <p:spPr>
          <a:xfrm>
            <a:off x="1260385" y="2162198"/>
            <a:ext cx="6594764" cy="56562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smtClean="0">
                <a:effectLst>
                  <a:glow>
                    <a:srgbClr val="000000"/>
                  </a:glow>
                  <a:outerShdw sx="0" sy="0">
                    <a:srgbClr val="000000"/>
                  </a:outerShdw>
                  <a:reflection stA="0" endPos="0" fadeDir="0" sx="0" sy="0"/>
                </a:effectLst>
              </a:rPr>
              <a:t>Systém finančných tokov</a:t>
            </a:r>
            <a:endParaRPr lang="sk-SK" sz="2800" dirty="0"/>
          </a:p>
        </p:txBody>
      </p:sp>
      <p:sp>
        <p:nvSpPr>
          <p:cNvPr id="7" name="Rectangle 6"/>
          <p:cNvSpPr/>
          <p:nvPr/>
        </p:nvSpPr>
        <p:spPr>
          <a:xfrm>
            <a:off x="1260385" y="2756153"/>
            <a:ext cx="16937558" cy="18967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smtClean="0"/>
              <a:t>Projekt </a:t>
            </a:r>
            <a:r>
              <a:rPr lang="sk-SK" sz="2800" dirty="0"/>
              <a:t>môže byť financovaný podľa rozhodnutia Správcu programu:</a:t>
            </a:r>
          </a:p>
          <a:p>
            <a:pPr marL="457200" indent="-457200">
              <a:buFont typeface="Wingdings" panose="05000000000000000000" pitchFamily="2" charset="2"/>
              <a:buChar char="ü"/>
            </a:pPr>
            <a:r>
              <a:rPr lang="sk-SK" sz="2800" dirty="0"/>
              <a:t>Systémom Zálohových platieb.</a:t>
            </a:r>
          </a:p>
          <a:p>
            <a:pPr marL="457200" indent="-457200">
              <a:buFont typeface="Wingdings" panose="05000000000000000000" pitchFamily="2" charset="2"/>
              <a:buChar char="ü"/>
            </a:pPr>
            <a:r>
              <a:rPr lang="sk-SK" sz="2800" dirty="0"/>
              <a:t>Systémom Refundácií.</a:t>
            </a:r>
          </a:p>
          <a:p>
            <a:pPr marL="457200" indent="-457200">
              <a:buFont typeface="Wingdings" panose="05000000000000000000" pitchFamily="2" charset="2"/>
              <a:buChar char="ü"/>
            </a:pPr>
            <a:r>
              <a:rPr lang="sk-SK" sz="2800" dirty="0"/>
              <a:t>Kombináciou Zálohových platieb a Refundácie</a:t>
            </a:r>
            <a:r>
              <a:rPr lang="sk-SK" sz="2800" dirty="0" smtClean="0"/>
              <a:t>.</a:t>
            </a:r>
            <a:endParaRPr lang="sk-SK" sz="2800" dirty="0"/>
          </a:p>
        </p:txBody>
      </p:sp>
      <p:sp>
        <p:nvSpPr>
          <p:cNvPr id="8" name="Rectangle 7"/>
          <p:cNvSpPr/>
          <p:nvPr/>
        </p:nvSpPr>
        <p:spPr>
          <a:xfrm>
            <a:off x="1260385" y="4705630"/>
            <a:ext cx="6594764" cy="80253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Systém Zálohových </a:t>
            </a:r>
            <a:r>
              <a:rPr lang="sk-SK" sz="2800" b="1" dirty="0" smtClean="0">
                <a:effectLst>
                  <a:glow>
                    <a:srgbClr val="000000"/>
                  </a:glow>
                  <a:outerShdw sx="0" sy="0">
                    <a:srgbClr val="000000"/>
                  </a:outerShdw>
                  <a:reflection stA="0" endPos="0" fadeDir="0" sx="0" sy="0"/>
                </a:effectLst>
              </a:rPr>
              <a:t>platieb</a:t>
            </a:r>
            <a:endParaRPr lang="sk-SK" sz="2800" dirty="0"/>
          </a:p>
        </p:txBody>
      </p:sp>
      <p:sp>
        <p:nvSpPr>
          <p:cNvPr id="9" name="Rectangle 8"/>
          <p:cNvSpPr/>
          <p:nvPr/>
        </p:nvSpPr>
        <p:spPr>
          <a:xfrm>
            <a:off x="1260386" y="5536873"/>
            <a:ext cx="16937558" cy="13752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ü"/>
            </a:pPr>
            <a:r>
              <a:rPr lang="sk-SK" sz="2800" dirty="0"/>
              <a:t>Ak je projekt financovaný systémom Zálohových platieb, môže byť týmto systémom vyplatená nielen Zálohová platba, ale aj Priebežné platby.</a:t>
            </a:r>
          </a:p>
          <a:p>
            <a:pPr marL="457200" indent="-457200">
              <a:buFont typeface="Wingdings" panose="05000000000000000000" pitchFamily="2" charset="2"/>
              <a:buChar char="ü"/>
            </a:pPr>
            <a:r>
              <a:rPr lang="sk-SK" sz="2800" dirty="0"/>
              <a:t>Skutočná výška Zálohovej platby je určená v Projektovej zmluve.</a:t>
            </a:r>
          </a:p>
        </p:txBody>
      </p:sp>
      <p:sp>
        <p:nvSpPr>
          <p:cNvPr id="10" name="Rectangle 9"/>
          <p:cNvSpPr/>
          <p:nvPr/>
        </p:nvSpPr>
        <p:spPr>
          <a:xfrm>
            <a:off x="1260385" y="6935298"/>
            <a:ext cx="6594764" cy="80253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Systém </a:t>
            </a:r>
            <a:r>
              <a:rPr lang="sk-SK" sz="2800" b="1" dirty="0" smtClean="0"/>
              <a:t>Refundácie</a:t>
            </a:r>
            <a:endParaRPr lang="sk-SK" dirty="0"/>
          </a:p>
        </p:txBody>
      </p:sp>
      <p:sp>
        <p:nvSpPr>
          <p:cNvPr id="11" name="Rectangle 10"/>
          <p:cNvSpPr/>
          <p:nvPr/>
        </p:nvSpPr>
        <p:spPr>
          <a:xfrm>
            <a:off x="1260385" y="7757789"/>
            <a:ext cx="16937558" cy="13945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buFont typeface="Wingdings" panose="05000000000000000000" pitchFamily="2" charset="2"/>
              <a:buChar char="ü"/>
            </a:pPr>
            <a:r>
              <a:rPr lang="sk-SK" sz="2800" dirty="0"/>
              <a:t>Systémom Refundácie je financovaná Záverečná platba.</a:t>
            </a:r>
          </a:p>
          <a:p>
            <a:pPr marL="457200" lvl="0" indent="-457200">
              <a:buFont typeface="Wingdings" panose="05000000000000000000" pitchFamily="2" charset="2"/>
              <a:buChar char="ü"/>
            </a:pPr>
            <a:r>
              <a:rPr lang="sk-SK" sz="2800" dirty="0"/>
              <a:t>Systémom Refundácie môžu byť financované aj Priebežné platby, ak je tak ustanovené v Projektovej zmluve</a:t>
            </a:r>
          </a:p>
        </p:txBody>
      </p:sp>
      <p:sp>
        <p:nvSpPr>
          <p:cNvPr id="12" name="Rectangle 11"/>
          <p:cNvSpPr/>
          <p:nvPr/>
        </p:nvSpPr>
        <p:spPr>
          <a:xfrm>
            <a:off x="1260385" y="9172292"/>
            <a:ext cx="6594764" cy="80253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b="1" dirty="0"/>
              <a:t>Peňažné spolufinancovanie </a:t>
            </a:r>
            <a:r>
              <a:rPr lang="sk-SK" sz="2800" b="1" dirty="0" smtClean="0"/>
              <a:t>Projektu</a:t>
            </a:r>
            <a:endParaRPr lang="sk-SK" dirty="0"/>
          </a:p>
        </p:txBody>
      </p:sp>
      <p:sp>
        <p:nvSpPr>
          <p:cNvPr id="13" name="Rectangle 12"/>
          <p:cNvSpPr/>
          <p:nvPr/>
        </p:nvSpPr>
        <p:spPr>
          <a:xfrm>
            <a:off x="1260385" y="9994783"/>
            <a:ext cx="16937558" cy="8025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Podmienky peňažného spolufinancovania sú určené v Projektovej zmluve</a:t>
            </a:r>
            <a:r>
              <a:rPr lang="sk-SK" sz="2800" dirty="0" smtClean="0"/>
              <a:t>.</a:t>
            </a:r>
            <a:endParaRPr lang="sk-SK" dirty="0"/>
          </a:p>
        </p:txBody>
      </p:sp>
    </p:spTree>
    <p:extLst>
      <p:ext uri="{BB962C8B-B14F-4D97-AF65-F5344CB8AC3E}">
        <p14:creationId xmlns:p14="http://schemas.microsoft.com/office/powerpoint/2010/main" val="21314417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6B4E89F-84BF-4F4C-ACF5-6F09782DA794}"/>
              </a:ext>
            </a:extLst>
          </p:cNvPr>
          <p:cNvSpPr>
            <a:spLocks noGrp="1"/>
          </p:cNvSpPr>
          <p:nvPr>
            <p:ph type="title"/>
          </p:nvPr>
        </p:nvSpPr>
        <p:spPr>
          <a:xfrm>
            <a:off x="1259560" y="1220503"/>
            <a:ext cx="21861705" cy="830997"/>
          </a:xfrm>
        </p:spPr>
        <p:txBody>
          <a:bodyPr/>
          <a:lstStyle/>
          <a:p>
            <a:r>
              <a:rPr lang="sk-SK" sz="5400" dirty="0"/>
              <a:t>8</a:t>
            </a:r>
            <a:r>
              <a:rPr lang="sk-SK" sz="5400" dirty="0" smtClean="0"/>
              <a:t>. Priebežná </a:t>
            </a:r>
            <a:r>
              <a:rPr lang="sk-SK" sz="5400" dirty="0"/>
              <a:t>správa o </a:t>
            </a:r>
            <a:r>
              <a:rPr lang="sk-SK" sz="5400" dirty="0" smtClean="0"/>
              <a:t>projekte</a:t>
            </a:r>
            <a:endParaRPr lang="de-AT" sz="5400" dirty="0"/>
          </a:p>
        </p:txBody>
      </p:sp>
      <p:sp>
        <p:nvSpPr>
          <p:cNvPr id="3" name="Zástupný objekt pre obsah 2">
            <a:extLst>
              <a:ext uri="{FF2B5EF4-FFF2-40B4-BE49-F238E27FC236}">
                <a16:creationId xmlns:a16="http://schemas.microsoft.com/office/drawing/2014/main" xmlns="" id="{FF24281A-318E-40E9-BC51-CB7BD384689A}"/>
              </a:ext>
            </a:extLst>
          </p:cNvPr>
          <p:cNvSpPr>
            <a:spLocks noGrp="1"/>
          </p:cNvSpPr>
          <p:nvPr>
            <p:ph idx="1"/>
          </p:nvPr>
        </p:nvSpPr>
        <p:spPr>
          <a:xfrm>
            <a:off x="1260386" y="2346385"/>
            <a:ext cx="21861705" cy="9933144"/>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indent="0">
              <a:buNone/>
            </a:pPr>
            <a:r>
              <a:rPr lang="sk-SK" smtClean="0"/>
              <a:t>.</a:t>
            </a:r>
            <a:endParaRPr lang="sk-SK" dirty="0" smtClean="0"/>
          </a:p>
          <a:p>
            <a:pPr marL="0" lvl="1" indent="0">
              <a:spcBef>
                <a:spcPts val="2000"/>
              </a:spcBef>
              <a:buNone/>
            </a:pPr>
            <a:r>
              <a:rPr lang="sk-SK" dirty="0" smtClean="0"/>
              <a:t> </a:t>
            </a:r>
            <a:endParaRPr lang="sk-SK" sz="4000" dirty="0"/>
          </a:p>
          <a:p>
            <a:pPr marL="0" indent="0">
              <a:buNone/>
            </a:pPr>
            <a:endParaRPr lang="sk-SK" dirty="0" smtClean="0"/>
          </a:p>
          <a:p>
            <a:endParaRPr lang="sk-SK" dirty="0" smtClean="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855114" y="1220503"/>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336490" y="11495205"/>
            <a:ext cx="3061579" cy="784324"/>
          </a:xfrm>
          <a:prstGeom prst="rect">
            <a:avLst/>
          </a:prstGeom>
          <a:noFill/>
          <a:ln>
            <a:noFill/>
          </a:ln>
        </p:spPr>
      </p:pic>
      <p:sp>
        <p:nvSpPr>
          <p:cNvPr id="6" name="Rectangle 5"/>
          <p:cNvSpPr/>
          <p:nvPr/>
        </p:nvSpPr>
        <p:spPr>
          <a:xfrm>
            <a:off x="1259559" y="2509185"/>
            <a:ext cx="7232073" cy="67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Reportovacie </a:t>
            </a:r>
            <a:r>
              <a:rPr lang="sk-SK" sz="2800" b="1" dirty="0" smtClean="0">
                <a:effectLst>
                  <a:glow>
                    <a:srgbClr val="000000"/>
                  </a:glow>
                  <a:outerShdw sx="0" sy="0">
                    <a:srgbClr val="000000"/>
                  </a:outerShdw>
                  <a:reflection stA="0" endPos="0" fadeDir="0" sx="0" sy="0"/>
                </a:effectLst>
              </a:rPr>
              <a:t>obdobie</a:t>
            </a:r>
            <a:endParaRPr lang="sk-SK" sz="2800" b="1" dirty="0">
              <a:effectLst>
                <a:glow>
                  <a:srgbClr val="000000"/>
                </a:glow>
                <a:outerShdw sx="0" sy="0">
                  <a:srgbClr val="000000"/>
                </a:outerShdw>
                <a:reflection stA="0" endPos="0" fadeDir="0" sx="0" sy="0"/>
              </a:effectLst>
            </a:endParaRPr>
          </a:p>
        </p:txBody>
      </p:sp>
      <p:sp>
        <p:nvSpPr>
          <p:cNvPr id="7" name="Rectangle 6"/>
          <p:cNvSpPr/>
          <p:nvPr/>
        </p:nvSpPr>
        <p:spPr>
          <a:xfrm>
            <a:off x="1259559" y="3486010"/>
            <a:ext cx="20138508" cy="14003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anose="05000000000000000000" pitchFamily="2" charset="2"/>
              <a:buChar char="ü"/>
            </a:pPr>
            <a:r>
              <a:rPr lang="sk-SK" sz="2800" dirty="0"/>
              <a:t>Je obdobie, za ktoré sa predkladá Priebežná správa o projekte, resp. Záverečná správa o projekte.</a:t>
            </a:r>
          </a:p>
          <a:p>
            <a:pPr marL="457200" indent="-457200" algn="just">
              <a:buFont typeface="Wingdings" panose="05000000000000000000" pitchFamily="2" charset="2"/>
              <a:buChar char="ü"/>
            </a:pPr>
            <a:r>
              <a:rPr lang="sk-SK" sz="2800" dirty="0"/>
              <a:t>Ak projektová zmluva neustanovuje inak, Reportovacie obdobia sú štvormesačné, pričom prvé Reportovacie obdobie začína prvým dňom mesiaca, v ktorom nadobudla účinnosť projektová zmluva, ak projektová zmluva nestanovuje inak</a:t>
            </a:r>
          </a:p>
        </p:txBody>
      </p:sp>
      <p:sp>
        <p:nvSpPr>
          <p:cNvPr id="8" name="Rectangle 7"/>
          <p:cNvSpPr/>
          <p:nvPr/>
        </p:nvSpPr>
        <p:spPr>
          <a:xfrm>
            <a:off x="1259559" y="5155413"/>
            <a:ext cx="7232073" cy="67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Priebežná správa o </a:t>
            </a:r>
            <a:r>
              <a:rPr lang="sk-SK" sz="2800" b="1" dirty="0" smtClean="0"/>
              <a:t>projekte</a:t>
            </a:r>
            <a:endParaRPr lang="sk-SK" dirty="0"/>
          </a:p>
        </p:txBody>
      </p:sp>
      <p:sp>
        <p:nvSpPr>
          <p:cNvPr id="9" name="Rectangle 8"/>
          <p:cNvSpPr/>
          <p:nvPr/>
        </p:nvSpPr>
        <p:spPr>
          <a:xfrm>
            <a:off x="1259558" y="6016051"/>
            <a:ext cx="20138509" cy="11211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buFont typeface="Wingdings" panose="05000000000000000000" pitchFamily="2" charset="2"/>
              <a:buChar char="ü"/>
            </a:pPr>
            <a:r>
              <a:rPr lang="sk-SK" sz="2800" dirty="0"/>
              <a:t>Je správa, ktorú predkladá Prijímateľ Správcovi programu za Reportovacie obdobie, s cieľom informovať ho o finančnom a vecnom pokroku v Projekte, a ktorou Prijímateľ žiada o platbu a zúčtováva poskytnuté platby Projektového grantu</a:t>
            </a:r>
            <a:r>
              <a:rPr lang="sk-SK" sz="2800" dirty="0" smtClean="0"/>
              <a:t>.</a:t>
            </a:r>
            <a:endParaRPr lang="sk-SK" dirty="0"/>
          </a:p>
        </p:txBody>
      </p:sp>
      <p:sp>
        <p:nvSpPr>
          <p:cNvPr id="10" name="Rectangle 9"/>
          <p:cNvSpPr/>
          <p:nvPr/>
        </p:nvSpPr>
        <p:spPr>
          <a:xfrm>
            <a:off x="1259559" y="7348454"/>
            <a:ext cx="7232073" cy="67390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3600" b="1" dirty="0">
                <a:effectLst>
                  <a:glow>
                    <a:srgbClr val="000000"/>
                  </a:glow>
                  <a:outerShdw sx="0" sy="0">
                    <a:srgbClr val="000000"/>
                  </a:outerShdw>
                  <a:reflection stA="0" endPos="0" fadeDir="0" sx="0" sy="0"/>
                </a:effectLst>
              </a:rPr>
              <a:t>Predloženie správy</a:t>
            </a:r>
            <a:endParaRPr lang="sk-SK" dirty="0"/>
          </a:p>
        </p:txBody>
      </p:sp>
      <p:sp>
        <p:nvSpPr>
          <p:cNvPr id="11" name="Rectangle 10"/>
          <p:cNvSpPr/>
          <p:nvPr/>
        </p:nvSpPr>
        <p:spPr>
          <a:xfrm>
            <a:off x="1259559" y="8227412"/>
            <a:ext cx="20138509" cy="30538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a:buFont typeface="Wingdings" panose="05000000000000000000" pitchFamily="2" charset="2"/>
              <a:buChar char="ü"/>
            </a:pPr>
            <a:r>
              <a:rPr lang="sk-SK" sz="2800" dirty="0"/>
              <a:t>Prijímateľ predkladá Priebežnú správu o projekte (ďalej aj „PSP“) v termíne do 15 PD po uplynutí </a:t>
            </a:r>
            <a:r>
              <a:rPr lang="sk-SK" sz="2800" dirty="0" err="1"/>
              <a:t>Reportovacieho</a:t>
            </a:r>
            <a:r>
              <a:rPr lang="sk-SK" sz="2800" dirty="0"/>
              <a:t> obdobia a Záverečnú správu o projekte (ďalej „ZSP“) do 30 PD po uplynutí </a:t>
            </a:r>
            <a:r>
              <a:rPr lang="sk-SK" sz="2800" dirty="0" err="1"/>
              <a:t>Reportovacieho</a:t>
            </a:r>
            <a:r>
              <a:rPr lang="sk-SK" sz="2800" dirty="0"/>
              <a:t> obdobia. Výnimka z tohto pravidla je možná len na základe reálne zdôvodnenej žiadosti Prijímateľa, ktorá bude doručená SP minimálne 5 PD pred uplynutím lehoty na predloženie PSP. </a:t>
            </a:r>
          </a:p>
          <a:p>
            <a:pPr marL="457200" indent="-457200">
              <a:buFont typeface="Wingdings" panose="05000000000000000000" pitchFamily="2" charset="2"/>
              <a:buChar char="ü"/>
            </a:pPr>
            <a:r>
              <a:rPr lang="sk-SK" sz="2800" dirty="0" smtClean="0"/>
              <a:t>Prijímateľ</a:t>
            </a:r>
            <a:r>
              <a:rPr lang="sk-SK" sz="2800" dirty="0"/>
              <a:t>, ktorý disponuje elektronickým podpisom predkladá do e-schránky Správcu programu elektronicky podpísanú Priebežnú správu o projekte, vrátane Zoznamu účtovných dokladov. V prípade, ak Prijímateľ nedisponuje elektronickým podpisom, zašle tieto podpísané dokumenty fyzicky v listinnej podobe poštou.</a:t>
            </a:r>
          </a:p>
        </p:txBody>
      </p:sp>
    </p:spTree>
    <p:extLst>
      <p:ext uri="{BB962C8B-B14F-4D97-AF65-F5344CB8AC3E}">
        <p14:creationId xmlns:p14="http://schemas.microsoft.com/office/powerpoint/2010/main" val="397567452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8. Priebežná správa o projekte</a:t>
            </a:r>
          </a:p>
        </p:txBody>
      </p:sp>
      <p:pic>
        <p:nvPicPr>
          <p:cNvPr id="5"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384059" y="1047378"/>
            <a:ext cx="2024333" cy="1353054"/>
          </a:xfrm>
          <a:prstGeom prst="rect">
            <a:avLst/>
          </a:prstGeom>
          <a:noFill/>
        </p:spPr>
      </p:pic>
      <p:pic>
        <p:nvPicPr>
          <p:cNvPr id="6"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384059" y="11495205"/>
            <a:ext cx="3061579" cy="784324"/>
          </a:xfrm>
          <a:prstGeom prst="rect">
            <a:avLst/>
          </a:prstGeom>
          <a:noFill/>
          <a:ln>
            <a:noFill/>
          </a:ln>
        </p:spPr>
      </p:pic>
      <p:sp>
        <p:nvSpPr>
          <p:cNvPr id="7" name="Rectangle 6"/>
          <p:cNvSpPr/>
          <p:nvPr/>
        </p:nvSpPr>
        <p:spPr>
          <a:xfrm>
            <a:off x="1260386" y="2727812"/>
            <a:ext cx="4613941" cy="95236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3600" b="1" dirty="0">
                <a:effectLst>
                  <a:glow>
                    <a:srgbClr val="000000"/>
                  </a:glow>
                  <a:outerShdw sx="0" sy="0">
                    <a:srgbClr val="000000"/>
                  </a:outerShdw>
                  <a:reflection stA="0" endPos="0" fadeDir="0" sx="0" sy="0"/>
                </a:effectLst>
              </a:rPr>
              <a:t>Predloženie </a:t>
            </a:r>
            <a:r>
              <a:rPr lang="sk-SK" sz="3600" b="1" dirty="0" smtClean="0">
                <a:effectLst>
                  <a:glow>
                    <a:srgbClr val="000000"/>
                  </a:glow>
                  <a:outerShdw sx="0" sy="0">
                    <a:srgbClr val="000000"/>
                  </a:outerShdw>
                  <a:reflection stA="0" endPos="0" fadeDir="0" sx="0" sy="0"/>
                </a:effectLst>
              </a:rPr>
              <a:t>správy</a:t>
            </a:r>
            <a:endParaRPr lang="sk-SK" dirty="0"/>
          </a:p>
        </p:txBody>
      </p:sp>
      <p:sp>
        <p:nvSpPr>
          <p:cNvPr id="8" name="Rectangle 7"/>
          <p:cNvSpPr/>
          <p:nvPr/>
        </p:nvSpPr>
        <p:spPr>
          <a:xfrm>
            <a:off x="1260386" y="4356491"/>
            <a:ext cx="18869890" cy="45935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2800" dirty="0"/>
              <a:t>Uvedené dokumenty sa zároveň zasielajú v editovateľnom formáte MS EXCEL elektronicky na emailovú </a:t>
            </a:r>
            <a:r>
              <a:rPr lang="sk-SK" sz="2800" dirty="0" smtClean="0"/>
              <a:t>adresu eeagrants@envriro.gov.sk s</a:t>
            </a:r>
            <a:r>
              <a:rPr lang="sk-SK" sz="2800" dirty="0"/>
              <a:t> uvedením jasnej špecifikácie kódu Projektu. </a:t>
            </a:r>
            <a:endParaRPr lang="sk-SK" sz="2800" dirty="0" smtClean="0"/>
          </a:p>
          <a:p>
            <a:endParaRPr lang="sk-SK" sz="2800" dirty="0"/>
          </a:p>
          <a:p>
            <a:r>
              <a:rPr lang="sk-SK" sz="2800" dirty="0"/>
              <a:t>Ostatné povinné prílohy zasiela Prijímateľ na uvedenú emailovú adresu, e-schránku, resp. poštou na adresu Správcu programu, v závislosti od uvedeného spôsobu zasielania v časti „Zoznam povinných príloh“ formulára PSP. </a:t>
            </a:r>
            <a:endParaRPr lang="sk-SK" sz="2800" dirty="0" smtClean="0"/>
          </a:p>
          <a:p>
            <a:endParaRPr lang="sk-SK" sz="2800" dirty="0"/>
          </a:p>
          <a:p>
            <a:r>
              <a:rPr lang="sk-SK" sz="2800" dirty="0"/>
              <a:t>Originály týchto dokumentov je Prijímateľ a slovenský Partner povinný uchovávať a predložiť Správcovi programu a ďalším kontrolným subjektom na základe vyzvania a v rámci finančnej kontroly na mieste, alebo iného typu kontroly. </a:t>
            </a:r>
          </a:p>
          <a:p>
            <a:r>
              <a:rPr lang="sk-SK" sz="2800" dirty="0"/>
              <a:t>Lehoty Správcu programu na výkon kontroly začínajú nasledujúci deň po doručení PSP vrátane všetkých príloh.</a:t>
            </a:r>
          </a:p>
          <a:p>
            <a:pPr algn="ctr"/>
            <a:endParaRPr lang="sk-SK" dirty="0"/>
          </a:p>
        </p:txBody>
      </p:sp>
    </p:spTree>
    <p:extLst>
      <p:ext uri="{BB962C8B-B14F-4D97-AF65-F5344CB8AC3E}">
        <p14:creationId xmlns:p14="http://schemas.microsoft.com/office/powerpoint/2010/main" val="19073552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8. Priebežná správa o p</a:t>
            </a:r>
            <a:r>
              <a:rPr lang="sk-SK" sz="5400" dirty="0" smtClean="0"/>
              <a:t>rojekte</a:t>
            </a:r>
            <a:endParaRPr lang="sk-SK" sz="5400" dirty="0"/>
          </a:p>
        </p:txBody>
      </p:sp>
      <p:sp>
        <p:nvSpPr>
          <p:cNvPr id="3" name="Zástupný symbol obsahu 2"/>
          <p:cNvSpPr>
            <a:spLocks noGrp="1"/>
          </p:cNvSpPr>
          <p:nvPr>
            <p:ph idx="1"/>
          </p:nvPr>
        </p:nvSpPr>
        <p:spPr/>
        <p:txBody>
          <a:bodyPr>
            <a:normAutofit/>
          </a:bodyPr>
          <a:lstStyle/>
          <a:p>
            <a:endParaRPr lang="sk-SK" b="1" dirty="0">
              <a:effectLst>
                <a:glow>
                  <a:srgbClr val="000000"/>
                </a:glow>
                <a:outerShdw sx="0" sy="0">
                  <a:srgbClr val="000000"/>
                </a:outerShdw>
                <a:reflection stA="0" endPos="0" fadeDir="0" sx="0" sy="0"/>
              </a:effectLst>
            </a:endParaRPr>
          </a:p>
          <a:p>
            <a:pPr marL="0" indent="0">
              <a:buNone/>
            </a:pPr>
            <a:endParaRPr lang="sk-SK" dirty="0"/>
          </a:p>
          <a:p>
            <a:pPr marL="0" lvl="0" indent="0">
              <a:buNone/>
            </a:pPr>
            <a:endParaRPr lang="sk-SK" dirty="0"/>
          </a:p>
          <a:p>
            <a:endParaRPr lang="sk-SK" b="1" dirty="0"/>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605732" y="95947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99275" y="11887367"/>
            <a:ext cx="3061579" cy="784324"/>
          </a:xfrm>
          <a:prstGeom prst="rect">
            <a:avLst/>
          </a:prstGeom>
          <a:noFill/>
          <a:ln>
            <a:noFill/>
          </a:ln>
        </p:spPr>
      </p:pic>
      <p:sp>
        <p:nvSpPr>
          <p:cNvPr id="6" name="Rectangle 5"/>
          <p:cNvSpPr/>
          <p:nvPr/>
        </p:nvSpPr>
        <p:spPr>
          <a:xfrm>
            <a:off x="1260386" y="2250104"/>
            <a:ext cx="9960496" cy="83127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Zaraďovanie výdavkov do Priebežnej správy o </a:t>
            </a:r>
            <a:r>
              <a:rPr lang="sk-SK" sz="2800" b="1" dirty="0" smtClean="0"/>
              <a:t>projekte</a:t>
            </a:r>
            <a:endParaRPr lang="sk-SK" dirty="0"/>
          </a:p>
        </p:txBody>
      </p:sp>
      <p:sp>
        <p:nvSpPr>
          <p:cNvPr id="7" name="Rectangle 6"/>
          <p:cNvSpPr/>
          <p:nvPr/>
        </p:nvSpPr>
        <p:spPr>
          <a:xfrm>
            <a:off x="1260386" y="5389051"/>
            <a:ext cx="9960496" cy="83127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spcBef>
                <a:spcPts val="2000"/>
              </a:spcBef>
              <a:buNone/>
            </a:pPr>
            <a:r>
              <a:rPr lang="sk-SK" sz="2800" b="1" dirty="0" smtClean="0">
                <a:effectLst>
                  <a:glow>
                    <a:srgbClr val="000000"/>
                  </a:glow>
                  <a:outerShdw sx="0" sy="0">
                    <a:srgbClr val="000000"/>
                  </a:outerShdw>
                  <a:reflection stA="0" endPos="0" fadeDir="0" sx="0" sy="0"/>
                </a:effectLst>
              </a:rPr>
              <a:t>Zoznam </a:t>
            </a:r>
            <a:r>
              <a:rPr lang="sk-SK" sz="2800" b="1" dirty="0">
                <a:effectLst>
                  <a:glow>
                    <a:srgbClr val="000000"/>
                  </a:glow>
                  <a:outerShdw sx="0" sy="0">
                    <a:srgbClr val="000000"/>
                  </a:outerShdw>
                  <a:reflection stA="0" endPos="0" fadeDir="0" sx="0" sy="0"/>
                </a:effectLst>
              </a:rPr>
              <a:t>účtovných dokladov</a:t>
            </a:r>
            <a:endParaRPr lang="sk-SK" sz="2800" dirty="0"/>
          </a:p>
        </p:txBody>
      </p:sp>
      <p:sp>
        <p:nvSpPr>
          <p:cNvPr id="8" name="Rectangle 7"/>
          <p:cNvSpPr/>
          <p:nvPr/>
        </p:nvSpPr>
        <p:spPr>
          <a:xfrm>
            <a:off x="1246290" y="8054402"/>
            <a:ext cx="9960496" cy="83127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Záverečná správa o projekte a finančné vyrovnanie</a:t>
            </a:r>
            <a:endParaRPr lang="sk-SK" sz="2800" dirty="0"/>
          </a:p>
        </p:txBody>
      </p:sp>
      <p:sp>
        <p:nvSpPr>
          <p:cNvPr id="9" name="Rectangle 8"/>
          <p:cNvSpPr/>
          <p:nvPr/>
        </p:nvSpPr>
        <p:spPr>
          <a:xfrm>
            <a:off x="1246289" y="8949120"/>
            <a:ext cx="21861707" cy="25460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Záverečnou správou o projekte (ďalej aj „ZSP“) je správa, v rámci ktorej prijímateľ deklaruje dokončenie projektu. V porovnaní s PSP sa v rámci ZSP kontrolujú aj riziká udržateľnosti projektu, udržateľnosť bilaterálnych indikátorov, udržateľnosť indikátorov publicity, spôsob, akým bude zabezpečené vyčlenenie primeraných zdrojov pre údržbu vybavenia a všetkých budov obstaraných, postavených, obnovených a zrekonštruovaných v rámci Projektu počas doby udržateľnosti Projektu, či bol dodržaný rozsah Projektu, t. j. či okrem indikátorov boli aj zrealizované jednotlivé rozpočtové položky uvedené v Rozpočte Projektu a ďalšie podmienky stanovené NKB v rámci Dohody o implementácii programu.</a:t>
            </a:r>
          </a:p>
        </p:txBody>
      </p:sp>
      <p:sp>
        <p:nvSpPr>
          <p:cNvPr id="10" name="Rectangle 9"/>
          <p:cNvSpPr/>
          <p:nvPr/>
        </p:nvSpPr>
        <p:spPr>
          <a:xfrm>
            <a:off x="1246290" y="6259977"/>
            <a:ext cx="21889898" cy="1782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smtClean="0"/>
              <a:t>Zoznam </a:t>
            </a:r>
            <a:r>
              <a:rPr lang="sk-SK" sz="2800" dirty="0"/>
              <a:t>účtovných dokladov je súčasťou PSP a predkladá sa za účelom potreby zatriedenia jednotlivých výdavkov, zrealizovaných v rámci Reportovacieho obdobia do jednotlivých rozpočtových položiek a k jednotlivým subjektom, ktoré tieto výdavky realizovali (Prijímateľ, resp. Partneri). </a:t>
            </a:r>
            <a:endParaRPr lang="sk-SK" dirty="0"/>
          </a:p>
        </p:txBody>
      </p:sp>
      <p:sp>
        <p:nvSpPr>
          <p:cNvPr id="11" name="Rectangle 10"/>
          <p:cNvSpPr/>
          <p:nvPr/>
        </p:nvSpPr>
        <p:spPr>
          <a:xfrm>
            <a:off x="1260386" y="3050941"/>
            <a:ext cx="21847611" cy="2298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Do PSP je možné začleniť len vynaložené, vzniknuté (incurred) výdavky, t.j. výdavky, u ktorých bolo ukončené vecné aj finančné plnenie výdavku</a:t>
            </a:r>
            <a:r>
              <a:rPr lang="sk-SK" sz="2800" dirty="0" smtClean="0"/>
              <a:t>. Do </a:t>
            </a:r>
            <a:r>
              <a:rPr lang="sk-SK" sz="2800" dirty="0"/>
              <a:t>prvého mesiaca prvého Reportovacieho obdobia sa zaradia všetky výdavky, ktoré boli vynaložené v období od prvého dňa oprávnenosti výdavkov v zmysle Projektovej zmluvy</a:t>
            </a:r>
            <a:r>
              <a:rPr lang="sk-SK" sz="2800" dirty="0" smtClean="0"/>
              <a:t>. Na </a:t>
            </a:r>
            <a:r>
              <a:rPr lang="sk-SK" sz="2800" dirty="0"/>
              <a:t>náklady, s ktorými súvisiaci účtovný doklad bol vystavený v posledný mesiac Obdobia oprávnenosti výdavkov, môže Správca programu prihliadať, akoby boli zrealizované počas Obdobia oprávnenosti výdavkov, a to za predpokladu, že tieto náklady boli uhradené do 30 dní od uplynutia posledného dňa obdobia oprávnenosti výdavkov</a:t>
            </a:r>
            <a:r>
              <a:rPr lang="sk-SK" sz="2800" dirty="0" smtClean="0"/>
              <a:t>.</a:t>
            </a:r>
            <a:endParaRPr lang="sk-SK" sz="2800" dirty="0"/>
          </a:p>
        </p:txBody>
      </p:sp>
    </p:spTree>
    <p:extLst>
      <p:ext uri="{BB962C8B-B14F-4D97-AF65-F5344CB8AC3E}">
        <p14:creationId xmlns:p14="http://schemas.microsoft.com/office/powerpoint/2010/main" val="125577493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10A2FD8-1611-4E19-8C79-8049F704A5BD}"/>
              </a:ext>
            </a:extLst>
          </p:cNvPr>
          <p:cNvSpPr>
            <a:spLocks noGrp="1"/>
          </p:cNvSpPr>
          <p:nvPr>
            <p:ph type="title"/>
          </p:nvPr>
        </p:nvSpPr>
        <p:spPr>
          <a:xfrm>
            <a:off x="1260386" y="805005"/>
            <a:ext cx="21861705" cy="1661993"/>
          </a:xfrm>
        </p:spPr>
        <p:txBody>
          <a:bodyPr/>
          <a:lstStyle/>
          <a:p>
            <a:r>
              <a:rPr lang="sk-SK" sz="5400" dirty="0"/>
              <a:t>9</a:t>
            </a:r>
            <a:r>
              <a:rPr lang="sk-SK" sz="5400" dirty="0" smtClean="0"/>
              <a:t>. </a:t>
            </a:r>
            <a:r>
              <a:rPr lang="sk-SK" sz="5400" dirty="0"/>
              <a:t>Oprávnenosť výdavkov a preukazovanie </a:t>
            </a:r>
            <a:r>
              <a:rPr lang="sk-SK" sz="5400" dirty="0" smtClean="0"/>
              <a:t>oprávnenosti</a:t>
            </a:r>
            <a:r>
              <a:rPr lang="sk-SK" sz="5400" dirty="0"/>
              <a:t/>
            </a:r>
            <a:br>
              <a:rPr lang="sk-SK" sz="5400" dirty="0"/>
            </a:br>
            <a:endParaRPr lang="de-AT" sz="5400" dirty="0"/>
          </a:p>
        </p:txBody>
      </p:sp>
      <p:sp>
        <p:nvSpPr>
          <p:cNvPr id="3" name="Zástupný objekt pre obsah 2">
            <a:extLst>
              <a:ext uri="{FF2B5EF4-FFF2-40B4-BE49-F238E27FC236}">
                <a16:creationId xmlns:a16="http://schemas.microsoft.com/office/drawing/2014/main" xmlns="" id="{7DC5949B-4DA4-43E9-9070-2E8EA4E44BD6}"/>
              </a:ext>
            </a:extLst>
          </p:cNvPr>
          <p:cNvSpPr>
            <a:spLocks noGrp="1"/>
          </p:cNvSpPr>
          <p:nvPr>
            <p:ph idx="1"/>
          </p:nvPr>
        </p:nvSpPr>
        <p:spPr>
          <a:xfrm>
            <a:off x="817801" y="3453465"/>
            <a:ext cx="21861705" cy="10260948"/>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lvl="0" indent="0">
              <a:buNone/>
            </a:pPr>
            <a:r>
              <a:rPr lang="sk-SK" sz="3200" dirty="0" smtClean="0"/>
              <a:t> </a:t>
            </a:r>
          </a:p>
          <a:p>
            <a:pPr marL="0" lvl="0" indent="0">
              <a:buNone/>
            </a:pPr>
            <a:endParaRPr lang="sk-SK" sz="3200" b="1" dirty="0"/>
          </a:p>
          <a:p>
            <a:pPr marL="0" indent="0">
              <a:buNone/>
            </a:pPr>
            <a:r>
              <a:rPr lang="sk-SK" sz="3200" dirty="0" smtClean="0"/>
              <a:t>.</a:t>
            </a:r>
          </a:p>
          <a:p>
            <a:pPr marL="0" indent="0">
              <a:buNone/>
            </a:pPr>
            <a:r>
              <a:rPr lang="sk-SK" b="1" dirty="0" smtClean="0"/>
              <a:t> </a:t>
            </a:r>
            <a:endParaRPr lang="sk-SK" b="1" dirty="0"/>
          </a:p>
          <a:p>
            <a:endParaRPr lang="sk-SK" sz="4000" dirty="0"/>
          </a:p>
          <a:p>
            <a:pPr marL="0" lvl="0" indent="0">
              <a:buNone/>
            </a:pPr>
            <a:endParaRPr lang="sk-SK" sz="2400" dirty="0"/>
          </a:p>
          <a:p>
            <a:pPr marL="0" indent="0">
              <a:buNone/>
            </a:pPr>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97222" y="111394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66574" y="11887367"/>
            <a:ext cx="3061579" cy="784324"/>
          </a:xfrm>
          <a:prstGeom prst="rect">
            <a:avLst/>
          </a:prstGeom>
          <a:noFill/>
          <a:ln>
            <a:noFill/>
          </a:ln>
        </p:spPr>
      </p:pic>
      <p:sp>
        <p:nvSpPr>
          <p:cNvPr id="6" name="Rectangle 5"/>
          <p:cNvSpPr/>
          <p:nvPr/>
        </p:nvSpPr>
        <p:spPr>
          <a:xfrm>
            <a:off x="1038713" y="1998614"/>
            <a:ext cx="9518450" cy="5903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Všeobecné kritériá oprávnenosti </a:t>
            </a:r>
            <a:r>
              <a:rPr lang="sk-SK" sz="2800" b="1" dirty="0" smtClean="0">
                <a:effectLst>
                  <a:glow>
                    <a:srgbClr val="000000"/>
                  </a:glow>
                  <a:outerShdw sx="0" sy="0">
                    <a:srgbClr val="000000"/>
                  </a:outerShdw>
                  <a:reflection stA="0" endPos="0" fadeDir="0" sx="0" sy="0"/>
                </a:effectLst>
              </a:rPr>
              <a:t>výdavkov</a:t>
            </a:r>
            <a:endParaRPr lang="sk-SK" dirty="0"/>
          </a:p>
        </p:txBody>
      </p:sp>
      <p:sp>
        <p:nvSpPr>
          <p:cNvPr id="7" name="Rectangle 6"/>
          <p:cNvSpPr/>
          <p:nvPr/>
        </p:nvSpPr>
        <p:spPr>
          <a:xfrm>
            <a:off x="1038713" y="3453465"/>
            <a:ext cx="20561169" cy="74511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dirty="0"/>
              <a:t>Oprávnené výdavky Projektu sú skutočne vynaložené výdavky v rámci Projektu, ktoré:</a:t>
            </a:r>
          </a:p>
          <a:p>
            <a:pPr marL="1371327" lvl="1" indent="-457200" algn="just">
              <a:buFont typeface="Wingdings" panose="05000000000000000000" pitchFamily="2" charset="2"/>
              <a:buChar char="ü"/>
            </a:pPr>
            <a:r>
              <a:rPr lang="sk-SK" sz="2800" dirty="0"/>
              <a:t>vznikli medzi prvým a posledným dátumom oprávnenosti Projektu tak, ako je určené v Projektovej zmluve;</a:t>
            </a:r>
          </a:p>
          <a:p>
            <a:pPr marL="1371327" lvl="1" indent="-457200" algn="just">
              <a:buFont typeface="Wingdings" panose="05000000000000000000" pitchFamily="2" charset="2"/>
              <a:buChar char="ü"/>
            </a:pPr>
            <a:r>
              <a:rPr lang="sk-SK" sz="2800" dirty="0"/>
              <a:t>sú spojené s predmetom Projektovej zmluvy a sú uvedené alebo indikované v podrobnom rozpočte Projektu;</a:t>
            </a:r>
          </a:p>
          <a:p>
            <a:pPr marL="1371327" lvl="1" indent="-457200" algn="just">
              <a:buFont typeface="Wingdings" panose="05000000000000000000" pitchFamily="2" charset="2"/>
              <a:buChar char="ü"/>
            </a:pPr>
            <a:r>
              <a:rPr lang="sk-SK" sz="2800" dirty="0"/>
              <a:t>sú primerané a nevyhnutné pre implementáciu Projektu;</a:t>
            </a:r>
          </a:p>
          <a:p>
            <a:pPr marL="1371327" lvl="1" indent="-457200" algn="just">
              <a:buFont typeface="Wingdings" panose="05000000000000000000" pitchFamily="2" charset="2"/>
              <a:buChar char="ü"/>
            </a:pPr>
            <a:r>
              <a:rPr lang="sk-SK" sz="2800" dirty="0"/>
              <a:t>musia byť použité výhradne za účelom dosiahnutia cieľa(ov) Projektu a jeho očakávaného výstupu či výstupov, spôsobom v súlade s princípmi hospodárnosti, efektívnosti, účinnosti a účelnosti;</a:t>
            </a:r>
          </a:p>
          <a:p>
            <a:pPr marL="1371327" lvl="1" indent="-457200" algn="just">
              <a:buFont typeface="Wingdings" panose="05000000000000000000" pitchFamily="2" charset="2"/>
              <a:buChar char="ü"/>
            </a:pPr>
            <a:r>
              <a:rPr lang="sk-SK" sz="2800" dirty="0"/>
              <a:t>sú identifikovateľné a overiteľné, najmä tým, že sú zaznamenané v účtovných záznamoch Prijímateľa a stanovené v súlade s platnými účtovnými štandardmi krajiny, v ktorej je Prijímateľ a/alebo Partner projektu zriadený a v súlade so všeobecne akceptovanými účtovnými princípmi; </a:t>
            </a:r>
          </a:p>
          <a:p>
            <a:pPr marL="1371327" lvl="1" indent="-457200" algn="just">
              <a:buFont typeface="Wingdings" panose="05000000000000000000" pitchFamily="2" charset="2"/>
              <a:buChar char="ü"/>
            </a:pPr>
            <a:r>
              <a:rPr lang="sk-SK" sz="2800" dirty="0"/>
              <a:t>sú v súlade s požiadavkami platnej daňovej a sociálnej legislatívy.</a:t>
            </a:r>
          </a:p>
          <a:p>
            <a:pPr lvl="0" algn="just"/>
            <a:r>
              <a:rPr lang="sk-SK" sz="2800" dirty="0"/>
              <a:t>Výdavky sa považujú za vzniknuté, ak boli vyúčtované, uhradené a predmet výdavku bol dodaný (v prípade tovarov) alebo vykonaný (v prípade služieb a prác).</a:t>
            </a:r>
          </a:p>
        </p:txBody>
      </p:sp>
    </p:spTree>
    <p:extLst>
      <p:ext uri="{BB962C8B-B14F-4D97-AF65-F5344CB8AC3E}">
        <p14:creationId xmlns:p14="http://schemas.microsoft.com/office/powerpoint/2010/main" val="68451340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710A2FD8-1611-4E19-8C79-8049F704A5BD}"/>
              </a:ext>
            </a:extLst>
          </p:cNvPr>
          <p:cNvSpPr>
            <a:spLocks noGrp="1"/>
          </p:cNvSpPr>
          <p:nvPr>
            <p:ph type="title"/>
          </p:nvPr>
        </p:nvSpPr>
        <p:spPr>
          <a:xfrm>
            <a:off x="1260386" y="805005"/>
            <a:ext cx="21861705" cy="1661993"/>
          </a:xfrm>
        </p:spPr>
        <p:txBody>
          <a:bodyPr/>
          <a:lstStyle/>
          <a:p>
            <a:r>
              <a:rPr lang="sk-SK" sz="5400" dirty="0"/>
              <a:t>9</a:t>
            </a:r>
            <a:r>
              <a:rPr lang="sk-SK" sz="5400" dirty="0" smtClean="0"/>
              <a:t>. </a:t>
            </a:r>
            <a:r>
              <a:rPr lang="sk-SK" sz="5400" dirty="0"/>
              <a:t>Oprávnenosť výdavkov a preukazovanie </a:t>
            </a:r>
            <a:r>
              <a:rPr lang="sk-SK" sz="5400" dirty="0" smtClean="0"/>
              <a:t>oprávnenosti</a:t>
            </a:r>
            <a:r>
              <a:rPr lang="sk-SK" sz="5400" dirty="0"/>
              <a:t/>
            </a:r>
            <a:br>
              <a:rPr lang="sk-SK" sz="5400" dirty="0"/>
            </a:br>
            <a:endParaRPr lang="de-AT" sz="5400" dirty="0"/>
          </a:p>
        </p:txBody>
      </p:sp>
      <p:sp>
        <p:nvSpPr>
          <p:cNvPr id="3" name="Zástupný objekt pre obsah 2">
            <a:extLst>
              <a:ext uri="{FF2B5EF4-FFF2-40B4-BE49-F238E27FC236}">
                <a16:creationId xmlns:a16="http://schemas.microsoft.com/office/drawing/2014/main" xmlns="" id="{7DC5949B-4DA4-43E9-9070-2E8EA4E44BD6}"/>
              </a:ext>
            </a:extLst>
          </p:cNvPr>
          <p:cNvSpPr>
            <a:spLocks noGrp="1"/>
          </p:cNvSpPr>
          <p:nvPr>
            <p:ph idx="1"/>
          </p:nvPr>
        </p:nvSpPr>
        <p:spPr>
          <a:xfrm>
            <a:off x="817801" y="3453465"/>
            <a:ext cx="21861705" cy="10260948"/>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lvl="0" indent="0">
              <a:buNone/>
            </a:pPr>
            <a:r>
              <a:rPr lang="sk-SK" sz="3200" dirty="0" smtClean="0"/>
              <a:t> </a:t>
            </a:r>
          </a:p>
          <a:p>
            <a:pPr marL="0" lvl="0" indent="0">
              <a:buNone/>
            </a:pPr>
            <a:endParaRPr lang="sk-SK" sz="3200" b="1" dirty="0"/>
          </a:p>
          <a:p>
            <a:pPr marL="0" indent="0">
              <a:buNone/>
            </a:pPr>
            <a:r>
              <a:rPr lang="sk-SK" sz="3200" dirty="0" smtClean="0"/>
              <a:t>.</a:t>
            </a:r>
          </a:p>
          <a:p>
            <a:pPr marL="0" indent="0">
              <a:buNone/>
            </a:pPr>
            <a:r>
              <a:rPr lang="sk-SK" b="1" dirty="0" smtClean="0"/>
              <a:t> </a:t>
            </a:r>
            <a:endParaRPr lang="sk-SK" b="1" dirty="0"/>
          </a:p>
          <a:p>
            <a:endParaRPr lang="sk-SK" sz="4000" dirty="0"/>
          </a:p>
          <a:p>
            <a:pPr marL="0" lvl="0" indent="0">
              <a:buNone/>
            </a:pPr>
            <a:endParaRPr lang="sk-SK" sz="2400" dirty="0"/>
          </a:p>
          <a:p>
            <a:pPr marL="0" indent="0">
              <a:buNone/>
            </a:pPr>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97222" y="111394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66574" y="11887367"/>
            <a:ext cx="3061579" cy="784324"/>
          </a:xfrm>
          <a:prstGeom prst="rect">
            <a:avLst/>
          </a:prstGeom>
          <a:noFill/>
          <a:ln>
            <a:noFill/>
          </a:ln>
        </p:spPr>
      </p:pic>
      <p:sp>
        <p:nvSpPr>
          <p:cNvPr id="8" name="Rectangle 7"/>
          <p:cNvSpPr/>
          <p:nvPr/>
        </p:nvSpPr>
        <p:spPr>
          <a:xfrm>
            <a:off x="1260386" y="2513648"/>
            <a:ext cx="9518450" cy="5903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Spolufinancovanie</a:t>
            </a:r>
            <a:endParaRPr lang="sk-SK" sz="2800" dirty="0"/>
          </a:p>
        </p:txBody>
      </p:sp>
      <p:sp>
        <p:nvSpPr>
          <p:cNvPr id="9" name="Rectangle 8"/>
          <p:cNvSpPr/>
          <p:nvPr/>
        </p:nvSpPr>
        <p:spPr>
          <a:xfrm>
            <a:off x="1260385" y="8090703"/>
            <a:ext cx="9518450" cy="5903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Zádržné</a:t>
            </a:r>
            <a:endParaRPr lang="sk-SK" sz="2800" dirty="0"/>
          </a:p>
        </p:txBody>
      </p:sp>
      <p:sp>
        <p:nvSpPr>
          <p:cNvPr id="10" name="Rectangle 9"/>
          <p:cNvSpPr/>
          <p:nvPr/>
        </p:nvSpPr>
        <p:spPr>
          <a:xfrm>
            <a:off x="1260386" y="9317969"/>
            <a:ext cx="20561169" cy="22198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V zmysle bodu 4.3 Ponuky na poskytnutie grantu uplatňuje Zádržné z každej platby, suma každej platby, s výnimkou Záverečnej platby, sa zníži o určený percentuálny podiel Zádržného. Zádržné bude vyplatené až po schválení Záverečnej správy o projekte</a:t>
            </a:r>
            <a:r>
              <a:rPr lang="sk-SK" sz="2800" dirty="0" smtClean="0"/>
              <a:t>.</a:t>
            </a:r>
            <a:endParaRPr lang="sk-SK" dirty="0"/>
          </a:p>
        </p:txBody>
      </p:sp>
      <p:sp>
        <p:nvSpPr>
          <p:cNvPr id="11" name="Rectangle 10"/>
          <p:cNvSpPr/>
          <p:nvPr/>
        </p:nvSpPr>
        <p:spPr>
          <a:xfrm>
            <a:off x="1260385" y="3755195"/>
            <a:ext cx="20561169" cy="36985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Ak je Projektový grant poskytovaný systémom Zálohových platieb, zmluvné strany sa dohodli, že:</a:t>
            </a:r>
          </a:p>
          <a:p>
            <a:pPr marL="457200" indent="-457200" algn="just">
              <a:buFont typeface="Wingdings" panose="05000000000000000000" pitchFamily="2" charset="2"/>
              <a:buChar char="ü"/>
            </a:pPr>
            <a:r>
              <a:rPr lang="sk-SK" sz="2800" dirty="0"/>
              <a:t>Peňažné spolufinancovanie Projektu musí prechádzať cez Projektový účet, s výnimkou prípadov, kedy Peňažné spolufinancovanie projektu alebo jeho časť uhrádza zahraničný Partner. </a:t>
            </a:r>
          </a:p>
          <a:p>
            <a:pPr marL="457200" indent="-457200" algn="just">
              <a:buFont typeface="Wingdings" panose="05000000000000000000" pitchFamily="2" charset="2"/>
              <a:buChar char="ü"/>
            </a:pPr>
            <a:r>
              <a:rPr lang="sk-SK" sz="2800" dirty="0"/>
              <a:t>Prijímateľ je povinný do siedmych (7) kalendárnych dní od prijatia platby zabezpečiť na  Projektový účet prevod finančných prostriedkov vo výške zodpovedajúcej podielu Peňažného spolufinancovania projektu k výške platby určenej pre Prijímateľa, ako aj prevod alikvotnej časti Zádržného, ak sa Zádržné uplatňuje podľa ods. 3.1.2 VZP</a:t>
            </a:r>
          </a:p>
        </p:txBody>
      </p:sp>
    </p:spTree>
    <p:extLst>
      <p:ext uri="{BB962C8B-B14F-4D97-AF65-F5344CB8AC3E}">
        <p14:creationId xmlns:p14="http://schemas.microsoft.com/office/powerpoint/2010/main" val="351979301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4DCB3047-F1F7-4357-A19E-41B7558AF658}"/>
              </a:ext>
            </a:extLst>
          </p:cNvPr>
          <p:cNvSpPr>
            <a:spLocks noGrp="1"/>
          </p:cNvSpPr>
          <p:nvPr>
            <p:ph type="title"/>
          </p:nvPr>
        </p:nvSpPr>
        <p:spPr>
          <a:xfrm>
            <a:off x="1260386" y="1220505"/>
            <a:ext cx="21861705" cy="830997"/>
          </a:xfrm>
        </p:spPr>
        <p:txBody>
          <a:bodyPr/>
          <a:lstStyle/>
          <a:p>
            <a:r>
              <a:rPr lang="sk-SK" sz="5400" dirty="0"/>
              <a:t>9</a:t>
            </a:r>
            <a:r>
              <a:rPr lang="sk-SK" sz="5400" dirty="0" smtClean="0"/>
              <a:t>. </a:t>
            </a:r>
            <a:r>
              <a:rPr lang="sk-SK" sz="5400" dirty="0"/>
              <a:t>Oprávnenosť výdavkov a preukazovanie </a:t>
            </a:r>
            <a:r>
              <a:rPr lang="sk-SK" sz="5400" dirty="0" smtClean="0"/>
              <a:t>oprávnenosti</a:t>
            </a:r>
            <a:endParaRPr lang="de-AT" sz="5400" dirty="0"/>
          </a:p>
        </p:txBody>
      </p:sp>
      <p:sp>
        <p:nvSpPr>
          <p:cNvPr id="3" name="Zástupný objekt pre obsah 2">
            <a:extLst>
              <a:ext uri="{FF2B5EF4-FFF2-40B4-BE49-F238E27FC236}">
                <a16:creationId xmlns:a16="http://schemas.microsoft.com/office/drawing/2014/main" xmlns="" id="{247775FF-5667-40E9-9EC5-7A04F510A6A0}"/>
              </a:ext>
            </a:extLst>
          </p:cNvPr>
          <p:cNvSpPr>
            <a:spLocks noGrp="1"/>
          </p:cNvSpPr>
          <p:nvPr>
            <p:ph idx="1"/>
          </p:nvPr>
        </p:nvSpPr>
        <p:spPr>
          <a:xfrm>
            <a:off x="1260386" y="2191109"/>
            <a:ext cx="21861705" cy="10088420"/>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lvl="1" indent="0">
              <a:spcBef>
                <a:spcPts val="2000"/>
              </a:spcBef>
              <a:buNone/>
            </a:pPr>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018895" y="1636003"/>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981649" y="11264070"/>
            <a:ext cx="3061579" cy="784324"/>
          </a:xfrm>
          <a:prstGeom prst="rect">
            <a:avLst/>
          </a:prstGeom>
          <a:noFill/>
          <a:ln>
            <a:noFill/>
          </a:ln>
        </p:spPr>
      </p:pic>
      <p:sp>
        <p:nvSpPr>
          <p:cNvPr id="6" name="Rectangle 5"/>
          <p:cNvSpPr/>
          <p:nvPr/>
        </p:nvSpPr>
        <p:spPr>
          <a:xfrm>
            <a:off x="1260386" y="2410691"/>
            <a:ext cx="10211178" cy="57836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effectLst>
                  <a:glow>
                    <a:srgbClr val="000000"/>
                  </a:glow>
                  <a:outerShdw sx="0" sy="0">
                    <a:srgbClr val="000000"/>
                  </a:outerShdw>
                  <a:reflection stA="0" endPos="0" fadeDir="0" sx="0" sy="0"/>
                </a:effectLst>
              </a:rPr>
              <a:t>Výdavky na </a:t>
            </a:r>
            <a:r>
              <a:rPr lang="sk-SK" sz="2800" b="1" dirty="0" smtClean="0">
                <a:effectLst>
                  <a:glow>
                    <a:srgbClr val="000000"/>
                  </a:glow>
                  <a:outerShdw sx="0" sy="0">
                    <a:srgbClr val="000000"/>
                  </a:outerShdw>
                  <a:reflection stA="0" endPos="0" fadeDir="0" sx="0" sy="0"/>
                </a:effectLst>
              </a:rPr>
              <a:t>zamestnancov</a:t>
            </a:r>
            <a:endParaRPr lang="sk-SK" dirty="0"/>
          </a:p>
        </p:txBody>
      </p:sp>
      <p:sp>
        <p:nvSpPr>
          <p:cNvPr id="7" name="Rectangle 6"/>
          <p:cNvSpPr/>
          <p:nvPr/>
        </p:nvSpPr>
        <p:spPr>
          <a:xfrm>
            <a:off x="1260386" y="3676333"/>
            <a:ext cx="18759055" cy="66501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Výdavky na zamestnancov určených na Projekt zahrnujú celkovú cenu práce, t.j. mzda vrátane náhrady mzdy a náhrady za pracovnú pohotovosť a osobitne v členení preddavok poistného na zdravotné poistenie, poistné na nemocenské poistenie, poistné na starobné poistenie, poistné na invalidné poistenie, poistné na poistenie v nezamestnanosti, poistné na garančné poistenie, poistné na úrazové poistenie, poistné do rezervného fondu solidarity, príspevok na starobné dôchodkové sporenie, a doplnkové dôchodkové sporenie, ktoré platí zamestnávateľ, za predpokladu, že je to v súlade s obvyklou mzdovou politikou Prijímateľa a Partnera Projektu</a:t>
            </a:r>
            <a:r>
              <a:rPr lang="sk-SK" sz="2800" dirty="0" smtClean="0"/>
              <a:t>.</a:t>
            </a:r>
          </a:p>
          <a:p>
            <a:pPr lvl="0"/>
            <a:endParaRPr lang="sk-SK" sz="2800" dirty="0"/>
          </a:p>
          <a:p>
            <a:pPr lvl="0"/>
            <a:r>
              <a:rPr lang="sk-SK" sz="2800" dirty="0"/>
              <a:t>Hradené môžu byť len výdavky na hodiny skutočne odpracované osobami vykonávajúcimi práce v rámci Projektu. Pracovný čas je celkový počet hodín, okrem sviatkov, osobného voľna, práceneschopnosti alebo iného voľna. Pracovný čas by sa mal zaznamenávať počas celej doby trvania Projektu výkazmi práce alebo vhodným systémom zaznamenávania času a mal by byť náležite podložený dôkazmi o jeho reálnosti a spoľahlivosti</a:t>
            </a:r>
            <a:r>
              <a:rPr lang="sk-SK" sz="2800" dirty="0" smtClean="0"/>
              <a:t>.</a:t>
            </a:r>
          </a:p>
          <a:p>
            <a:pPr lvl="0"/>
            <a:endParaRPr lang="sk-SK" sz="2800" dirty="0"/>
          </a:p>
          <a:p>
            <a:pPr lvl="0"/>
            <a:r>
              <a:rPr lang="sk-SK" sz="2800" dirty="0"/>
              <a:t>V prípade, ak zamestnanec je povinný vykonávať len činnosti súvisiace s projektom (100% pracovného času je venovaný projektu), tak sa pracovné výkazy nevyžadujú.</a:t>
            </a:r>
          </a:p>
          <a:p>
            <a:pPr algn="ctr"/>
            <a:endParaRPr lang="sk-SK" dirty="0"/>
          </a:p>
        </p:txBody>
      </p:sp>
    </p:spTree>
    <p:extLst>
      <p:ext uri="{BB962C8B-B14F-4D97-AF65-F5344CB8AC3E}">
        <p14:creationId xmlns:p14="http://schemas.microsoft.com/office/powerpoint/2010/main" val="320828080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0A98A6F-C86B-4430-B8B5-D26FDC0AF272}"/>
              </a:ext>
            </a:extLst>
          </p:cNvPr>
          <p:cNvSpPr>
            <a:spLocks noGrp="1"/>
          </p:cNvSpPr>
          <p:nvPr>
            <p:ph type="title"/>
          </p:nvPr>
        </p:nvSpPr>
        <p:spPr>
          <a:xfrm>
            <a:off x="1260386" y="589425"/>
            <a:ext cx="21861705" cy="1661993"/>
          </a:xfrm>
        </p:spPr>
        <p:txBody>
          <a:bodyPr/>
          <a:lstStyle/>
          <a:p>
            <a:r>
              <a:rPr lang="sk-SK" sz="5400" dirty="0"/>
              <a:t>9</a:t>
            </a:r>
            <a:r>
              <a:rPr lang="sk-SK" sz="5400" dirty="0" smtClean="0"/>
              <a:t>. </a:t>
            </a:r>
            <a:r>
              <a:rPr lang="sk-SK" sz="5400" dirty="0"/>
              <a:t>Oprávnenosť výdavkov a preukazovanie </a:t>
            </a:r>
            <a:r>
              <a:rPr lang="sk-SK" sz="5400" dirty="0" smtClean="0"/>
              <a:t>oprávnenosti</a:t>
            </a:r>
            <a:r>
              <a:rPr lang="sk-SK" sz="5400" dirty="0"/>
              <a:t/>
            </a:r>
            <a:br>
              <a:rPr lang="sk-SK" sz="5400" dirty="0"/>
            </a:br>
            <a:endParaRPr lang="de-AT" sz="5400" dirty="0"/>
          </a:p>
        </p:txBody>
      </p:sp>
      <p:sp>
        <p:nvSpPr>
          <p:cNvPr id="3" name="Zástupný objekt pre obsah 2">
            <a:extLst>
              <a:ext uri="{FF2B5EF4-FFF2-40B4-BE49-F238E27FC236}">
                <a16:creationId xmlns:a16="http://schemas.microsoft.com/office/drawing/2014/main" xmlns="" id="{C98D4CE3-085A-4AAD-AB69-CFF7304E1121}"/>
              </a:ext>
            </a:extLst>
          </p:cNvPr>
          <p:cNvSpPr>
            <a:spLocks noGrp="1"/>
          </p:cNvSpPr>
          <p:nvPr>
            <p:ph idx="1"/>
          </p:nvPr>
        </p:nvSpPr>
        <p:spPr>
          <a:xfrm>
            <a:off x="1260386" y="2035835"/>
            <a:ext cx="21861705" cy="10243694"/>
          </a:xfrm>
        </p:spPr>
        <p:txBody>
          <a:bodyPr>
            <a:normAutofit/>
          </a:bodyPr>
          <a:lstStyle/>
          <a:p>
            <a:pPr marL="0" indent="0">
              <a:buNone/>
            </a:pPr>
            <a:endParaRPr lang="sk-SK" b="1" dirty="0" smtClean="0"/>
          </a:p>
          <a:p>
            <a:pPr marL="0" lvl="0" indent="0">
              <a:buNone/>
            </a:pPr>
            <a:r>
              <a:rPr lang="sk-SK" dirty="0" smtClean="0"/>
              <a:t> </a:t>
            </a: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63477" y="89836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970238" y="12418213"/>
            <a:ext cx="3017572" cy="780256"/>
          </a:xfrm>
          <a:prstGeom prst="rect">
            <a:avLst/>
          </a:prstGeom>
          <a:noFill/>
          <a:ln>
            <a:noFill/>
          </a:ln>
        </p:spPr>
      </p:pic>
      <p:sp>
        <p:nvSpPr>
          <p:cNvPr id="6" name="Rectangle 5"/>
          <p:cNvSpPr/>
          <p:nvPr/>
        </p:nvSpPr>
        <p:spPr>
          <a:xfrm>
            <a:off x="126104" y="1772061"/>
            <a:ext cx="10834255" cy="82274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b="1" dirty="0"/>
              <a:t>Preukazovanie oprávnenosti</a:t>
            </a:r>
            <a:endParaRPr lang="sk-SK" dirty="0"/>
          </a:p>
        </p:txBody>
      </p:sp>
      <p:sp>
        <p:nvSpPr>
          <p:cNvPr id="7" name="Rectangle 6"/>
          <p:cNvSpPr/>
          <p:nvPr/>
        </p:nvSpPr>
        <p:spPr>
          <a:xfrm>
            <a:off x="126104" y="2594811"/>
            <a:ext cx="21861705" cy="84349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PSP/ZSP obsahuje samotný formulár a zoznam účtovných dokladov, k nej sa prikladá podporná dokumentácia k výdavkom preukazujúca vznik výdavkov.</a:t>
            </a:r>
          </a:p>
        </p:txBody>
      </p:sp>
      <p:sp>
        <p:nvSpPr>
          <p:cNvPr id="8" name="Rectangle 7"/>
          <p:cNvSpPr/>
          <p:nvPr/>
        </p:nvSpPr>
        <p:spPr>
          <a:xfrm>
            <a:off x="126106" y="3506430"/>
            <a:ext cx="9766040" cy="83171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b="1" dirty="0"/>
              <a:t>Podpornú dokumentáciu tvoria štandardne</a:t>
            </a:r>
            <a:r>
              <a:rPr lang="sk-SK" b="1" dirty="0" smtClean="0"/>
              <a:t>:</a:t>
            </a:r>
            <a:endParaRPr lang="sk-SK" dirty="0"/>
          </a:p>
        </p:txBody>
      </p:sp>
      <p:sp>
        <p:nvSpPr>
          <p:cNvPr id="9" name="Rectangle 8"/>
          <p:cNvSpPr/>
          <p:nvPr/>
        </p:nvSpPr>
        <p:spPr>
          <a:xfrm>
            <a:off x="126105" y="4327021"/>
            <a:ext cx="21861705" cy="79525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14350" indent="-514350" algn="just">
              <a:lnSpc>
                <a:spcPct val="120000"/>
              </a:lnSpc>
              <a:buFont typeface="Wingdings" panose="05000000000000000000" pitchFamily="2" charset="2"/>
              <a:buChar char="ü"/>
            </a:pPr>
            <a:r>
              <a:rPr lang="sk-SK" sz="2800" dirty="0"/>
              <a:t>bankové výpisy preukazujúce úhradu výdavkov deklarovaných v PSP/ZSP dodávateľom, predávajúcim, prevod alikvotnej časti výdavkov deklarovaných v PSP/ZSP z projektového účtu na účet Prijímateľa (mzdy, cestovné náhrady, ...), príjem finančných prostriedkov na Projektovom účte, </a:t>
            </a:r>
          </a:p>
          <a:p>
            <a:pPr marL="514350" indent="-514350" algn="just">
              <a:lnSpc>
                <a:spcPct val="120000"/>
              </a:lnSpc>
              <a:buFont typeface="Wingdings" panose="05000000000000000000" pitchFamily="2" charset="2"/>
              <a:buChar char="ü"/>
            </a:pPr>
            <a:r>
              <a:rPr lang="sk-SK" sz="2800" dirty="0"/>
              <a:t>spôsob výpočtu oprávnenej výšky výdavku (ak nie je jednoznačný) elektronicky vo formáte podporovanom MS EXCEL; </a:t>
            </a:r>
          </a:p>
          <a:p>
            <a:pPr marL="514350" indent="-514350" algn="just">
              <a:lnSpc>
                <a:spcPct val="120000"/>
              </a:lnSpc>
              <a:buFont typeface="Wingdings" panose="05000000000000000000" pitchFamily="2" charset="2"/>
              <a:buChar char="ü"/>
            </a:pPr>
            <a:r>
              <a:rPr lang="sk-SK" sz="2800" dirty="0"/>
              <a:t>účtovnú osnovu, internú smernicu, v rámci ktorej bude identifikovaný špecifický kód pre účtovné prípady projektu, príslušné strany z hlavnej knihy o zaúčtovaní výdavkov, vrátane ich prípadného zaradenie do majetku (protokol o zaradení majetku do užívania s označením zamestnancov, ktorí majetok užívajú), </a:t>
            </a:r>
          </a:p>
          <a:p>
            <a:pPr marL="514350" indent="-514350" algn="just">
              <a:lnSpc>
                <a:spcPct val="120000"/>
              </a:lnSpc>
              <a:buFont typeface="Wingdings" panose="05000000000000000000" pitchFamily="2" charset="2"/>
              <a:buChar char="ü"/>
            </a:pPr>
            <a:r>
              <a:rPr lang="sk-SK" sz="2800" dirty="0"/>
              <a:t>dokument preukazujúci vyčlenenie primeraných zdrojov na udržanie výsledkov Projektu (pri ZSP), </a:t>
            </a:r>
          </a:p>
          <a:p>
            <a:pPr marL="514350" indent="-514350" algn="just">
              <a:lnSpc>
                <a:spcPct val="120000"/>
              </a:lnSpc>
              <a:buFont typeface="Wingdings" panose="05000000000000000000" pitchFamily="2" charset="2"/>
              <a:buChar char="ü"/>
            </a:pPr>
            <a:r>
              <a:rPr lang="sk-SK" sz="2800" dirty="0"/>
              <a:t>výstupy z realizácie Projektu, najmä, nie však výlučne, brožúry, letáky, metodologické dokumenty, správy a pod., </a:t>
            </a:r>
          </a:p>
          <a:p>
            <a:pPr marL="514350" indent="-514350" algn="just">
              <a:lnSpc>
                <a:spcPct val="120000"/>
              </a:lnSpc>
              <a:buFont typeface="Wingdings" panose="05000000000000000000" pitchFamily="2" charset="2"/>
              <a:buChar char="ü"/>
            </a:pPr>
            <a:r>
              <a:rPr lang="sk-SK" sz="2800" dirty="0"/>
              <a:t>všetky relevantné právoplatné povolenia potrebné na implementáciu Projektu (napr. stavebné povolenie, resp. oznámenie stavebného úradu k ohláseniu stavebných prác), </a:t>
            </a:r>
          </a:p>
          <a:p>
            <a:pPr marL="514350" indent="-514350" algn="just">
              <a:lnSpc>
                <a:spcPct val="120000"/>
              </a:lnSpc>
              <a:buFont typeface="Wingdings" panose="05000000000000000000" pitchFamily="2" charset="2"/>
              <a:buChar char="ü"/>
            </a:pPr>
            <a:r>
              <a:rPr lang="sk-SK" sz="2800" dirty="0"/>
              <a:t>správa nezávislého a certifikovaného audítora, potvrdzujúca že nárokované výdavky vznikli v súlade s Nariadením, ak je možnosť deklarovať výdavky auditnou správou, </a:t>
            </a:r>
          </a:p>
        </p:txBody>
      </p:sp>
    </p:spTree>
    <p:extLst>
      <p:ext uri="{BB962C8B-B14F-4D97-AF65-F5344CB8AC3E}">
        <p14:creationId xmlns:p14="http://schemas.microsoft.com/office/powerpoint/2010/main" val="39872117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76062" y="748741"/>
            <a:ext cx="21861705" cy="1661993"/>
          </a:xfrm>
        </p:spPr>
        <p:txBody>
          <a:bodyPr/>
          <a:lstStyle/>
          <a:p>
            <a:r>
              <a:rPr lang="sk-SK" sz="5400" dirty="0" smtClean="0">
                <a:solidFill>
                  <a:srgbClr val="FF0000"/>
                </a:solidFill>
              </a:rPr>
              <a:t>2. Povinnosti </a:t>
            </a:r>
            <a:r>
              <a:rPr lang="sk-SK" sz="5400" dirty="0">
                <a:solidFill>
                  <a:srgbClr val="FF0000"/>
                </a:solidFill>
              </a:rPr>
              <a:t>zmluvných strán</a:t>
            </a:r>
            <a:br>
              <a:rPr lang="sk-SK" sz="5400" dirty="0">
                <a:solidFill>
                  <a:srgbClr val="FF0000"/>
                </a:solidFill>
              </a:rPr>
            </a:br>
            <a:endParaRPr lang="sk-SK" sz="5400" dirty="0"/>
          </a:p>
        </p:txBody>
      </p:sp>
      <p:sp>
        <p:nvSpPr>
          <p:cNvPr id="3" name="Zástupný symbol obsahu 2"/>
          <p:cNvSpPr>
            <a:spLocks noGrp="1"/>
          </p:cNvSpPr>
          <p:nvPr>
            <p:ph idx="1"/>
          </p:nvPr>
        </p:nvSpPr>
        <p:spPr>
          <a:xfrm>
            <a:off x="1260385" y="2312536"/>
            <a:ext cx="21861705" cy="10469017"/>
          </a:xfrm>
        </p:spPr>
        <p:txBody>
          <a:bodyPr/>
          <a:lstStyle/>
          <a:p>
            <a:pPr marL="0" indent="0">
              <a:buNone/>
            </a:pPr>
            <a:endParaRPr lang="sk-SK" dirty="0"/>
          </a:p>
          <a:p>
            <a:pPr marL="0" indent="0">
              <a:buNone/>
            </a:pPr>
            <a:endParaRPr lang="sk-SK" dirty="0"/>
          </a:p>
        </p:txBody>
      </p:sp>
      <p:sp>
        <p:nvSpPr>
          <p:cNvPr id="4" name="Zaoblený obdĺžnik 3"/>
          <p:cNvSpPr/>
          <p:nvPr/>
        </p:nvSpPr>
        <p:spPr>
          <a:xfrm>
            <a:off x="1176062" y="10811436"/>
            <a:ext cx="21210494" cy="16853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sz="3600" dirty="0"/>
              <a:t>zabezpečiť použitie Projektového grantu v súlade s projektovou zmluvou a s princípmi hospodárnosti, efektívnosti, účelnosti a účinnosti výhradne na úhradu Oprávnených výdavkov spojených s realizáciou Aktivít projektu a na dosiahnutie Cieľa projektu, Výstupu projektu a Výsledku </a:t>
            </a:r>
            <a:r>
              <a:rPr lang="sk-SK" sz="3600" dirty="0" smtClean="0"/>
              <a:t>projektu</a:t>
            </a:r>
            <a:endParaRPr lang="sk-SK" sz="3600" dirty="0"/>
          </a:p>
        </p:txBody>
      </p:sp>
      <p:sp>
        <p:nvSpPr>
          <p:cNvPr id="5" name="Zaoblený obdĺžnik 4"/>
          <p:cNvSpPr/>
          <p:nvPr/>
        </p:nvSpPr>
        <p:spPr>
          <a:xfrm>
            <a:off x="1176062" y="9195632"/>
            <a:ext cx="21210494" cy="13669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sz="3600" dirty="0"/>
              <a:t>udržať Výstup projektu a Výsledok projektu a ich indikátory v rozsahu a spôsobom podľa projektovej zmluvy, a to počas celej Doby udržateľnosti </a:t>
            </a:r>
            <a:r>
              <a:rPr lang="sk-SK" sz="3600" dirty="0" smtClean="0"/>
              <a:t>projektu</a:t>
            </a:r>
            <a:endParaRPr lang="sk-SK" sz="3600" dirty="0"/>
          </a:p>
        </p:txBody>
      </p:sp>
      <p:sp>
        <p:nvSpPr>
          <p:cNvPr id="6" name="Zaoblený obdĺžnik 5"/>
          <p:cNvSpPr/>
          <p:nvPr/>
        </p:nvSpPr>
        <p:spPr>
          <a:xfrm>
            <a:off x="1176062" y="7279341"/>
            <a:ext cx="21210494" cy="16673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sz="3600" dirty="0"/>
              <a:t>dosiahnuť Cieľ projektu prostredníctvom naplnenia Výstupu projektu a Výsledku projektu a ich indikátorov, ako aj zrealizovania všetkých Aktivít projektu v rozsahu a  spôsobom podľa projektovej zmluvy, a to do uplynutia Doby realizácie </a:t>
            </a:r>
            <a:r>
              <a:rPr lang="sk-SK" sz="3600" dirty="0" smtClean="0"/>
              <a:t>projektu</a:t>
            </a:r>
            <a:endParaRPr lang="sk-SK" sz="3600" dirty="0"/>
          </a:p>
        </p:txBody>
      </p:sp>
      <p:sp>
        <p:nvSpPr>
          <p:cNvPr id="7" name="Zaoblený obdĺžnik 6"/>
          <p:cNvSpPr/>
          <p:nvPr/>
        </p:nvSpPr>
        <p:spPr>
          <a:xfrm>
            <a:off x="1068485" y="1766872"/>
            <a:ext cx="21318071" cy="573383"/>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sk-SK" sz="3600" b="1" dirty="0"/>
              <a:t>Článok 2 všeobecných zmluvných podmienok projektovej zmluvy:</a:t>
            </a:r>
          </a:p>
        </p:txBody>
      </p:sp>
      <p:sp>
        <p:nvSpPr>
          <p:cNvPr id="8" name="Zaoblený obdĺžnik 7"/>
          <p:cNvSpPr/>
          <p:nvPr/>
        </p:nvSpPr>
        <p:spPr>
          <a:xfrm>
            <a:off x="1176062" y="6313272"/>
            <a:ext cx="21210494" cy="717176"/>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sk-SK" sz="3600" b="1" dirty="0"/>
              <a:t>Prijímateľ sa ďalej zaväzuje:</a:t>
            </a:r>
          </a:p>
        </p:txBody>
      </p:sp>
      <p:sp>
        <p:nvSpPr>
          <p:cNvPr id="9" name="Zaoblený obdĺžnik 8"/>
          <p:cNvSpPr/>
          <p:nvPr/>
        </p:nvSpPr>
        <p:spPr>
          <a:xfrm>
            <a:off x="1176062" y="2561430"/>
            <a:ext cx="19890997" cy="33194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dirty="0"/>
              <a:t>Prijímateľ sa zaväzuje zabezpečiť realizáciu Projektu v úplnom súlade:</a:t>
            </a:r>
          </a:p>
          <a:p>
            <a:pPr>
              <a:buFont typeface="Wingdings" panose="05000000000000000000" pitchFamily="2" charset="2"/>
              <a:buChar char="ü"/>
            </a:pPr>
            <a:r>
              <a:rPr lang="sk-SK" sz="3600" dirty="0"/>
              <a:t>s projektovou </a:t>
            </a:r>
            <a:r>
              <a:rPr lang="sk-SK" sz="3600" dirty="0" smtClean="0"/>
              <a:t>zmluvou</a:t>
            </a:r>
            <a:endParaRPr lang="sk-SK" sz="3600" dirty="0"/>
          </a:p>
          <a:p>
            <a:pPr>
              <a:buFont typeface="Wingdings" panose="05000000000000000000" pitchFamily="2" charset="2"/>
              <a:buChar char="ü"/>
            </a:pPr>
            <a:r>
              <a:rPr lang="sk-SK" sz="3600" dirty="0"/>
              <a:t>so schválenou Žiadosťou o </a:t>
            </a:r>
            <a:r>
              <a:rPr lang="sk-SK" sz="3600" dirty="0" smtClean="0"/>
              <a:t>projekt</a:t>
            </a:r>
            <a:endParaRPr lang="sk-SK" sz="3600" dirty="0"/>
          </a:p>
          <a:p>
            <a:pPr>
              <a:buFont typeface="Wingdings" panose="05000000000000000000" pitchFamily="2" charset="2"/>
              <a:buChar char="ü"/>
            </a:pPr>
            <a:r>
              <a:rPr lang="sk-SK" sz="3600" dirty="0"/>
              <a:t>s Právnym rámcom Nórskeho finančného </a:t>
            </a:r>
            <a:r>
              <a:rPr lang="sk-SK" sz="3600" dirty="0" smtClean="0"/>
              <a:t>mechanizmu</a:t>
            </a:r>
            <a:endParaRPr lang="sk-SK" sz="3600" dirty="0"/>
          </a:p>
          <a:p>
            <a:pPr>
              <a:buFont typeface="Wingdings" panose="05000000000000000000" pitchFamily="2" charset="2"/>
              <a:buChar char="ü"/>
            </a:pPr>
            <a:r>
              <a:rPr lang="sk-SK" sz="3600" dirty="0"/>
              <a:t>s Pravidlami </a:t>
            </a:r>
            <a:r>
              <a:rPr lang="sk-SK" sz="3600" dirty="0" smtClean="0"/>
              <a:t>implementácie</a:t>
            </a:r>
            <a:endParaRPr lang="sk-SK" sz="3600" dirty="0"/>
          </a:p>
        </p:txBody>
      </p:sp>
      <p:pic>
        <p:nvPicPr>
          <p:cNvPr id="10" name="Obrázok 9"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9296398" y="12569144"/>
            <a:ext cx="2900214" cy="913773"/>
          </a:xfrm>
          <a:prstGeom prst="rect">
            <a:avLst/>
          </a:prstGeom>
          <a:noFill/>
          <a:ln>
            <a:noFill/>
          </a:ln>
        </p:spPr>
      </p:pic>
      <p:pic>
        <p:nvPicPr>
          <p:cNvPr id="11" name="Obrázok 10"/>
          <p:cNvPicPr/>
          <p:nvPr/>
        </p:nvPicPr>
        <p:blipFill>
          <a:blip r:embed="rId3">
            <a:extLst>
              <a:ext uri="{28A0092B-C50C-407E-A947-70E740481C1C}">
                <a14:useLocalDpi xmlns:a14="http://schemas.microsoft.com/office/drawing/2010/main" val="0"/>
              </a:ext>
            </a:extLst>
          </a:blip>
          <a:srcRect/>
          <a:stretch>
            <a:fillRect/>
          </a:stretch>
        </p:blipFill>
        <p:spPr bwMode="auto">
          <a:xfrm>
            <a:off x="20303229" y="774728"/>
            <a:ext cx="1714089" cy="992143"/>
          </a:xfrm>
          <a:prstGeom prst="rect">
            <a:avLst/>
          </a:prstGeom>
          <a:noFill/>
        </p:spPr>
      </p:pic>
    </p:spTree>
    <p:extLst>
      <p:ext uri="{BB962C8B-B14F-4D97-AF65-F5344CB8AC3E}">
        <p14:creationId xmlns:p14="http://schemas.microsoft.com/office/powerpoint/2010/main" val="8626700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B0A98A6F-C86B-4430-B8B5-D26FDC0AF272}"/>
              </a:ext>
            </a:extLst>
          </p:cNvPr>
          <p:cNvSpPr>
            <a:spLocks noGrp="1"/>
          </p:cNvSpPr>
          <p:nvPr>
            <p:ph type="title"/>
          </p:nvPr>
        </p:nvSpPr>
        <p:spPr>
          <a:xfrm>
            <a:off x="1260386" y="589425"/>
            <a:ext cx="21861705" cy="1661993"/>
          </a:xfrm>
        </p:spPr>
        <p:txBody>
          <a:bodyPr/>
          <a:lstStyle/>
          <a:p>
            <a:r>
              <a:rPr lang="sk-SK" sz="5400" dirty="0"/>
              <a:t>9. Oprávnenosť výdavkov a preukazovanie oprávnenosti</a:t>
            </a:r>
            <a:br>
              <a:rPr lang="sk-SK" sz="5400" dirty="0"/>
            </a:br>
            <a:endParaRPr lang="de-AT" sz="5400" dirty="0"/>
          </a:p>
        </p:txBody>
      </p:sp>
      <p:sp>
        <p:nvSpPr>
          <p:cNvPr id="3" name="Zástupný objekt pre obsah 2">
            <a:extLst>
              <a:ext uri="{FF2B5EF4-FFF2-40B4-BE49-F238E27FC236}">
                <a16:creationId xmlns:a16="http://schemas.microsoft.com/office/drawing/2014/main" xmlns="" id="{C98D4CE3-085A-4AAD-AB69-CFF7304E1121}"/>
              </a:ext>
            </a:extLst>
          </p:cNvPr>
          <p:cNvSpPr>
            <a:spLocks noGrp="1"/>
          </p:cNvSpPr>
          <p:nvPr>
            <p:ph idx="1"/>
          </p:nvPr>
        </p:nvSpPr>
        <p:spPr>
          <a:xfrm>
            <a:off x="1260386" y="2035835"/>
            <a:ext cx="21861705" cy="10243694"/>
          </a:xfrm>
        </p:spPr>
        <p:txBody>
          <a:bodyPr>
            <a:normAutofit/>
          </a:bodyPr>
          <a:lstStyle/>
          <a:p>
            <a:pPr marL="0" indent="0">
              <a:buNone/>
            </a:pPr>
            <a:endParaRPr lang="sk-SK" b="1" dirty="0"/>
          </a:p>
          <a:p>
            <a:pPr marL="0" lvl="0" indent="0">
              <a:buNone/>
            </a:pPr>
            <a:r>
              <a:rPr lang="sk-SK" dirty="0"/>
              <a:t> </a:t>
            </a:r>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63477" y="89836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732494" y="11630204"/>
            <a:ext cx="3017572" cy="780256"/>
          </a:xfrm>
          <a:prstGeom prst="rect">
            <a:avLst/>
          </a:prstGeom>
          <a:noFill/>
          <a:ln>
            <a:noFill/>
          </a:ln>
        </p:spPr>
      </p:pic>
      <p:sp>
        <p:nvSpPr>
          <p:cNvPr id="8" name="Rectangle 7"/>
          <p:cNvSpPr/>
          <p:nvPr/>
        </p:nvSpPr>
        <p:spPr>
          <a:xfrm>
            <a:off x="554730" y="1904904"/>
            <a:ext cx="9766040" cy="83171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b="1" dirty="0"/>
              <a:t>Podpornú dokumentáciu tvoria štandardne:</a:t>
            </a:r>
            <a:endParaRPr lang="sk-SK" dirty="0"/>
          </a:p>
        </p:txBody>
      </p:sp>
      <p:sp>
        <p:nvSpPr>
          <p:cNvPr id="9" name="Rectangle 8"/>
          <p:cNvSpPr/>
          <p:nvPr/>
        </p:nvSpPr>
        <p:spPr>
          <a:xfrm>
            <a:off x="554730" y="3388889"/>
            <a:ext cx="21861705" cy="60842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lnSpc>
                <a:spcPct val="120000"/>
              </a:lnSpc>
              <a:buFont typeface="Wingdings" panose="05000000000000000000" pitchFamily="2" charset="2"/>
              <a:buChar char="ü"/>
            </a:pPr>
            <a:r>
              <a:rPr lang="sk-SK" sz="2800" dirty="0" smtClean="0"/>
              <a:t>poistná </a:t>
            </a:r>
            <a:r>
              <a:rPr lang="sk-SK" sz="2800" dirty="0"/>
              <a:t>zmluva preukazujúca poistenie majetku, vrátane potvrdenia o úhrade, </a:t>
            </a:r>
          </a:p>
          <a:p>
            <a:pPr marL="457200" indent="-457200" algn="just">
              <a:lnSpc>
                <a:spcPct val="120000"/>
              </a:lnSpc>
              <a:buFont typeface="Wingdings" panose="05000000000000000000" pitchFamily="2" charset="2"/>
              <a:buChar char="ü"/>
            </a:pPr>
            <a:r>
              <a:rPr lang="sk-SK" sz="2800" smtClean="0"/>
              <a:t>v</a:t>
            </a:r>
            <a:r>
              <a:rPr lang="sk-SK" sz="2800" dirty="0"/>
              <a:t> prípade zaobstarania použitého vybavenia, je potrebné predložiť doklady preukazujúce hospodárnosť tohto kroku, </a:t>
            </a:r>
          </a:p>
          <a:p>
            <a:pPr marL="514350" indent="-514350" algn="just">
              <a:lnSpc>
                <a:spcPct val="120000"/>
              </a:lnSpc>
              <a:buFont typeface="Wingdings" panose="05000000000000000000" pitchFamily="2" charset="2"/>
              <a:buChar char="ü"/>
            </a:pPr>
            <a:r>
              <a:rPr lang="sk-SK" sz="2800" dirty="0"/>
              <a:t>colné doklady a doklad o úhrade cla (ak relevantné), </a:t>
            </a:r>
          </a:p>
          <a:p>
            <a:pPr marL="514350" indent="-514350" algn="just">
              <a:lnSpc>
                <a:spcPct val="120000"/>
              </a:lnSpc>
              <a:buFont typeface="Wingdings" panose="05000000000000000000" pitchFamily="2" charset="2"/>
              <a:buChar char="ü"/>
            </a:pPr>
            <a:r>
              <a:rPr lang="sk-SK" sz="2800" dirty="0"/>
              <a:t>v prípade ak dochádza ku sledovanej zmene Projektu, je potrebné priložiť sumárny zoznam takýchto zmien, vrátane ich zdôvodnenia, ktoré preukazuje oprávnenosť výdavkov, </a:t>
            </a:r>
          </a:p>
          <a:p>
            <a:pPr marL="514350" indent="-514350" algn="just">
              <a:lnSpc>
                <a:spcPct val="120000"/>
              </a:lnSpc>
              <a:buFont typeface="Wingdings" panose="05000000000000000000" pitchFamily="2" charset="2"/>
              <a:buChar char="ü"/>
            </a:pPr>
            <a:r>
              <a:rPr lang="sk-SK" sz="2800" dirty="0"/>
              <a:t>v prípade využitia rezervy je potrebné predložiť sumarizačný hárok napríklad nepriame výdavky vypočítavané ako </a:t>
            </a:r>
            <a:r>
              <a:rPr lang="sk-SK" sz="2800" dirty="0" err="1"/>
              <a:t>alikvótna</a:t>
            </a:r>
            <a:r>
              <a:rPr lang="sk-SK" sz="2800" dirty="0"/>
              <a:t> časť z celku, výdavky nárokované paušálnou sadzbou.</a:t>
            </a:r>
          </a:p>
        </p:txBody>
      </p:sp>
    </p:spTree>
    <p:extLst>
      <p:ext uri="{BB962C8B-B14F-4D97-AF65-F5344CB8AC3E}">
        <p14:creationId xmlns:p14="http://schemas.microsoft.com/office/powerpoint/2010/main" val="363579647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1CFC293-9B87-4AAF-BB5D-E6D4EE857262}"/>
              </a:ext>
            </a:extLst>
          </p:cNvPr>
          <p:cNvSpPr>
            <a:spLocks noGrp="1"/>
          </p:cNvSpPr>
          <p:nvPr>
            <p:ph type="title"/>
          </p:nvPr>
        </p:nvSpPr>
        <p:spPr>
          <a:xfrm>
            <a:off x="1260386" y="1220505"/>
            <a:ext cx="21861705" cy="830997"/>
          </a:xfrm>
        </p:spPr>
        <p:txBody>
          <a:bodyPr/>
          <a:lstStyle/>
          <a:p>
            <a:r>
              <a:rPr lang="sk-SK" sz="5400" dirty="0"/>
              <a:t>9</a:t>
            </a:r>
            <a:r>
              <a:rPr lang="sk-SK" sz="5400" dirty="0" smtClean="0"/>
              <a:t>. </a:t>
            </a:r>
            <a:r>
              <a:rPr lang="sk-SK" sz="5400" dirty="0"/>
              <a:t>Oprávnenosť výdavkov a preukazovanie </a:t>
            </a:r>
            <a:r>
              <a:rPr lang="sk-SK" sz="5400" dirty="0" smtClean="0"/>
              <a:t>oprávnenosti</a:t>
            </a:r>
            <a:endParaRPr lang="de-AT"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08058" y="137497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389434" y="11887367"/>
            <a:ext cx="3061579" cy="784324"/>
          </a:xfrm>
          <a:prstGeom prst="rect">
            <a:avLst/>
          </a:prstGeom>
          <a:noFill/>
          <a:ln>
            <a:noFill/>
          </a:ln>
        </p:spPr>
      </p:pic>
      <p:sp>
        <p:nvSpPr>
          <p:cNvPr id="6" name="Rectangle 5"/>
          <p:cNvSpPr/>
          <p:nvPr/>
        </p:nvSpPr>
        <p:spPr>
          <a:xfrm>
            <a:off x="1260386" y="2208362"/>
            <a:ext cx="18129048" cy="51966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Ďalšie požadované dokumenty pri mzdových výdavkoch (Nariadenie § 8.3, bod 1, písm. a</a:t>
            </a:r>
            <a:r>
              <a:rPr lang="sk-SK" sz="2800" b="1" dirty="0" smtClean="0"/>
              <a:t>)</a:t>
            </a:r>
            <a:endParaRPr lang="sk-SK" dirty="0"/>
          </a:p>
        </p:txBody>
      </p:sp>
      <p:sp>
        <p:nvSpPr>
          <p:cNvPr id="7" name="Rectangle 6"/>
          <p:cNvSpPr/>
          <p:nvPr/>
        </p:nvSpPr>
        <p:spPr>
          <a:xfrm>
            <a:off x="1260386" y="2882499"/>
            <a:ext cx="21488778" cy="85613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452" lvl="2" indent="-457200" algn="just">
              <a:buFont typeface="Wingdings" panose="05000000000000000000" pitchFamily="2" charset="2"/>
              <a:buChar char="ü"/>
            </a:pPr>
            <a:r>
              <a:rPr lang="sk-SK" sz="3200" dirty="0"/>
              <a:t>štandardná podporná dokumentácia </a:t>
            </a:r>
            <a:r>
              <a:rPr lang="sk-SK" sz="3200" dirty="0" smtClean="0"/>
              <a:t>plus</a:t>
            </a:r>
            <a:r>
              <a:rPr lang="sk-SK" sz="3200" dirty="0"/>
              <a:t>;</a:t>
            </a:r>
            <a:endParaRPr lang="sk-SK" dirty="0"/>
          </a:p>
          <a:p>
            <a:pPr marL="2285452" lvl="2" indent="-457200" algn="just">
              <a:buFont typeface="Wingdings" panose="05000000000000000000" pitchFamily="2" charset="2"/>
              <a:buChar char="ü"/>
            </a:pPr>
            <a:r>
              <a:rPr lang="sk-SK" sz="3200" dirty="0"/>
              <a:t>pracovná zmluva alebo obdobný dokument zakladajúci pracovno-právny vzťah alebo štátno-zamestnanecký pomer alebo dohoda k mimopracovnému pomeru (DoVP, DoPČ, DoBPŠ), pričom dané dokumenty musia obsahovať:</a:t>
            </a:r>
            <a:endParaRPr lang="sk-SK" dirty="0"/>
          </a:p>
          <a:p>
            <a:pPr marL="3199579" lvl="3" indent="-457200" algn="just">
              <a:buFont typeface="Wingdings" panose="05000000000000000000" pitchFamily="2" charset="2"/>
              <a:buChar char="ü"/>
            </a:pPr>
            <a:r>
              <a:rPr lang="sk-SK" sz="3200" dirty="0"/>
              <a:t>odkaz na Projekt, na ktorom sa zamestnanec podieľa; </a:t>
            </a:r>
            <a:endParaRPr lang="sk-SK" sz="2400" dirty="0"/>
          </a:p>
          <a:p>
            <a:pPr marL="3199579" lvl="3" indent="-457200" algn="just">
              <a:buFont typeface="Wingdings" panose="05000000000000000000" pitchFamily="2" charset="2"/>
              <a:buChar char="ü"/>
            </a:pPr>
            <a:r>
              <a:rPr lang="sk-SK" sz="3200" dirty="0"/>
              <a:t>podiel práce zamestnanca vo vzťahu k ostatným pracovným činnostiam, ak je to relevantné;</a:t>
            </a:r>
            <a:endParaRPr lang="sk-SK" sz="2400" dirty="0"/>
          </a:p>
          <a:p>
            <a:pPr marL="3199579" lvl="3" indent="-457200" algn="just">
              <a:buFont typeface="Wingdings" panose="05000000000000000000" pitchFamily="2" charset="2"/>
              <a:buChar char="ü"/>
            </a:pPr>
            <a:r>
              <a:rPr lang="sk-SK" sz="3200" dirty="0"/>
              <a:t>dohodnutú hrubú mesačnú mzdu alebo hodinovú sadzbu;</a:t>
            </a:r>
            <a:endParaRPr lang="sk-SK" sz="2400" dirty="0"/>
          </a:p>
          <a:p>
            <a:pPr marL="3199579" lvl="3" indent="-457200" algn="just">
              <a:buFont typeface="Wingdings" panose="05000000000000000000" pitchFamily="2" charset="2"/>
              <a:buChar char="ü"/>
            </a:pPr>
            <a:r>
              <a:rPr lang="sk-SK" sz="3200" dirty="0"/>
              <a:t>špecifikáciu vykonávaných prác na Projekte, ktorá musí byť v súlade so žiadosťou o Projekt;</a:t>
            </a:r>
            <a:endParaRPr lang="sk-SK" sz="2400" dirty="0"/>
          </a:p>
          <a:p>
            <a:pPr marL="3199579" lvl="3" indent="-457200" algn="just">
              <a:buFont typeface="Wingdings" panose="05000000000000000000" pitchFamily="2" charset="2"/>
              <a:buChar char="ü"/>
            </a:pPr>
            <a:r>
              <a:rPr lang="sk-SK" sz="3200" dirty="0"/>
              <a:t>špecifikáciu výstupov vykonávaných prác, ak je to relevantné.</a:t>
            </a:r>
            <a:endParaRPr lang="sk-SK" sz="2400" dirty="0"/>
          </a:p>
          <a:p>
            <a:pPr marL="2285452" lvl="2" indent="-457200" algn="just">
              <a:buFont typeface="Wingdings" panose="05000000000000000000" pitchFamily="2" charset="2"/>
              <a:buChar char="ü"/>
            </a:pPr>
            <a:r>
              <a:rPr lang="sk-SK" sz="3200" dirty="0"/>
              <a:t>čestné vyhlásenie podpísané zamestnancom o účte, na ktorý mu zamestnávateľ zasiela mzdu, ak číslo účtu nie je súčasťou dokumentu; </a:t>
            </a:r>
            <a:endParaRPr lang="sk-SK" dirty="0"/>
          </a:p>
          <a:p>
            <a:pPr marL="2285452" lvl="2" indent="-457200" algn="just">
              <a:buFont typeface="Wingdings" panose="05000000000000000000" pitchFamily="2" charset="2"/>
              <a:buChar char="ü"/>
            </a:pPr>
            <a:r>
              <a:rPr lang="sk-SK" sz="3200" dirty="0"/>
              <a:t>mzdový list, výplatná páska alebo súhrnná výplatná listina za jednotlivé mesiace;</a:t>
            </a:r>
            <a:endParaRPr lang="sk-SK" dirty="0"/>
          </a:p>
          <a:p>
            <a:pPr marL="2285452" lvl="2" indent="-457200" algn="just">
              <a:buFont typeface="Wingdings" panose="05000000000000000000" pitchFamily="2" charset="2"/>
              <a:buChar char="ü"/>
            </a:pPr>
            <a:r>
              <a:rPr lang="sk-SK" sz="3200" dirty="0"/>
              <a:t>kompletný pracovný výkaz, ak sa zamestnanec nepodieľal na projekte 100% (podpísaný zamestnancom a nadriadeným), ktorý musí byť vyplnený správne:</a:t>
            </a:r>
            <a:endParaRPr lang="sk-SK" dirty="0"/>
          </a:p>
        </p:txBody>
      </p:sp>
    </p:spTree>
    <p:extLst>
      <p:ext uri="{BB962C8B-B14F-4D97-AF65-F5344CB8AC3E}">
        <p14:creationId xmlns:p14="http://schemas.microsoft.com/office/powerpoint/2010/main" val="9584848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A9175872-D83D-410B-8650-DF6AEAA4F14F}"/>
              </a:ext>
            </a:extLst>
          </p:cNvPr>
          <p:cNvSpPr>
            <a:spLocks noGrp="1"/>
          </p:cNvSpPr>
          <p:nvPr>
            <p:ph type="title"/>
          </p:nvPr>
        </p:nvSpPr>
        <p:spPr>
          <a:xfrm>
            <a:off x="1260386" y="1007067"/>
            <a:ext cx="21861705" cy="830997"/>
          </a:xfrm>
        </p:spPr>
        <p:txBody>
          <a:bodyPr/>
          <a:lstStyle/>
          <a:p>
            <a:r>
              <a:rPr lang="sk-SK" sz="5400" dirty="0"/>
              <a:t>9</a:t>
            </a:r>
            <a:r>
              <a:rPr lang="sk-SK" sz="5400" dirty="0" smtClean="0"/>
              <a:t>. </a:t>
            </a:r>
            <a:r>
              <a:rPr lang="sk-SK" sz="5400" dirty="0"/>
              <a:t>Oprávnenosť výdavkov a preukazovanie oprávnenosti</a:t>
            </a:r>
            <a:endParaRPr lang="de-AT" sz="5400" dirty="0"/>
          </a:p>
        </p:txBody>
      </p:sp>
      <p:sp>
        <p:nvSpPr>
          <p:cNvPr id="3" name="Zástupný objekt pre obsah 2">
            <a:extLst>
              <a:ext uri="{FF2B5EF4-FFF2-40B4-BE49-F238E27FC236}">
                <a16:creationId xmlns:a16="http://schemas.microsoft.com/office/drawing/2014/main" xmlns="" id="{B91A0B60-FD55-400A-B135-4CEB1FFF8ED5}"/>
              </a:ext>
            </a:extLst>
          </p:cNvPr>
          <p:cNvSpPr>
            <a:spLocks noGrp="1"/>
          </p:cNvSpPr>
          <p:nvPr>
            <p:ph idx="1"/>
          </p:nvPr>
        </p:nvSpPr>
        <p:spPr>
          <a:xfrm>
            <a:off x="1260386" y="1897811"/>
            <a:ext cx="21861705" cy="10381718"/>
          </a:xfrm>
        </p:spPr>
        <p:txBody>
          <a:bodyPr>
            <a:normAutofit/>
          </a:bodyPr>
          <a:lstStyle/>
          <a:p>
            <a:pPr lvl="3"/>
            <a:endParaRPr lang="sk-SK" sz="3200" dirty="0" smtClean="0"/>
          </a:p>
          <a:p>
            <a:pPr marL="0" indent="0">
              <a:buNone/>
            </a:pPr>
            <a:endParaRPr lang="sk-SK" sz="3200" b="1" dirty="0" smtClean="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240568" y="1007067"/>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454502" y="11495205"/>
            <a:ext cx="3061579" cy="784324"/>
          </a:xfrm>
          <a:prstGeom prst="rect">
            <a:avLst/>
          </a:prstGeom>
          <a:noFill/>
          <a:ln>
            <a:noFill/>
          </a:ln>
        </p:spPr>
      </p:pic>
      <p:sp>
        <p:nvSpPr>
          <p:cNvPr id="6" name="Rectangle 5"/>
          <p:cNvSpPr/>
          <p:nvPr/>
        </p:nvSpPr>
        <p:spPr>
          <a:xfrm>
            <a:off x="1260386" y="2360120"/>
            <a:ext cx="18717869" cy="88620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199579" lvl="3" indent="-457200" algn="just">
              <a:buFont typeface="Wingdings" panose="05000000000000000000" pitchFamily="2" charset="2"/>
              <a:buChar char="ü"/>
            </a:pPr>
            <a:r>
              <a:rPr lang="sk-SK" sz="2800" dirty="0"/>
              <a:t>matematicky – správne sčítanie všetkých vykázaných hodín v súlade s reálne odpracovaným časom;</a:t>
            </a:r>
          </a:p>
          <a:p>
            <a:pPr marL="3199579" lvl="3" indent="-457200" algn="just">
              <a:buFont typeface="Wingdings" panose="05000000000000000000" pitchFamily="2" charset="2"/>
              <a:buChar char="ü"/>
            </a:pPr>
            <a:r>
              <a:rPr lang="sk-SK" sz="2800" dirty="0"/>
              <a:t>vecne – oprávnené činnosti musia súvisieť s implementáciou Projektu, počet hodín venovaných určitej oprávnenej činnosti nesmie presiahnuť reálny počet hodín potrebných k takejto činnosti;</a:t>
            </a:r>
          </a:p>
          <a:p>
            <a:pPr marL="3199579" lvl="3" indent="-457200" algn="just">
              <a:buFont typeface="Wingdings" panose="05000000000000000000" pitchFamily="2" charset="2"/>
              <a:buChar char="ü"/>
            </a:pPr>
            <a:r>
              <a:rPr lang="sk-SK" sz="2800" dirty="0"/>
              <a:t>časovo – oprávnené činnosti sa nesmú prekrývať s inými činnosťami vykonávanými v tom istom čase, t.j. výkazy musia byť krížovo zhodné s ostatnou podpornou dokumentáciou potvrdzujúcou aktivity zamestnanca, napr. s cestovným príkazom, účasťou na výberovej komisii pre verejné obstarávanie a pod.;</a:t>
            </a:r>
          </a:p>
          <a:p>
            <a:pPr marL="3199579" lvl="3" indent="-457200" algn="just">
              <a:buFont typeface="Wingdings" panose="05000000000000000000" pitchFamily="2" charset="2"/>
              <a:buChar char="ü"/>
            </a:pPr>
            <a:r>
              <a:rPr lang="sk-SK" sz="2800" dirty="0"/>
              <a:t>formálne – oprávnené činnosti uvedené v pracovných výkazoch musia byť dostatočne podrobné, aby bolo možné identifikovať činnosť, ktorú zamestnanec vykonával a pracovné výkazy musia byť podpísané zamestnancom, ktorý prácu vykonal (splnomocnenie alebo zastúpenie tohto zamestnanca nie je prípustné) a podpísané zodpovednou osobou.</a:t>
            </a:r>
          </a:p>
          <a:p>
            <a:pPr marL="2285452" lvl="2" indent="-457200" algn="just">
              <a:buFont typeface="Wingdings" panose="05000000000000000000" pitchFamily="2" charset="2"/>
              <a:buChar char="ü"/>
            </a:pPr>
            <a:r>
              <a:rPr lang="sk-SK" sz="2800" dirty="0"/>
              <a:t>životopis zamestnanca a/alebo dokumenty preukazujúce odbornú spôsobilosť alebo prax zamestnanca, ak si to povaha činností vykonávajúcich na projekte vyžaduje;</a:t>
            </a:r>
          </a:p>
          <a:p>
            <a:pPr marL="2285452" lvl="2" indent="-457200" algn="just">
              <a:buFont typeface="Wingdings" panose="05000000000000000000" pitchFamily="2" charset="2"/>
              <a:buChar char="ü"/>
            </a:pPr>
            <a:r>
              <a:rPr lang="sk-SK" sz="2800" dirty="0"/>
              <a:t>doklad o úhrade mzdy zamestnancovi;</a:t>
            </a:r>
          </a:p>
          <a:p>
            <a:pPr marL="2285452" lvl="2" indent="-457200" algn="just">
              <a:buFont typeface="Wingdings" panose="05000000000000000000" pitchFamily="2" charset="2"/>
              <a:buChar char="ü"/>
            </a:pPr>
            <a:r>
              <a:rPr lang="sk-SK" sz="2800" dirty="0"/>
              <a:t>mesačný výkaz o zaplatených odvodoch, daniach, vrátane výpisu z účtu potvrdzujúceho ich úhradu;</a:t>
            </a:r>
          </a:p>
          <a:p>
            <a:pPr marL="2285452" lvl="2" indent="-457200" algn="just">
              <a:buFont typeface="Wingdings" panose="05000000000000000000" pitchFamily="2" charset="2"/>
              <a:buChar char="ü"/>
            </a:pPr>
            <a:r>
              <a:rPr lang="sk-SK" sz="2800" dirty="0"/>
              <a:t>dokument preukazujúci štandardnú mzdovú politiku zamestnávateľa;  </a:t>
            </a:r>
          </a:p>
          <a:p>
            <a:pPr marL="2285452" lvl="2" indent="-457200" algn="just">
              <a:buFont typeface="Wingdings" panose="05000000000000000000" pitchFamily="2" charset="2"/>
              <a:buChar char="ü"/>
            </a:pPr>
            <a:r>
              <a:rPr lang="sk-SK" sz="2800" dirty="0"/>
              <a:t>súhlas dotknutej osoby na spracovanie a poskytnutie osobných údajov;</a:t>
            </a:r>
          </a:p>
          <a:p>
            <a:pPr marL="2285452" lvl="2" indent="-457200" algn="just">
              <a:buFont typeface="Wingdings" panose="05000000000000000000" pitchFamily="2" charset="2"/>
              <a:buChar char="ü"/>
            </a:pPr>
            <a:r>
              <a:rPr lang="sk-SK" sz="2800" dirty="0"/>
              <a:t>sumarizačný hárok.</a:t>
            </a:r>
          </a:p>
          <a:p>
            <a:pPr algn="ctr"/>
            <a:endParaRPr lang="sk-SK" dirty="0"/>
          </a:p>
        </p:txBody>
      </p:sp>
    </p:spTree>
    <p:extLst>
      <p:ext uri="{BB962C8B-B14F-4D97-AF65-F5344CB8AC3E}">
        <p14:creationId xmlns:p14="http://schemas.microsoft.com/office/powerpoint/2010/main" val="123745545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FDEE8B24-6FC8-41AD-8372-B423E617E5CE}"/>
              </a:ext>
            </a:extLst>
          </p:cNvPr>
          <p:cNvSpPr>
            <a:spLocks noGrp="1"/>
          </p:cNvSpPr>
          <p:nvPr>
            <p:ph type="title"/>
          </p:nvPr>
        </p:nvSpPr>
        <p:spPr>
          <a:xfrm>
            <a:off x="1260386" y="1220504"/>
            <a:ext cx="21861705" cy="830997"/>
          </a:xfrm>
        </p:spPr>
        <p:txBody>
          <a:bodyPr/>
          <a:lstStyle/>
          <a:p>
            <a:r>
              <a:rPr lang="sk-SK" sz="5400" dirty="0"/>
              <a:t>9</a:t>
            </a:r>
            <a:r>
              <a:rPr lang="sk-SK" sz="5400" dirty="0" smtClean="0"/>
              <a:t>. </a:t>
            </a:r>
            <a:r>
              <a:rPr lang="sk-SK" sz="5400" dirty="0"/>
              <a:t>Oprávnenosť výdavkov a preukazovanie oprávnenosti</a:t>
            </a:r>
            <a:endParaRPr lang="de-AT" sz="5400" dirty="0"/>
          </a:p>
        </p:txBody>
      </p:sp>
      <p:sp>
        <p:nvSpPr>
          <p:cNvPr id="3" name="Zástupný objekt pre obsah 2">
            <a:extLst>
              <a:ext uri="{FF2B5EF4-FFF2-40B4-BE49-F238E27FC236}">
                <a16:creationId xmlns:a16="http://schemas.microsoft.com/office/drawing/2014/main" xmlns="" id="{A2467BBD-C36A-4442-A2EC-B6A11DFF1353}"/>
              </a:ext>
            </a:extLst>
          </p:cNvPr>
          <p:cNvSpPr>
            <a:spLocks noGrp="1"/>
          </p:cNvSpPr>
          <p:nvPr>
            <p:ph idx="1"/>
          </p:nvPr>
        </p:nvSpPr>
        <p:spPr>
          <a:xfrm>
            <a:off x="1260386" y="2329132"/>
            <a:ext cx="21861705" cy="9950397"/>
          </a:xfrm>
        </p:spPr>
        <p:txBody>
          <a:bodyPr>
            <a:normAutofit/>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lvl="0" indent="0">
              <a:buNone/>
            </a:pPr>
            <a:endParaRPr lang="sk-SK" sz="3200" dirty="0" smtClean="0"/>
          </a:p>
          <a:p>
            <a:pPr marL="0" indent="0">
              <a:buNone/>
            </a:pPr>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35768" y="1513790"/>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898522" y="11887367"/>
            <a:ext cx="3061579" cy="784324"/>
          </a:xfrm>
          <a:prstGeom prst="rect">
            <a:avLst/>
          </a:prstGeom>
          <a:noFill/>
          <a:ln>
            <a:noFill/>
          </a:ln>
        </p:spPr>
      </p:pic>
      <p:sp>
        <p:nvSpPr>
          <p:cNvPr id="6" name="Rectangle 5"/>
          <p:cNvSpPr/>
          <p:nvPr/>
        </p:nvSpPr>
        <p:spPr>
          <a:xfrm>
            <a:off x="1260386" y="2329132"/>
            <a:ext cx="16722814" cy="91283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sz="2800" b="1" dirty="0"/>
              <a:t>Ďalšie požadované dokumenty pri cestovných náhradách (Nariadenie § 8.3, bod 1, písm. b</a:t>
            </a:r>
            <a:r>
              <a:rPr lang="sk-SK" sz="2800" b="1" dirty="0" smtClean="0"/>
              <a:t>):</a:t>
            </a:r>
            <a:endParaRPr lang="sk-SK" dirty="0"/>
          </a:p>
        </p:txBody>
      </p:sp>
      <p:sp>
        <p:nvSpPr>
          <p:cNvPr id="7" name="Rectangle 6"/>
          <p:cNvSpPr/>
          <p:nvPr/>
        </p:nvSpPr>
        <p:spPr>
          <a:xfrm>
            <a:off x="1260385" y="3519595"/>
            <a:ext cx="21128559" cy="83677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endParaRPr lang="sk-SK" sz="2800" b="1" dirty="0"/>
          </a:p>
          <a:p>
            <a:pPr marL="2285452" lvl="2"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 </a:t>
            </a:r>
          </a:p>
          <a:p>
            <a:pPr algn="just"/>
            <a:r>
              <a:rPr lang="sk-SK" sz="2800" dirty="0" smtClean="0"/>
              <a:t>vykazované </a:t>
            </a:r>
            <a:r>
              <a:rPr lang="sk-SK" sz="2800" dirty="0"/>
              <a:t>paušálnou sumou/</a:t>
            </a:r>
          </a:p>
          <a:p>
            <a:pPr marL="2285452" lvl="2" indent="-457200" algn="just">
              <a:buFont typeface="Wingdings" panose="05000000000000000000" pitchFamily="2" charset="2"/>
              <a:buChar char="ü"/>
            </a:pPr>
            <a:r>
              <a:rPr lang="sk-SK" sz="2800" dirty="0"/>
              <a:t>prezenčná listina podpísaná účastníkom, fotodokumentácia alebo iný dokument, z ktorého je zrejmé, že sa účastník zúčastnil danej aktivity; </a:t>
            </a:r>
          </a:p>
          <a:p>
            <a:pPr marL="2285452" lvl="2" indent="-457200" algn="just">
              <a:buFont typeface="Wingdings" panose="05000000000000000000" pitchFamily="2" charset="2"/>
              <a:buChar char="ü"/>
            </a:pPr>
            <a:r>
              <a:rPr lang="sk-SK" sz="2800" dirty="0"/>
              <a:t>dokument preukazujúci dátum, čas a miesto služobnej cesty;</a:t>
            </a:r>
          </a:p>
          <a:p>
            <a:pPr marL="2285452" lvl="2" indent="-457200" algn="just">
              <a:buFont typeface="Wingdings" panose="05000000000000000000" pitchFamily="2" charset="2"/>
              <a:buChar char="ü"/>
            </a:pPr>
            <a:r>
              <a:rPr lang="sk-SK" sz="2800" dirty="0"/>
              <a:t>dokument, ktorý preukazuje spojitosť danej cesty s aktivitami Projektu;</a:t>
            </a:r>
          </a:p>
          <a:p>
            <a:pPr marL="2285452" lvl="2" indent="-457200" algn="just">
              <a:buFont typeface="Wingdings" panose="05000000000000000000" pitchFamily="2" charset="2"/>
              <a:buChar char="ü"/>
            </a:pPr>
            <a:r>
              <a:rPr lang="sk-SK" sz="2800" dirty="0"/>
              <a:t>sumarizačný hárok;</a:t>
            </a:r>
          </a:p>
          <a:p>
            <a:pPr marL="2285452" lvl="2" indent="-457200" algn="just">
              <a:buFont typeface="Wingdings" panose="05000000000000000000" pitchFamily="2" charset="2"/>
              <a:buChar char="ü"/>
            </a:pPr>
            <a:r>
              <a:rPr lang="sk-SK" sz="2800" dirty="0"/>
              <a:t>v prípade iných výdavkov, ktoré sú nárokovatelné a nie sú zahrnuté v paušálnej náhrade, je potrebné predkladať dokumenty podľa zoznamu nižšie (ak relevantné</a:t>
            </a:r>
            <a:r>
              <a:rPr lang="sk-SK" sz="2800" dirty="0" smtClean="0"/>
              <a:t>). </a:t>
            </a:r>
          </a:p>
          <a:p>
            <a:pPr algn="just"/>
            <a:r>
              <a:rPr lang="sk-SK" sz="2800" dirty="0" smtClean="0"/>
              <a:t>/vykazované inak ako paušálnou sumou/</a:t>
            </a:r>
          </a:p>
          <a:p>
            <a:pPr marL="2285452" lvl="2" indent="-457200" algn="just">
              <a:buFont typeface="Wingdings" panose="05000000000000000000" pitchFamily="2" charset="2"/>
              <a:buChar char="ü"/>
            </a:pPr>
            <a:r>
              <a:rPr lang="sk-SK" sz="2800" dirty="0" smtClean="0"/>
              <a:t>vyúčtovanie </a:t>
            </a:r>
            <a:r>
              <a:rPr lang="sk-SK" sz="2800" dirty="0"/>
              <a:t>TPC/ZPC; </a:t>
            </a:r>
          </a:p>
          <a:p>
            <a:pPr marL="2285452" lvl="2" indent="-457200" algn="just">
              <a:buFont typeface="Wingdings" panose="05000000000000000000" pitchFamily="2" charset="2"/>
              <a:buChar char="ü"/>
            </a:pPr>
            <a:r>
              <a:rPr lang="sk-SK" sz="2800" dirty="0"/>
              <a:t>cestovný príkaz na TPC/ZPC;</a:t>
            </a:r>
          </a:p>
          <a:p>
            <a:pPr marL="2285452" lvl="2" indent="-457200" algn="just">
              <a:buFont typeface="Wingdings" panose="05000000000000000000" pitchFamily="2" charset="2"/>
              <a:buChar char="ü"/>
            </a:pPr>
            <a:r>
              <a:rPr lang="sk-SK" sz="2800" dirty="0"/>
              <a:t>písomná správa z TPC/ZPC;</a:t>
            </a:r>
          </a:p>
          <a:p>
            <a:pPr marL="2285452" lvl="2" indent="-457200" algn="just">
              <a:buFont typeface="Wingdings" panose="05000000000000000000" pitchFamily="2" charset="2"/>
              <a:buChar char="ü"/>
            </a:pPr>
            <a:r>
              <a:rPr lang="sk-SK" sz="2800" dirty="0"/>
              <a:t>preukázané potrebné vedľajšie výdavky (napr. ubytovanie, parkovné, diaľničný poplatok, vstupenky na veľtrh, poplatky za úschovňu batožiny, účastnícke /konferenčné/ poplatky, miestne poplatky pri ubytovaní a pod. bezprostredne súvisiace s realizáciou projektu, doklad o výške cestovného prostredníctvom verejnej dopravy, cestovný lístok, faktúra za letenku a palubný lístok...).</a:t>
            </a:r>
          </a:p>
          <a:p>
            <a:pPr algn="ctr"/>
            <a:endParaRPr lang="sk-SK" dirty="0"/>
          </a:p>
        </p:txBody>
      </p:sp>
    </p:spTree>
    <p:extLst>
      <p:ext uri="{BB962C8B-B14F-4D97-AF65-F5344CB8AC3E}">
        <p14:creationId xmlns:p14="http://schemas.microsoft.com/office/powerpoint/2010/main" val="41185332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E51853B9-5173-4915-9702-B4C53503602C}"/>
              </a:ext>
            </a:extLst>
          </p:cNvPr>
          <p:cNvSpPr>
            <a:spLocks noGrp="1"/>
          </p:cNvSpPr>
          <p:nvPr>
            <p:ph type="title"/>
          </p:nvPr>
        </p:nvSpPr>
        <p:spPr>
          <a:xfrm>
            <a:off x="1260386" y="805006"/>
            <a:ext cx="21861705" cy="1661993"/>
          </a:xfrm>
        </p:spPr>
        <p:txBody>
          <a:bodyPr/>
          <a:lstStyle/>
          <a:p>
            <a:r>
              <a:rPr lang="sk-SK" sz="5400" dirty="0"/>
              <a:t>9</a:t>
            </a:r>
            <a:r>
              <a:rPr lang="sk-SK" sz="5400" dirty="0" smtClean="0"/>
              <a:t>. </a:t>
            </a:r>
            <a:r>
              <a:rPr lang="sk-SK" sz="5400" dirty="0"/>
              <a:t>Oprávnenosť výdavkov a preukazovanie oprávnenosti </a:t>
            </a:r>
            <a:br>
              <a:rPr lang="sk-SK" sz="5400" dirty="0"/>
            </a:br>
            <a:endParaRPr lang="de-AT" sz="5400" dirty="0"/>
          </a:p>
        </p:txBody>
      </p:sp>
      <p:sp>
        <p:nvSpPr>
          <p:cNvPr id="3" name="Zástupný objekt pre obsah 2">
            <a:extLst>
              <a:ext uri="{FF2B5EF4-FFF2-40B4-BE49-F238E27FC236}">
                <a16:creationId xmlns:a16="http://schemas.microsoft.com/office/drawing/2014/main" xmlns="" id="{C5055535-62C3-4546-8617-C05F718C344B}"/>
              </a:ext>
            </a:extLst>
          </p:cNvPr>
          <p:cNvSpPr>
            <a:spLocks noGrp="1"/>
          </p:cNvSpPr>
          <p:nvPr>
            <p:ph idx="1"/>
          </p:nvPr>
        </p:nvSpPr>
        <p:spPr>
          <a:xfrm>
            <a:off x="1260386" y="1863306"/>
            <a:ext cx="21861705" cy="10416223"/>
          </a:xfrm>
        </p:spPr>
        <p:txBody>
          <a:bodyPr>
            <a:normAutofit/>
          </a:bodyPr>
          <a:lstStyle/>
          <a:p>
            <a:pPr marL="0" lvl="0" indent="0">
              <a:buNone/>
            </a:pPr>
            <a:endParaRPr lang="sk-SK" sz="3200" dirty="0" smtClean="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212859" y="805006"/>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20060512" y="11887367"/>
            <a:ext cx="3061579" cy="784324"/>
          </a:xfrm>
          <a:prstGeom prst="rect">
            <a:avLst/>
          </a:prstGeom>
          <a:noFill/>
          <a:ln>
            <a:noFill/>
          </a:ln>
        </p:spPr>
      </p:pic>
      <p:sp>
        <p:nvSpPr>
          <p:cNvPr id="6" name="Rectangle 5"/>
          <p:cNvSpPr/>
          <p:nvPr/>
        </p:nvSpPr>
        <p:spPr>
          <a:xfrm>
            <a:off x="1260386" y="2158060"/>
            <a:ext cx="21861705" cy="97293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5452" lvl="2" indent="-457200" algn="just">
              <a:buFont typeface="Wingdings" panose="05000000000000000000" pitchFamily="2" charset="2"/>
              <a:buChar char="ü"/>
            </a:pPr>
            <a:r>
              <a:rPr lang="sk-SK" sz="2400" dirty="0"/>
              <a:t>smernica preukazujúca štandardnú politiku zamestnávateľa v rámci cestovných náhrad a podobných výdavkov;  </a:t>
            </a:r>
          </a:p>
          <a:p>
            <a:pPr marL="2285452" lvl="2" indent="-457200" algn="just">
              <a:buFont typeface="Wingdings" panose="05000000000000000000" pitchFamily="2" charset="2"/>
              <a:buChar char="ü"/>
            </a:pPr>
            <a:r>
              <a:rPr lang="sk-SK" sz="2400" dirty="0"/>
              <a:t>kniha jázd, faktúra alebo pokladničný blok z nákupu PHM, kópia technického preukazu (spotreba auta), spôsob výpočtu oprávnených výdavkov na PHM, alebo obdobné dokumenty, pokiaľ sa PHM neprepláca iným spôsobom;</a:t>
            </a:r>
          </a:p>
          <a:p>
            <a:pPr marL="2285452" lvl="2" indent="-457200" algn="just">
              <a:buFont typeface="Wingdings" panose="05000000000000000000" pitchFamily="2" charset="2"/>
              <a:buChar char="ü"/>
            </a:pPr>
            <a:r>
              <a:rPr lang="sk-SK" sz="2400" dirty="0"/>
              <a:t>pri použití súkromného motorového vozidla pre služobné účely v rámci TPC je potrebná písomná dohoda medzi zamestnancom/osobou a zamestnávateľom/ Prijímateľom o použití súkromného motorového vozidla pre služobné účely,  oprávnenie na použitie vozidla zamestnancom zo strany majiteľa vozidla (ak relevantné);</a:t>
            </a:r>
          </a:p>
          <a:p>
            <a:pPr marL="2285452" lvl="2" indent="-457200" algn="just">
              <a:buFont typeface="Wingdings" panose="05000000000000000000" pitchFamily="2" charset="2"/>
              <a:buChar char="ü"/>
            </a:pPr>
            <a:r>
              <a:rPr lang="sk-SK" sz="2400" dirty="0"/>
              <a:t>doklad prijímateľa/partnera preukazujúci úhradu nárokovaných výdavkov formou výpisu z bankového účtu/výdavkového pokladničného dokladu/príjmového pokladničného dokladu;</a:t>
            </a:r>
          </a:p>
          <a:p>
            <a:pPr marL="2285452" lvl="2" indent="-457200" algn="just">
              <a:buFont typeface="Wingdings" panose="05000000000000000000" pitchFamily="2" charset="2"/>
              <a:buChar char="ü"/>
            </a:pPr>
            <a:r>
              <a:rPr lang="sk-SK" sz="2400" dirty="0"/>
              <a:t>písomná dohoda o poskytnutí cestovných náhrad medzi zahraničným expertom a prijímateľom alebo slovenským partnerom. </a:t>
            </a:r>
          </a:p>
          <a:p>
            <a:pPr marL="2285452" lvl="2" indent="-457200" algn="just">
              <a:buFont typeface="Wingdings" panose="05000000000000000000" pitchFamily="2" charset="2"/>
              <a:buChar char="ü"/>
            </a:pPr>
            <a:endParaRPr lang="sk-SK" sz="2400" dirty="0"/>
          </a:p>
          <a:p>
            <a:pPr lvl="2" algn="just"/>
            <a:endParaRPr lang="sk-SK" sz="2400" dirty="0"/>
          </a:p>
          <a:p>
            <a:pPr marL="457200" lvl="0" indent="-457200" algn="just">
              <a:buFont typeface="Wingdings" panose="05000000000000000000" pitchFamily="2" charset="2"/>
              <a:buChar char="ü"/>
            </a:pPr>
            <a:r>
              <a:rPr lang="sk-SK" sz="2400" b="1" dirty="0"/>
              <a:t>Ďalšie požadované dokumenty pri výdavkoch súvisiacich s novým a použitým vybavením (Nariadenie § 8.3, bod 1, písm. c):</a:t>
            </a:r>
          </a:p>
          <a:p>
            <a:pPr marL="457200" indent="-457200" algn="just">
              <a:buFont typeface="Wingdings" panose="05000000000000000000" pitchFamily="2" charset="2"/>
              <a:buChar char="ü"/>
            </a:pPr>
            <a:r>
              <a:rPr lang="sk-SK" sz="2400" dirty="0"/>
              <a:t>/v súlade s § 8.2, bod 4 – odpisy/</a:t>
            </a:r>
          </a:p>
          <a:p>
            <a:pPr marL="2285452" lvl="2" indent="-457200" algn="just">
              <a:buFont typeface="Wingdings" panose="05000000000000000000" pitchFamily="2" charset="2"/>
              <a:buChar char="ü"/>
            </a:pPr>
            <a:r>
              <a:rPr lang="sk-SK" sz="2400" dirty="0"/>
              <a:t>štandardná podporná dokumentácia </a:t>
            </a:r>
            <a:r>
              <a:rPr lang="sk-SK" sz="2400" dirty="0" smtClean="0"/>
              <a:t>plus</a:t>
            </a:r>
            <a:r>
              <a:rPr lang="sk-SK" sz="2400" dirty="0"/>
              <a:t>;</a:t>
            </a:r>
          </a:p>
          <a:p>
            <a:pPr marL="2285452" lvl="2" indent="-457200" algn="just">
              <a:buFont typeface="Wingdings" panose="05000000000000000000" pitchFamily="2" charset="2"/>
              <a:buChar char="ü"/>
            </a:pPr>
            <a:r>
              <a:rPr lang="sk-SK" sz="2400" dirty="0"/>
              <a:t>faktúra preukazujúca nadobudnutie predmetného majetku vrátane jeho hodnoty;</a:t>
            </a:r>
          </a:p>
          <a:p>
            <a:pPr marL="2285452" lvl="2" indent="-457200" algn="just">
              <a:buFont typeface="Wingdings" panose="05000000000000000000" pitchFamily="2" charset="2"/>
              <a:buChar char="ü"/>
            </a:pPr>
            <a:r>
              <a:rPr lang="sk-SK" sz="2400" dirty="0"/>
              <a:t>zápis preukazujúci zaúčtovanie majetku do majetkových účtov;</a:t>
            </a:r>
          </a:p>
          <a:p>
            <a:pPr marL="2285452" lvl="2" indent="-457200" algn="just">
              <a:buFont typeface="Wingdings" panose="05000000000000000000" pitchFamily="2" charset="2"/>
              <a:buChar char="ü"/>
            </a:pPr>
            <a:r>
              <a:rPr lang="sk-SK" sz="2400" dirty="0"/>
              <a:t>inventárna karta preukazujúca obstarávaciu cenu, dobu, výšku odpisov, metódu odpisovania, odpisový plán; </a:t>
            </a:r>
          </a:p>
          <a:p>
            <a:pPr marL="2285452" lvl="2" indent="-457200" algn="just">
              <a:buFont typeface="Wingdings" panose="05000000000000000000" pitchFamily="2" charset="2"/>
              <a:buChar char="ü"/>
            </a:pPr>
            <a:r>
              <a:rPr lang="sk-SK" sz="2400" dirty="0"/>
              <a:t>v prípade využitia zrýchleného odpisovania, zdôvodniť túto metódu; </a:t>
            </a:r>
          </a:p>
          <a:p>
            <a:pPr marL="2285452" lvl="2" indent="-457200" algn="just">
              <a:buFont typeface="Wingdings" panose="05000000000000000000" pitchFamily="2" charset="2"/>
              <a:buChar char="ü"/>
            </a:pPr>
            <a:r>
              <a:rPr lang="sk-SK" sz="2400" dirty="0"/>
              <a:t>výpis z účtovníctva ako dôkaz o odpisovaní jednotlivých nárokovaných odpisov;</a:t>
            </a:r>
          </a:p>
          <a:p>
            <a:pPr marL="2285452" lvl="2" indent="-457200" algn="just">
              <a:buFont typeface="Wingdings" panose="05000000000000000000" pitchFamily="2" charset="2"/>
              <a:buChar char="ü"/>
            </a:pPr>
            <a:r>
              <a:rPr lang="sk-SK" sz="2400" dirty="0"/>
              <a:t>prehlásenie o pôvode použitého vybavenia a potvrdenie, že žiadnym spôsobom nebolo zakúpené alebo financované z prostriedkov národných grantov, grantov EÚ alebo NFM. </a:t>
            </a:r>
          </a:p>
          <a:p>
            <a:pPr marL="457200" indent="-457200" algn="just">
              <a:buFont typeface="Wingdings" panose="05000000000000000000" pitchFamily="2" charset="2"/>
              <a:buChar char="ü"/>
            </a:pPr>
            <a:r>
              <a:rPr lang="sk-SK" sz="2400" dirty="0"/>
              <a:t>/v prípade ak je oprávnená celková cena vybavenia/</a:t>
            </a:r>
          </a:p>
          <a:p>
            <a:pPr marL="2171152" lvl="2" indent="-342900" algn="just">
              <a:buFont typeface="Wingdings" panose="05000000000000000000" pitchFamily="2" charset="2"/>
              <a:buChar char="ü"/>
            </a:pPr>
            <a:r>
              <a:rPr lang="sk-SK" sz="2400" dirty="0"/>
              <a:t>štandardná podporná dokumentácia </a:t>
            </a:r>
            <a:r>
              <a:rPr lang="sk-SK" sz="2400" dirty="0" smtClean="0"/>
              <a:t>plus</a:t>
            </a:r>
            <a:r>
              <a:rPr lang="sk-SK" sz="2400" dirty="0"/>
              <a:t>;</a:t>
            </a:r>
          </a:p>
          <a:p>
            <a:pPr marL="2171152" lvl="2" indent="-342900" algn="just">
              <a:buFont typeface="Wingdings" panose="05000000000000000000" pitchFamily="2" charset="2"/>
              <a:buChar char="ü"/>
            </a:pPr>
            <a:r>
              <a:rPr lang="sk-SK" sz="2400" dirty="0"/>
              <a:t>aktuálne platná zmluva o dielo vrátane všetkých dodatkov (objednávka);</a:t>
            </a:r>
          </a:p>
          <a:p>
            <a:pPr marL="2171152" lvl="2" indent="-342900" algn="just">
              <a:buFont typeface="Wingdings" panose="05000000000000000000" pitchFamily="2" charset="2"/>
              <a:buChar char="ü"/>
            </a:pPr>
            <a:r>
              <a:rPr lang="sk-SK" sz="2400" dirty="0"/>
              <a:t>účtovný doklad/faktúra, </a:t>
            </a:r>
          </a:p>
          <a:p>
            <a:pPr marL="2171152" lvl="2" indent="-342900" algn="just">
              <a:buFont typeface="Wingdings" panose="05000000000000000000" pitchFamily="2" charset="2"/>
              <a:buChar char="ü"/>
            </a:pPr>
            <a:r>
              <a:rPr lang="sk-SK" sz="2400" dirty="0"/>
              <a:t>dodací list pri zaobstaraní majetku (vybavenie,  materiál, zásoby a pod.).</a:t>
            </a:r>
          </a:p>
        </p:txBody>
      </p:sp>
    </p:spTree>
    <p:extLst>
      <p:ext uri="{BB962C8B-B14F-4D97-AF65-F5344CB8AC3E}">
        <p14:creationId xmlns:p14="http://schemas.microsoft.com/office/powerpoint/2010/main" val="86139433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E6E30BD2-0EE1-49BD-8167-383915694E6B}"/>
              </a:ext>
            </a:extLst>
          </p:cNvPr>
          <p:cNvSpPr>
            <a:spLocks noGrp="1"/>
          </p:cNvSpPr>
          <p:nvPr>
            <p:ph type="title"/>
          </p:nvPr>
        </p:nvSpPr>
        <p:spPr>
          <a:xfrm>
            <a:off x="1260386" y="1220505"/>
            <a:ext cx="21861705" cy="830997"/>
          </a:xfrm>
        </p:spPr>
        <p:txBody>
          <a:bodyPr/>
          <a:lstStyle/>
          <a:p>
            <a:r>
              <a:rPr lang="sk-SK" sz="5400" dirty="0"/>
              <a:t>9</a:t>
            </a:r>
            <a:r>
              <a:rPr lang="sk-SK" sz="5400" dirty="0" smtClean="0"/>
              <a:t>. </a:t>
            </a:r>
            <a:r>
              <a:rPr lang="sk-SK" sz="5400" dirty="0"/>
              <a:t>Oprávnenosť výdavkov a preukazovanie oprávnenosti </a:t>
            </a:r>
            <a:endParaRPr lang="de-AT" sz="5400" dirty="0"/>
          </a:p>
        </p:txBody>
      </p:sp>
      <p:sp>
        <p:nvSpPr>
          <p:cNvPr id="3" name="Zástupný objekt pre obsah 2">
            <a:extLst>
              <a:ext uri="{FF2B5EF4-FFF2-40B4-BE49-F238E27FC236}">
                <a16:creationId xmlns:a16="http://schemas.microsoft.com/office/drawing/2014/main" xmlns="" id="{A91F39DA-13B2-44CF-8EC6-A734FE1DBCC9}"/>
              </a:ext>
            </a:extLst>
          </p:cNvPr>
          <p:cNvSpPr>
            <a:spLocks noGrp="1"/>
          </p:cNvSpPr>
          <p:nvPr>
            <p:ph idx="1"/>
          </p:nvPr>
        </p:nvSpPr>
        <p:spPr>
          <a:xfrm>
            <a:off x="1260386" y="2051502"/>
            <a:ext cx="21861705" cy="10228027"/>
          </a:xfrm>
        </p:spPr>
        <p:txBody>
          <a:bodyPr>
            <a:normAutofit/>
          </a:bodyPr>
          <a:lstStyle/>
          <a:p>
            <a:pPr marL="0" lvl="0" indent="0">
              <a:buNone/>
            </a:pPr>
            <a:endParaRPr lang="sk-SK" sz="3200" b="1" dirty="0" smtClean="0"/>
          </a:p>
          <a:p>
            <a:endParaRPr lang="sk-SK" sz="3200" dirty="0" smtClean="0"/>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69514" y="137497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250890" y="11887367"/>
            <a:ext cx="3061579" cy="784324"/>
          </a:xfrm>
          <a:prstGeom prst="rect">
            <a:avLst/>
          </a:prstGeom>
          <a:noFill/>
          <a:ln>
            <a:noFill/>
          </a:ln>
        </p:spPr>
      </p:pic>
      <p:sp>
        <p:nvSpPr>
          <p:cNvPr id="6" name="Rectangle 5"/>
          <p:cNvSpPr/>
          <p:nvPr/>
        </p:nvSpPr>
        <p:spPr>
          <a:xfrm>
            <a:off x="1260386" y="2882499"/>
            <a:ext cx="19466014" cy="856135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algn="just">
              <a:buFont typeface="Wingdings" panose="05000000000000000000" pitchFamily="2" charset="2"/>
              <a:buChar char="ü"/>
            </a:pPr>
            <a:r>
              <a:rPr lang="sk-SK" sz="2800" b="1" dirty="0"/>
              <a:t>Ďalšie požadované dokumenty pri nákupe pozemkov a nehnuteľností (Nariadenie § 8.3, bod 1, písm. d):</a:t>
            </a:r>
          </a:p>
          <a:p>
            <a:pPr marL="1371327" lvl="1"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1371327" lvl="1" indent="-457200" algn="just">
              <a:buFont typeface="Wingdings" panose="05000000000000000000" pitchFamily="2" charset="2"/>
              <a:buChar char="ü"/>
            </a:pPr>
            <a:r>
              <a:rPr lang="sk-SK" sz="2800" dirty="0"/>
              <a:t>zmluva o kúpe vrátane platobných podmienok; </a:t>
            </a:r>
          </a:p>
          <a:p>
            <a:pPr marL="1371327" lvl="1" indent="-457200" algn="just">
              <a:buFont typeface="Wingdings" panose="05000000000000000000" pitchFamily="2" charset="2"/>
              <a:buChar char="ü"/>
            </a:pPr>
            <a:r>
              <a:rPr lang="sk-SK" sz="2800" dirty="0"/>
              <a:t>znalecký posudok/certifikát;</a:t>
            </a:r>
          </a:p>
          <a:p>
            <a:pPr marL="1371327" lvl="1" indent="-457200" algn="just">
              <a:buFont typeface="Wingdings" panose="05000000000000000000" pitchFamily="2" charset="2"/>
              <a:buChar char="ü"/>
            </a:pPr>
            <a:r>
              <a:rPr lang="sk-SK" sz="2800" dirty="0"/>
              <a:t>list vlastníctva preukazujúci nadobudnutie majetku zo strany Prijímateľa. </a:t>
            </a:r>
          </a:p>
          <a:p>
            <a:pPr marL="457200" lvl="0" indent="-457200" algn="just">
              <a:buFont typeface="Wingdings" panose="05000000000000000000" pitchFamily="2" charset="2"/>
              <a:buChar char="ü"/>
            </a:pPr>
            <a:endParaRPr lang="sk-SK" sz="2800" b="1" dirty="0"/>
          </a:p>
          <a:p>
            <a:pPr marL="457200" lvl="0" indent="-457200" algn="just">
              <a:buFont typeface="Wingdings" panose="05000000000000000000" pitchFamily="2" charset="2"/>
              <a:buChar char="ü"/>
            </a:pPr>
            <a:r>
              <a:rPr lang="sk-SK" sz="2800" b="1" dirty="0"/>
              <a:t>Ďalšie požadované dokumenty pri dodaní materiálu a zásob (Nariadenie § 8.3, bod 1, písm. e):</a:t>
            </a:r>
          </a:p>
          <a:p>
            <a:pPr marL="1371327" lvl="1"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1371327" lvl="1" indent="-457200" algn="just">
              <a:buFont typeface="Wingdings" panose="05000000000000000000" pitchFamily="2" charset="2"/>
              <a:buChar char="ü"/>
            </a:pPr>
            <a:r>
              <a:rPr lang="sk-SK" sz="2800" dirty="0"/>
              <a:t>aktuálne platná Zmluva o dielo vrátane všetkých dodatkov (objednávka);</a:t>
            </a:r>
          </a:p>
          <a:p>
            <a:pPr marL="1371327" lvl="1" indent="-457200" algn="just">
              <a:buFont typeface="Wingdings" panose="05000000000000000000" pitchFamily="2" charset="2"/>
              <a:buChar char="ü"/>
            </a:pPr>
            <a:r>
              <a:rPr lang="sk-SK" sz="2800" dirty="0"/>
              <a:t>účtovný doklad/faktúra; </a:t>
            </a:r>
          </a:p>
          <a:p>
            <a:pPr marL="1371327" lvl="1" indent="-457200" algn="just">
              <a:buFont typeface="Wingdings" panose="05000000000000000000" pitchFamily="2" charset="2"/>
              <a:buChar char="ü"/>
            </a:pPr>
            <a:r>
              <a:rPr lang="sk-SK" sz="2800" dirty="0"/>
              <a:t>dodací list pri zaobstaraní majetku (vybavenie,  materiál, zásoby a pod.). </a:t>
            </a:r>
          </a:p>
          <a:p>
            <a:pPr marL="457200" lvl="0" indent="-457200" algn="just">
              <a:buFont typeface="Wingdings" panose="05000000000000000000" pitchFamily="2" charset="2"/>
              <a:buChar char="ü"/>
            </a:pPr>
            <a:endParaRPr lang="sk-SK" sz="2800" b="1" dirty="0"/>
          </a:p>
          <a:p>
            <a:pPr marL="457200" lvl="0" indent="-457200" algn="just">
              <a:buFont typeface="Wingdings" panose="05000000000000000000" pitchFamily="2" charset="2"/>
              <a:buChar char="ü"/>
            </a:pPr>
            <a:r>
              <a:rPr lang="sk-SK" sz="2800" b="1" dirty="0"/>
              <a:t>Ďalšie požadované dokumenty pri dodaní služieb (Nariadenie § 8.3, bod 1, písm. f):</a:t>
            </a:r>
          </a:p>
          <a:p>
            <a:pPr marL="1371327" lvl="1"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1371327" lvl="1" indent="-457200" algn="just">
              <a:buFont typeface="Wingdings" panose="05000000000000000000" pitchFamily="2" charset="2"/>
              <a:buChar char="ü"/>
            </a:pPr>
            <a:r>
              <a:rPr lang="sk-SK" sz="2800" dirty="0"/>
              <a:t>aktuálne platná zmluva o dielo vrátane všetkých dodatkov (objednávka);</a:t>
            </a:r>
          </a:p>
          <a:p>
            <a:pPr marL="1371327" lvl="1" indent="-457200" algn="just">
              <a:buFont typeface="Wingdings" panose="05000000000000000000" pitchFamily="2" charset="2"/>
              <a:buChar char="ü"/>
            </a:pPr>
            <a:r>
              <a:rPr lang="sk-SK" sz="2800" dirty="0"/>
              <a:t>účtovný doklad/faktúra; </a:t>
            </a:r>
          </a:p>
          <a:p>
            <a:pPr marL="1371327" lvl="1" indent="-457200" algn="just">
              <a:buFont typeface="Wingdings" panose="05000000000000000000" pitchFamily="2" charset="2"/>
              <a:buChar char="ü"/>
            </a:pPr>
            <a:r>
              <a:rPr lang="sk-SK" sz="2800" dirty="0"/>
              <a:t>ak je možné, tak dokument preukazujúci dodanie služieb. </a:t>
            </a:r>
            <a:endParaRPr lang="sk-SK" dirty="0"/>
          </a:p>
        </p:txBody>
      </p:sp>
    </p:spTree>
    <p:extLst>
      <p:ext uri="{BB962C8B-B14F-4D97-AF65-F5344CB8AC3E}">
        <p14:creationId xmlns:p14="http://schemas.microsoft.com/office/powerpoint/2010/main" val="38605907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9. Oprávnenosť výdavkov a preukazovanie oprávnenosti </a:t>
            </a:r>
          </a:p>
        </p:txBody>
      </p:sp>
      <p:pic>
        <p:nvPicPr>
          <p:cNvPr id="5"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085178" y="1299037"/>
            <a:ext cx="2024333" cy="1353054"/>
          </a:xfrm>
          <a:prstGeom prst="rect">
            <a:avLst/>
          </a:prstGeom>
          <a:noFill/>
        </p:spPr>
      </p:pic>
      <p:pic>
        <p:nvPicPr>
          <p:cNvPr id="6"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566554" y="11887367"/>
            <a:ext cx="3061579" cy="784324"/>
          </a:xfrm>
          <a:prstGeom prst="rect">
            <a:avLst/>
          </a:prstGeom>
          <a:noFill/>
          <a:ln>
            <a:noFill/>
          </a:ln>
        </p:spPr>
      </p:pic>
      <p:sp>
        <p:nvSpPr>
          <p:cNvPr id="7" name="Rectangle 6"/>
          <p:cNvSpPr/>
          <p:nvPr/>
        </p:nvSpPr>
        <p:spPr>
          <a:xfrm>
            <a:off x="1607126" y="3241963"/>
            <a:ext cx="18478051" cy="7204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b="1" dirty="0"/>
              <a:t>Ďalšie požadované dokumenty pri stavebných prácach (Nariadenie § 8.3, bod 1, písm. f):</a:t>
            </a:r>
          </a:p>
          <a:p>
            <a:pPr marL="457200" lvl="0" indent="-457200">
              <a:buFont typeface="Wingdings" panose="05000000000000000000" pitchFamily="2" charset="2"/>
              <a:buChar char="ü"/>
            </a:pPr>
            <a:r>
              <a:rPr lang="sk-SK" sz="2800" dirty="0"/>
              <a:t>štandardná podporná dokumentácia </a:t>
            </a:r>
            <a:r>
              <a:rPr lang="sk-SK" sz="2800" dirty="0" smtClean="0"/>
              <a:t>plus</a:t>
            </a:r>
            <a:r>
              <a:rPr lang="sk-SK" sz="2800" dirty="0"/>
              <a:t>;</a:t>
            </a:r>
          </a:p>
          <a:p>
            <a:pPr marL="457200" lvl="0" indent="-457200">
              <a:buFont typeface="Wingdings" panose="05000000000000000000" pitchFamily="2" charset="2"/>
              <a:buChar char="ü"/>
            </a:pPr>
            <a:r>
              <a:rPr lang="sk-SK" sz="2800" dirty="0"/>
              <a:t>aktuálne platná zmluva o dielo vrátane všetkých dodatkov;</a:t>
            </a:r>
          </a:p>
          <a:p>
            <a:pPr marL="457200" lvl="0" indent="-457200">
              <a:buFont typeface="Wingdings" panose="05000000000000000000" pitchFamily="2" charset="2"/>
              <a:buChar char="ü"/>
            </a:pPr>
            <a:r>
              <a:rPr lang="sk-SK" sz="2800" dirty="0"/>
              <a:t>konkrétne faktúry vrátane súpisu vykonaných prác (fakturovaný výkaz výmer aj elektronicky vo formáte podporovanom MS EXCEL);</a:t>
            </a:r>
          </a:p>
          <a:p>
            <a:pPr marL="457200" lvl="0" indent="-457200">
              <a:buFont typeface="Wingdings" panose="05000000000000000000" pitchFamily="2" charset="2"/>
              <a:buChar char="ü"/>
            </a:pPr>
            <a:r>
              <a:rPr lang="sk-SK" sz="2800" dirty="0"/>
              <a:t>dokument, ktorý odpočtuje poskytnuté plnenia od naceneného výkazu výmer, podpísaný stavebným dozorom (zisťovací protokol);</a:t>
            </a:r>
          </a:p>
          <a:p>
            <a:pPr marL="457200" lvl="0" indent="-457200">
              <a:buFont typeface="Wingdings" panose="05000000000000000000" pitchFamily="2" charset="2"/>
              <a:buChar char="ü"/>
            </a:pPr>
            <a:r>
              <a:rPr lang="sk-SK" sz="2800" dirty="0"/>
              <a:t>projektová a výkresová dokumentácia skutočného vyhotovenia potvrdená stavebným dozorom;</a:t>
            </a:r>
          </a:p>
          <a:p>
            <a:pPr marL="457200" lvl="0" indent="-457200">
              <a:buFont typeface="Wingdings" panose="05000000000000000000" pitchFamily="2" charset="2"/>
              <a:buChar char="ü"/>
            </a:pPr>
            <a:r>
              <a:rPr lang="sk-SK" sz="2800" dirty="0"/>
              <a:t>preberací protokol o prevzatí stavby od dodávateľa/zhotoviteľa;</a:t>
            </a:r>
          </a:p>
          <a:p>
            <a:pPr marL="457200" lvl="0" indent="-457200">
              <a:buFont typeface="Wingdings" panose="05000000000000000000" pitchFamily="2" charset="2"/>
              <a:buChar char="ü"/>
            </a:pPr>
            <a:r>
              <a:rPr lang="sk-SK" sz="2800" dirty="0"/>
              <a:t>kolaudačné rozhodnutie; </a:t>
            </a:r>
          </a:p>
          <a:p>
            <a:pPr marL="457200" lvl="0" indent="-457200">
              <a:buFont typeface="Wingdings" panose="05000000000000000000" pitchFamily="2" charset="2"/>
              <a:buChar char="ü"/>
            </a:pPr>
            <a:r>
              <a:rPr lang="sk-SK" sz="2800" dirty="0"/>
              <a:t>čestné vyhlásenie o nakladaní so stavebným odpadom;</a:t>
            </a:r>
          </a:p>
          <a:p>
            <a:pPr marL="457200" lvl="0" indent="-457200">
              <a:buFont typeface="Wingdings" panose="05000000000000000000" pitchFamily="2" charset="2"/>
              <a:buChar char="ü"/>
            </a:pPr>
            <a:r>
              <a:rPr lang="sk-SK" sz="2800" dirty="0"/>
              <a:t>fotodokumentácia zachytávajúca fyzický pokrok realizácie aktivít projektu.</a:t>
            </a:r>
          </a:p>
          <a:p>
            <a:pPr algn="ctr"/>
            <a:endParaRPr lang="sk-SK" dirty="0"/>
          </a:p>
        </p:txBody>
      </p:sp>
    </p:spTree>
    <p:extLst>
      <p:ext uri="{BB962C8B-B14F-4D97-AF65-F5344CB8AC3E}">
        <p14:creationId xmlns:p14="http://schemas.microsoft.com/office/powerpoint/2010/main" val="64590021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9C16898E-5205-4205-8814-5CC7CEDC8A03}"/>
              </a:ext>
            </a:extLst>
          </p:cNvPr>
          <p:cNvSpPr>
            <a:spLocks noGrp="1"/>
          </p:cNvSpPr>
          <p:nvPr>
            <p:ph type="title"/>
          </p:nvPr>
        </p:nvSpPr>
        <p:spPr>
          <a:xfrm>
            <a:off x="1260386" y="1220504"/>
            <a:ext cx="21861705" cy="830997"/>
          </a:xfrm>
        </p:spPr>
        <p:txBody>
          <a:bodyPr/>
          <a:lstStyle/>
          <a:p>
            <a:r>
              <a:rPr lang="sk-SK" sz="5400" dirty="0"/>
              <a:t>9</a:t>
            </a:r>
            <a:r>
              <a:rPr lang="sk-SK" sz="5400" dirty="0" smtClean="0"/>
              <a:t>. </a:t>
            </a:r>
            <a:r>
              <a:rPr lang="sk-SK" sz="5400" dirty="0"/>
              <a:t>Oprávnenosť výdavkov a preukazovanie oprávnenosti </a:t>
            </a:r>
            <a:endParaRPr lang="de-AT" sz="5400" dirty="0"/>
          </a:p>
        </p:txBody>
      </p:sp>
      <p:sp>
        <p:nvSpPr>
          <p:cNvPr id="3" name="Zástupný objekt pre obsah 2">
            <a:extLst>
              <a:ext uri="{FF2B5EF4-FFF2-40B4-BE49-F238E27FC236}">
                <a16:creationId xmlns:a16="http://schemas.microsoft.com/office/drawing/2014/main" xmlns="" id="{D1DFCC16-13EC-4C8B-8479-A7CAD5B01BDC}"/>
              </a:ext>
            </a:extLst>
          </p:cNvPr>
          <p:cNvSpPr>
            <a:spLocks noGrp="1"/>
          </p:cNvSpPr>
          <p:nvPr>
            <p:ph idx="1"/>
          </p:nvPr>
        </p:nvSpPr>
        <p:spPr>
          <a:xfrm>
            <a:off x="1260386" y="2294626"/>
            <a:ext cx="21861705" cy="9984903"/>
          </a:xfrm>
        </p:spPr>
        <p:txBody>
          <a:bodyPr>
            <a:normAutofit/>
          </a:bodyPr>
          <a:lstStyle/>
          <a:p>
            <a:pPr marL="0" lvl="0" indent="0">
              <a:buNone/>
            </a:pPr>
            <a:endParaRPr lang="sk-SK" sz="3200" b="1" dirty="0" smtClean="0"/>
          </a:p>
          <a:p>
            <a:pPr marL="0" lvl="0" indent="0">
              <a:buNone/>
            </a:pPr>
            <a:r>
              <a:rPr lang="sk-SK" sz="3200" dirty="0"/>
              <a:t> </a:t>
            </a:r>
            <a:endParaRPr lang="sk-SK" sz="2400" dirty="0"/>
          </a:p>
          <a:p>
            <a:pPr marL="0" lvl="0" indent="0">
              <a:buNone/>
            </a:pPr>
            <a:r>
              <a:rPr lang="sk-SK" sz="3200" dirty="0" smtClean="0"/>
              <a:t> </a:t>
            </a:r>
            <a:endParaRPr lang="sk-SK" sz="3200" b="1" dirty="0" smtClean="0">
              <a:effectLst>
                <a:glow>
                  <a:srgbClr val="000000"/>
                </a:glow>
                <a:outerShdw sx="0" sy="0">
                  <a:srgbClr val="000000"/>
                </a:outerShdw>
                <a:reflection stA="0" endPos="0" fadeDir="0" sx="0" sy="0"/>
              </a:effectLst>
            </a:endParaRPr>
          </a:p>
          <a:p>
            <a:endParaRPr lang="de-AT"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20102022" y="137497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583398" y="11495205"/>
            <a:ext cx="3061579" cy="784324"/>
          </a:xfrm>
          <a:prstGeom prst="rect">
            <a:avLst/>
          </a:prstGeom>
          <a:noFill/>
          <a:ln>
            <a:noFill/>
          </a:ln>
        </p:spPr>
      </p:pic>
      <p:sp>
        <p:nvSpPr>
          <p:cNvPr id="6" name="Rectangle 5"/>
          <p:cNvSpPr/>
          <p:nvPr/>
        </p:nvSpPr>
        <p:spPr>
          <a:xfrm>
            <a:off x="1326191" y="6783498"/>
            <a:ext cx="21318786" cy="471170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b="1" dirty="0"/>
              <a:t>Ďalšie požadované dokumenty pri deklarovaní výdavkov vyplývajúcich priamo z požiadaviek uložených projektovou zmluvou pre každý projekt (Nariadenie § 8.3, bod 1, písm. g):</a:t>
            </a:r>
          </a:p>
          <a:p>
            <a:pPr marL="571500" lvl="0" indent="-5715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571500" lvl="0" indent="-571500" algn="just">
              <a:buFont typeface="Wingdings" panose="05000000000000000000" pitchFamily="2" charset="2"/>
              <a:buChar char="ü"/>
            </a:pPr>
            <a:r>
              <a:rPr lang="sk-SK" sz="2800" dirty="0"/>
              <a:t>aktuálne platná zmluva o dielo vrátane všetkých dodatkov (objednávka);</a:t>
            </a:r>
          </a:p>
          <a:p>
            <a:pPr marL="571500" lvl="0" indent="-571500" algn="just">
              <a:buFont typeface="Wingdings" panose="05000000000000000000" pitchFamily="2" charset="2"/>
              <a:buChar char="ü"/>
            </a:pPr>
            <a:r>
              <a:rPr lang="sk-SK" sz="2800" dirty="0"/>
              <a:t>účtovný doklad/faktúra; </a:t>
            </a:r>
          </a:p>
          <a:p>
            <a:pPr marL="571500" lvl="0" indent="-571500" algn="just">
              <a:buFont typeface="Wingdings" panose="05000000000000000000" pitchFamily="2" charset="2"/>
              <a:buChar char="ü"/>
            </a:pPr>
            <a:r>
              <a:rPr lang="sk-SK" sz="2800" dirty="0"/>
              <a:t>dodací list pri zaobstaraní majetku (vybavenie,  materiál, zásoby a pod.), v prípade ak bankové poplatky súvisiace s grantovým účtom sú realizované z iného účtu, prijímateľ predloží výpisy z tohto účtu</a:t>
            </a:r>
            <a:r>
              <a:rPr lang="sk-SK" sz="2800" dirty="0" smtClean="0"/>
              <a:t>.</a:t>
            </a:r>
            <a:endParaRPr lang="sk-SK" sz="2800" dirty="0"/>
          </a:p>
        </p:txBody>
      </p:sp>
      <p:sp>
        <p:nvSpPr>
          <p:cNvPr id="7" name="Rectangle 6"/>
          <p:cNvSpPr/>
          <p:nvPr/>
        </p:nvSpPr>
        <p:spPr>
          <a:xfrm rot="10800000" flipH="1" flipV="1">
            <a:off x="1326191" y="3021335"/>
            <a:ext cx="21318785" cy="346885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b="1" dirty="0"/>
              <a:t>Ďalšie požadované dokumenty pri nepriamych nákladoch (Nariadenie § 8.5 bod 1, písm. a):</a:t>
            </a:r>
          </a:p>
          <a:p>
            <a:pPr marL="457200" lvl="0" indent="-457200" algn="just">
              <a:buFont typeface="Wingdings" panose="05000000000000000000" pitchFamily="2" charset="2"/>
              <a:buChar char="ü"/>
            </a:pPr>
            <a:r>
              <a:rPr lang="sk-SK" sz="2800" dirty="0"/>
              <a:t>štandardná podporná dokumentácia </a:t>
            </a:r>
            <a:r>
              <a:rPr lang="sk-SK" sz="2800" dirty="0" smtClean="0"/>
              <a:t>plus</a:t>
            </a:r>
            <a:r>
              <a:rPr lang="sk-SK" sz="2800" dirty="0"/>
              <a:t>;</a:t>
            </a:r>
          </a:p>
          <a:p>
            <a:pPr marL="457200" lvl="0" indent="-457200" algn="just">
              <a:buFont typeface="Wingdings" panose="05000000000000000000" pitchFamily="2" charset="2"/>
              <a:buChar char="ü"/>
            </a:pPr>
            <a:r>
              <a:rPr lang="sk-SK" sz="2800" dirty="0"/>
              <a:t>dokumenty preukazujúce celkové a oprávnené počty, množstvá, objemy atď., na základe ktorých bude vyrátaná alikvotná časť nákladov;</a:t>
            </a:r>
          </a:p>
          <a:p>
            <a:pPr marL="457200" lvl="0" indent="-457200" algn="just">
              <a:buFont typeface="Wingdings" panose="05000000000000000000" pitchFamily="2" charset="2"/>
              <a:buChar char="ü"/>
            </a:pPr>
            <a:r>
              <a:rPr lang="sk-SK" sz="2800" dirty="0"/>
              <a:t>dokument preukazujúci celkové náklady organizácie (faktúra za energie...) vrátane bankového výpisu preukazujúceho ich úhradu;</a:t>
            </a:r>
          </a:p>
          <a:p>
            <a:pPr marL="457200" lvl="0" indent="-457200" algn="just">
              <a:buFont typeface="Wingdings" panose="05000000000000000000" pitchFamily="2" charset="2"/>
              <a:buChar char="ü"/>
            </a:pPr>
            <a:r>
              <a:rPr lang="sk-SK" sz="2800" dirty="0"/>
              <a:t>vyúčtovanie reálnych nákladov (ak je k dispozícii);</a:t>
            </a:r>
          </a:p>
          <a:p>
            <a:pPr marL="457200" lvl="0" indent="-457200" algn="just">
              <a:buFont typeface="Wingdings" panose="05000000000000000000" pitchFamily="2" charset="2"/>
              <a:buChar char="ü"/>
            </a:pPr>
            <a:r>
              <a:rPr lang="sk-SK" sz="2800" dirty="0"/>
              <a:t>sumarizačný hárok.</a:t>
            </a:r>
          </a:p>
        </p:txBody>
      </p:sp>
    </p:spTree>
    <p:extLst>
      <p:ext uri="{BB962C8B-B14F-4D97-AF65-F5344CB8AC3E}">
        <p14:creationId xmlns:p14="http://schemas.microsoft.com/office/powerpoint/2010/main" val="402218874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F632AAF8-5542-4E97-A09E-91C5E6E98202}"/>
              </a:ext>
            </a:extLst>
          </p:cNvPr>
          <p:cNvSpPr>
            <a:spLocks noGrp="1"/>
          </p:cNvSpPr>
          <p:nvPr>
            <p:ph type="title"/>
          </p:nvPr>
        </p:nvSpPr>
        <p:spPr>
          <a:xfrm>
            <a:off x="1260386" y="389507"/>
            <a:ext cx="21861705" cy="2492990"/>
          </a:xfrm>
        </p:spPr>
        <p:txBody>
          <a:bodyPr/>
          <a:lstStyle/>
          <a:p>
            <a:r>
              <a:rPr lang="sk-SK" sz="5400" dirty="0" smtClean="0"/>
              <a:t>10. Ukončenie</a:t>
            </a:r>
            <a:r>
              <a:rPr lang="sk-SK" sz="5400" dirty="0"/>
              <a:t>, dokončenie a udržateľnosť</a:t>
            </a:r>
            <a:br>
              <a:rPr lang="sk-SK" sz="5400" dirty="0"/>
            </a:br>
            <a:r>
              <a:rPr lang="sk-SK" sz="5400" dirty="0"/>
              <a:t> </a:t>
            </a:r>
            <a:br>
              <a:rPr lang="sk-SK" sz="5400" dirty="0"/>
            </a:br>
            <a:endParaRPr lang="de-AT"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187621" y="282948"/>
            <a:ext cx="2024333" cy="1015500"/>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668999" y="11887367"/>
            <a:ext cx="3061579" cy="784324"/>
          </a:xfrm>
          <a:prstGeom prst="rect">
            <a:avLst/>
          </a:prstGeom>
          <a:noFill/>
          <a:ln>
            <a:noFill/>
          </a:ln>
        </p:spPr>
      </p:pic>
      <p:sp>
        <p:nvSpPr>
          <p:cNvPr id="6" name="Rectangle 5"/>
          <p:cNvSpPr/>
          <p:nvPr/>
        </p:nvSpPr>
        <p:spPr>
          <a:xfrm>
            <a:off x="720436" y="1298448"/>
            <a:ext cx="22001019" cy="1058891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dirty="0"/>
              <a:t>Je potrebné rozlišovať: </a:t>
            </a:r>
          </a:p>
          <a:p>
            <a:pPr marL="1371327" lvl="1" indent="-457200" algn="just">
              <a:buFont typeface="Wingdings" panose="05000000000000000000" pitchFamily="2" charset="2"/>
              <a:buChar char="ü"/>
            </a:pPr>
            <a:r>
              <a:rPr lang="sk-SK" sz="2800" dirty="0"/>
              <a:t>ukončenie Projektu;</a:t>
            </a:r>
          </a:p>
          <a:p>
            <a:pPr marL="1371327" lvl="1" indent="-457200" algn="just">
              <a:buFont typeface="Wingdings" panose="05000000000000000000" pitchFamily="2" charset="2"/>
              <a:buChar char="ü"/>
            </a:pPr>
            <a:r>
              <a:rPr lang="sk-SK" sz="2800" dirty="0"/>
              <a:t>dokončenie Projektu;</a:t>
            </a:r>
          </a:p>
          <a:p>
            <a:pPr marL="1371327" lvl="1" indent="-457200" algn="just">
              <a:buFont typeface="Wingdings" panose="05000000000000000000" pitchFamily="2" charset="2"/>
              <a:buChar char="ü"/>
            </a:pPr>
            <a:r>
              <a:rPr lang="sk-SK" sz="2800" dirty="0"/>
              <a:t>ukončenie Zmluvného vzťahu.</a:t>
            </a:r>
          </a:p>
          <a:p>
            <a:pPr lvl="0" algn="just"/>
            <a:endParaRPr lang="sk-SK" sz="2800" dirty="0" smtClean="0"/>
          </a:p>
          <a:p>
            <a:pPr lvl="0" algn="just"/>
            <a:r>
              <a:rPr lang="sk-SK" sz="2800" dirty="0" smtClean="0"/>
              <a:t>Ukončením </a:t>
            </a:r>
            <a:r>
              <a:rPr lang="sk-SK" sz="2800" dirty="0"/>
              <a:t>Projektu sa rozumie ukončenie implementácie Projektu.</a:t>
            </a:r>
          </a:p>
          <a:p>
            <a:pPr lvl="0" algn="just"/>
            <a:r>
              <a:rPr lang="sk-SK" sz="2800" dirty="0"/>
              <a:t>Dokončením Projektu sa rozumie jeho úspešné ukončenie, t. j. dosiahnutie výstupu, výsledkov a indikátorov projektu a zrealizovanie aktivít projektu alebo ich častí.</a:t>
            </a:r>
          </a:p>
          <a:p>
            <a:pPr lvl="0" algn="just"/>
            <a:r>
              <a:rPr lang="sk-SK" sz="2800" dirty="0"/>
              <a:t>Ukončenie zmluvného vzťahu, ako aj podmienky udržateľnosti Projektu sa riadia ustanoveniami príslušnej Projektovej zmluvy.</a:t>
            </a:r>
          </a:p>
          <a:p>
            <a:pPr lvl="0" algn="just"/>
            <a:endParaRPr lang="sk-SK" sz="2800" b="1" dirty="0" smtClean="0"/>
          </a:p>
          <a:p>
            <a:pPr lvl="0" algn="just"/>
            <a:r>
              <a:rPr lang="sk-SK" sz="2800" b="1" dirty="0" smtClean="0"/>
              <a:t>Dokončené </a:t>
            </a:r>
            <a:r>
              <a:rPr lang="sk-SK" sz="2800" b="1" dirty="0"/>
              <a:t>Projekty</a:t>
            </a:r>
          </a:p>
          <a:p>
            <a:pPr lvl="0" algn="just"/>
            <a:r>
              <a:rPr lang="sk-SK" sz="2800" dirty="0"/>
              <a:t>Projekt bol ukončený riadne a včas, ak bol dokončený najneskôr k poslednému dňu oprávnenosti výdavkov Projektu. </a:t>
            </a:r>
          </a:p>
          <a:p>
            <a:pPr lvl="0" algn="just"/>
            <a:endParaRPr lang="sk-SK" sz="2800" b="1" dirty="0" smtClean="0"/>
          </a:p>
          <a:p>
            <a:pPr lvl="0" algn="just"/>
            <a:r>
              <a:rPr lang="sk-SK" sz="2800" b="1" dirty="0" smtClean="0"/>
              <a:t>Nedokončené </a:t>
            </a:r>
            <a:r>
              <a:rPr lang="sk-SK" sz="2800" b="1" dirty="0"/>
              <a:t>Projekty</a:t>
            </a:r>
          </a:p>
          <a:p>
            <a:pPr lvl="0" algn="just"/>
            <a:r>
              <a:rPr lang="sk-SK" sz="2800" dirty="0"/>
              <a:t>Nedokončený Projekt je Projekt, v rámci ktorého k poslednému dňu oprávnenosti výdavkov projektu neboli naplnené všetky záväzné indikátory výstupu a výsledku Projektu, resp. záväzné bilaterálne indikátory.</a:t>
            </a:r>
          </a:p>
          <a:p>
            <a:pPr lvl="0" algn="just"/>
            <a:endParaRPr lang="sk-SK" sz="2800" b="1" dirty="0" smtClean="0"/>
          </a:p>
          <a:p>
            <a:pPr lvl="0" algn="just"/>
            <a:r>
              <a:rPr lang="sk-SK" sz="2800" b="1" dirty="0" smtClean="0"/>
              <a:t>Predčasne </a:t>
            </a:r>
            <a:r>
              <a:rPr lang="sk-SK" sz="2800" b="1" dirty="0"/>
              <a:t>ukončené Projekty</a:t>
            </a:r>
          </a:p>
          <a:p>
            <a:pPr lvl="0" algn="just"/>
            <a:r>
              <a:rPr lang="sk-SK" sz="2800" dirty="0"/>
              <a:t>Predčasne ukončené Projekty sú také Projekty, u ktorých je pred uplynutím posledného dátumu oprávnenosti výdavkov zrejmé, že nikdy nebudú dokončené.</a:t>
            </a:r>
          </a:p>
          <a:p>
            <a:pPr lvl="0" algn="just"/>
            <a:r>
              <a:rPr lang="sk-SK" sz="2800" dirty="0"/>
              <a:t>K predčasnému ukončeniu Projektu môže dôjsť z viacerých dôvodov, ktoré je možné rozdeliť do nasledovných kategórií:</a:t>
            </a:r>
          </a:p>
          <a:p>
            <a:pPr marL="1371327" lvl="1" indent="-457200" algn="just">
              <a:buFont typeface="Wingdings" panose="05000000000000000000" pitchFamily="2" charset="2"/>
              <a:buChar char="ü"/>
            </a:pPr>
            <a:r>
              <a:rPr lang="sk-SK" sz="2800" dirty="0"/>
              <a:t>Zrušené Projekty.</a:t>
            </a:r>
          </a:p>
          <a:p>
            <a:pPr marL="1371327" lvl="1" indent="-457200" algn="just">
              <a:buFont typeface="Wingdings" panose="05000000000000000000" pitchFamily="2" charset="2"/>
              <a:buChar char="ü"/>
            </a:pPr>
            <a:r>
              <a:rPr lang="sk-SK" sz="2800" dirty="0"/>
              <a:t>Projekty ukončené odstúpením Prijímateľa od Projektovej zmluvy.</a:t>
            </a:r>
          </a:p>
          <a:p>
            <a:pPr marL="1371327" lvl="1" indent="-457200" algn="just">
              <a:buFont typeface="Wingdings" panose="05000000000000000000" pitchFamily="2" charset="2"/>
              <a:buChar char="ü"/>
            </a:pPr>
            <a:r>
              <a:rPr lang="sk-SK" sz="2800" dirty="0"/>
              <a:t>Projekty ukončené z podnetu Prijímateľa.</a:t>
            </a:r>
          </a:p>
          <a:p>
            <a:pPr lvl="1" algn="just"/>
            <a:r>
              <a:rPr lang="sk-SK" sz="2800" dirty="0"/>
              <a:t>Projekty ukončené rozhodnutím Správcu programu</a:t>
            </a:r>
            <a:r>
              <a:rPr lang="sk-SK" sz="2800" dirty="0" smtClean="0"/>
              <a:t>.</a:t>
            </a:r>
            <a:endParaRPr lang="sk-SK" sz="2800" dirty="0"/>
          </a:p>
        </p:txBody>
      </p:sp>
    </p:spTree>
    <p:extLst>
      <p:ext uri="{BB962C8B-B14F-4D97-AF65-F5344CB8AC3E}">
        <p14:creationId xmlns:p14="http://schemas.microsoft.com/office/powerpoint/2010/main" val="103176125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F1D4FFAC-8493-4478-BA50-FFE73FBEBE98}"/>
              </a:ext>
            </a:extLst>
          </p:cNvPr>
          <p:cNvSpPr>
            <a:spLocks noGrp="1"/>
          </p:cNvSpPr>
          <p:nvPr>
            <p:ph type="title"/>
          </p:nvPr>
        </p:nvSpPr>
        <p:spPr>
          <a:xfrm>
            <a:off x="1260386" y="1220504"/>
            <a:ext cx="21861705" cy="830997"/>
          </a:xfrm>
        </p:spPr>
        <p:txBody>
          <a:bodyPr/>
          <a:lstStyle/>
          <a:p>
            <a:r>
              <a:rPr lang="sk-SK" sz="5400" dirty="0" smtClean="0"/>
              <a:t>10. </a:t>
            </a:r>
            <a:r>
              <a:rPr lang="sk-SK" sz="5400" dirty="0"/>
              <a:t>Ukončenie, dokončenie a </a:t>
            </a:r>
            <a:r>
              <a:rPr lang="sk-SK" sz="5400" dirty="0" smtClean="0"/>
              <a:t>udržateľnosť</a:t>
            </a:r>
            <a:endParaRPr lang="de-AT" sz="5400" dirty="0"/>
          </a:p>
        </p:txBody>
      </p:sp>
      <p:sp>
        <p:nvSpPr>
          <p:cNvPr id="3" name="Zástupný objekt pre obsah 2">
            <a:extLst>
              <a:ext uri="{FF2B5EF4-FFF2-40B4-BE49-F238E27FC236}">
                <a16:creationId xmlns:a16="http://schemas.microsoft.com/office/drawing/2014/main" xmlns="" id="{43748E5F-5F66-4B7C-B641-0D06E72CC788}"/>
              </a:ext>
            </a:extLst>
          </p:cNvPr>
          <p:cNvSpPr>
            <a:spLocks noGrp="1"/>
          </p:cNvSpPr>
          <p:nvPr>
            <p:ph idx="1"/>
          </p:nvPr>
        </p:nvSpPr>
        <p:spPr>
          <a:xfrm>
            <a:off x="1260386" y="2277374"/>
            <a:ext cx="21861705" cy="10002155"/>
          </a:xfrm>
        </p:spPr>
        <p:txBody>
          <a:bodyPr/>
          <a:lstStyle/>
          <a:p>
            <a:pPr marL="0" indent="0">
              <a:buNone/>
            </a:pPr>
            <a:endParaRPr lang="sk-SK" b="1" dirty="0" smtClean="0"/>
          </a:p>
          <a:p>
            <a:pPr marL="0" lvl="0" indent="0">
              <a:buNone/>
            </a:pPr>
            <a:endParaRPr lang="sk-SK" b="1" dirty="0"/>
          </a:p>
          <a:p>
            <a:pPr marL="0" indent="0">
              <a:buNone/>
            </a:pPr>
            <a:endParaRPr lang="de-AT" b="1"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575550" y="137497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575550" y="11721078"/>
            <a:ext cx="3061579" cy="784324"/>
          </a:xfrm>
          <a:prstGeom prst="rect">
            <a:avLst/>
          </a:prstGeom>
          <a:noFill/>
          <a:ln>
            <a:noFill/>
          </a:ln>
        </p:spPr>
      </p:pic>
      <p:sp>
        <p:nvSpPr>
          <p:cNvPr id="6" name="Rectangle 5"/>
          <p:cNvSpPr/>
          <p:nvPr/>
        </p:nvSpPr>
        <p:spPr>
          <a:xfrm>
            <a:off x="1260386" y="3131128"/>
            <a:ext cx="20339497" cy="8589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dirty="0"/>
              <a:t>Udržateľnosť Projektu</a:t>
            </a:r>
          </a:p>
          <a:p>
            <a:pPr lvl="0" algn="just"/>
            <a:r>
              <a:rPr lang="sk-SK" sz="2800" dirty="0"/>
              <a:t>Podmienky udržateľnosti Projektu sú určené v Projektovej zmluve (príloha č. 1 Projektovej zmluvy „Ponuka ma poskytnutie grantu“).</a:t>
            </a:r>
          </a:p>
          <a:p>
            <a:pPr lvl="0" algn="just"/>
            <a:r>
              <a:rPr lang="sk-SK" sz="2800" dirty="0"/>
              <a:t>Medzi podmienky udržateľnosti Projektu môžu patriť napr. nasledovné podmienky:</a:t>
            </a:r>
          </a:p>
          <a:p>
            <a:pPr marL="457200" lvl="0" indent="-457200" algn="just">
              <a:buFont typeface="Wingdings" panose="05000000000000000000" pitchFamily="2" charset="2"/>
              <a:buChar char="ü"/>
            </a:pPr>
            <a:r>
              <a:rPr lang="sk-SK" sz="2800" dirty="0"/>
              <a:t>ponechať majetok nadobudnutý alebo zhodnotený úplne alebo sčasti z Projektového grantu vo vlastníctve Prijímateľa, resp. Partnera počas celej doby udržateľnosti Projektu;</a:t>
            </a:r>
          </a:p>
          <a:p>
            <a:pPr marL="457200" lvl="0" indent="-457200" algn="just">
              <a:buFont typeface="Wingdings" panose="05000000000000000000" pitchFamily="2" charset="2"/>
              <a:buChar char="ü"/>
            </a:pPr>
            <a:r>
              <a:rPr lang="sk-SK" sz="2800" dirty="0"/>
              <a:t>povinnosť poistiť majetok počas celej doby udržateľnosti Projektu;</a:t>
            </a:r>
          </a:p>
          <a:p>
            <a:pPr marL="457200" lvl="0" indent="-457200" algn="just">
              <a:buFont typeface="Wingdings" panose="05000000000000000000" pitchFamily="2" charset="2"/>
              <a:buChar char="ü"/>
            </a:pPr>
            <a:r>
              <a:rPr lang="sk-SK" sz="2800" dirty="0"/>
              <a:t>povinnosť zabezpečiť napĺňanie, resp. zachovanie cieľových hodnôt záväzných indikátorov počas celej doby udržateľnosti Projektu</a:t>
            </a:r>
            <a:r>
              <a:rPr lang="sk-SK" sz="2800" dirty="0" smtClean="0"/>
              <a:t>.</a:t>
            </a:r>
          </a:p>
          <a:p>
            <a:pPr lvl="0" algn="just"/>
            <a:endParaRPr lang="sk-SK" sz="2800" dirty="0"/>
          </a:p>
          <a:p>
            <a:pPr lvl="0" algn="just"/>
            <a:r>
              <a:rPr lang="sk-SK" sz="2800" b="1" dirty="0"/>
              <a:t>Ukončenie zmluvného vzťahu</a:t>
            </a:r>
          </a:p>
          <a:p>
            <a:pPr lvl="0" algn="just"/>
            <a:r>
              <a:rPr lang="sk-SK" sz="2800" dirty="0"/>
              <a:t>Zmluvný vzťah je možné ukončiť spôsobmi uvedenými v Projektovej zmluve, t. j.:</a:t>
            </a:r>
          </a:p>
          <a:p>
            <a:pPr marL="1371327" lvl="1" indent="-457200" algn="just">
              <a:buFont typeface="Wingdings" panose="05000000000000000000" pitchFamily="2" charset="2"/>
              <a:buChar char="ü"/>
            </a:pPr>
            <a:r>
              <a:rPr lang="sk-SK" sz="2800" dirty="0"/>
              <a:t>splnením záväzkov zmluvných strán a súčasne uplynutím doby, na ktorú bola Zmluva uzatvorená;</a:t>
            </a:r>
          </a:p>
          <a:p>
            <a:pPr marL="1371327" lvl="1" indent="-457200" algn="just">
              <a:buFont typeface="Wingdings" panose="05000000000000000000" pitchFamily="2" charset="2"/>
              <a:buChar char="ü"/>
            </a:pPr>
            <a:r>
              <a:rPr lang="sk-SK" sz="2800" dirty="0"/>
              <a:t>dohodou zmluvných strán;</a:t>
            </a:r>
          </a:p>
          <a:p>
            <a:pPr marL="1371327" lvl="1" indent="-457200" algn="just">
              <a:buFont typeface="Wingdings" panose="05000000000000000000" pitchFamily="2" charset="2"/>
              <a:buChar char="ü"/>
            </a:pPr>
            <a:r>
              <a:rPr lang="sk-SK" sz="2800" dirty="0"/>
              <a:t>odstúpením od Zmluvy.</a:t>
            </a:r>
          </a:p>
          <a:p>
            <a:pPr algn="ctr"/>
            <a:endParaRPr lang="sk-SK" dirty="0"/>
          </a:p>
        </p:txBody>
      </p:sp>
    </p:spTree>
    <p:extLst>
      <p:ext uri="{BB962C8B-B14F-4D97-AF65-F5344CB8AC3E}">
        <p14:creationId xmlns:p14="http://schemas.microsoft.com/office/powerpoint/2010/main" val="1686982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997377"/>
            <a:ext cx="21861705" cy="830997"/>
          </a:xfrm>
        </p:spPr>
        <p:txBody>
          <a:bodyPr/>
          <a:lstStyle/>
          <a:p>
            <a:r>
              <a:rPr lang="sk-SK" sz="5400" dirty="0">
                <a:solidFill>
                  <a:srgbClr val="FF0000"/>
                </a:solidFill>
              </a:rPr>
              <a:t>2. </a:t>
            </a:r>
            <a:r>
              <a:rPr lang="sk-SK" sz="5400" dirty="0" smtClean="0">
                <a:solidFill>
                  <a:srgbClr val="FF0000"/>
                </a:solidFill>
              </a:rPr>
              <a:t>Ďalšie povinnosti </a:t>
            </a:r>
            <a:r>
              <a:rPr lang="sk-SK" sz="5400" dirty="0">
                <a:solidFill>
                  <a:srgbClr val="FF0000"/>
                </a:solidFill>
              </a:rPr>
              <a:t>zmluvných </a:t>
            </a:r>
            <a:r>
              <a:rPr lang="sk-SK" sz="5400" dirty="0" smtClean="0">
                <a:solidFill>
                  <a:srgbClr val="FF0000"/>
                </a:solidFill>
              </a:rPr>
              <a:t>strán</a:t>
            </a:r>
            <a:endParaRPr lang="sk-SK" sz="5400" dirty="0"/>
          </a:p>
        </p:txBody>
      </p:sp>
      <p:sp>
        <p:nvSpPr>
          <p:cNvPr id="3" name="Zástupný symbol obsahu 2"/>
          <p:cNvSpPr>
            <a:spLocks noGrp="1"/>
          </p:cNvSpPr>
          <p:nvPr>
            <p:ph idx="1"/>
          </p:nvPr>
        </p:nvSpPr>
        <p:spPr>
          <a:xfrm>
            <a:off x="1260386" y="2194560"/>
            <a:ext cx="21861705" cy="10084969"/>
          </a:xfrm>
        </p:spPr>
        <p:txBody>
          <a:bodyPr/>
          <a:lstStyle/>
          <a:p>
            <a:pPr marL="0" indent="0">
              <a:buNone/>
            </a:pPr>
            <a:endParaRPr lang="sk-SK" dirty="0" smtClean="0"/>
          </a:p>
          <a:p>
            <a:endParaRPr lang="sk-SK" dirty="0"/>
          </a:p>
        </p:txBody>
      </p:sp>
      <p:sp>
        <p:nvSpPr>
          <p:cNvPr id="4" name="Zaoblený obdĺžnik 3"/>
          <p:cNvSpPr/>
          <p:nvPr/>
        </p:nvSpPr>
        <p:spPr>
          <a:xfrm>
            <a:off x="1229009" y="1812016"/>
            <a:ext cx="21043802" cy="78927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sk-SK" b="1" dirty="0"/>
              <a:t>Článok 2 všeobecných zmluvných podmienok projektovej zmluvy:</a:t>
            </a:r>
          </a:p>
        </p:txBody>
      </p:sp>
      <p:sp>
        <p:nvSpPr>
          <p:cNvPr id="6" name="Zaoblený obdĺžnik 5"/>
          <p:cNvSpPr/>
          <p:nvPr/>
        </p:nvSpPr>
        <p:spPr>
          <a:xfrm>
            <a:off x="1260385" y="2679571"/>
            <a:ext cx="21043802" cy="4840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zabezpečiť, aby bol Projekt zrealizovaný do uplynutia Doby realizácie </a:t>
            </a:r>
            <a:r>
              <a:rPr lang="sk-SK" dirty="0" smtClean="0"/>
              <a:t>projektu </a:t>
            </a:r>
            <a:endParaRPr lang="sk-SK" dirty="0"/>
          </a:p>
        </p:txBody>
      </p:sp>
      <p:sp>
        <p:nvSpPr>
          <p:cNvPr id="7" name="Zaoblený obdĺžnik 6"/>
          <p:cNvSpPr/>
          <p:nvPr/>
        </p:nvSpPr>
        <p:spPr>
          <a:xfrm>
            <a:off x="1229009" y="3259661"/>
            <a:ext cx="21106555" cy="98715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74638" indent="-274638">
              <a:buFont typeface="Wingdings" panose="05000000000000000000" pitchFamily="2" charset="2"/>
              <a:buChar char="ü"/>
            </a:pPr>
            <a:r>
              <a:rPr lang="sk-SK" dirty="0"/>
              <a:t>zabezpečiť, aby jeho vnútorné účtovné postupy a revízne postupy umožnili bezprostredné porovnanie Deklarovaných výdavkov,  Skutočne vynaložených oprávnených </a:t>
            </a:r>
            <a:r>
              <a:rPr lang="sk-SK" dirty="0" smtClean="0"/>
              <a:t>výdavkov</a:t>
            </a:r>
            <a:endParaRPr lang="sk-SK" dirty="0"/>
          </a:p>
        </p:txBody>
      </p:sp>
      <p:sp>
        <p:nvSpPr>
          <p:cNvPr id="8" name="Zaoblený obdĺžnik 7"/>
          <p:cNvSpPr/>
          <p:nvPr/>
        </p:nvSpPr>
        <p:spPr>
          <a:xfrm>
            <a:off x="1260384" y="4322550"/>
            <a:ext cx="21106555" cy="8695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zabezpečiť, aby Deklarované výdavky boli primerané a nevyhnutné pre implementáciu </a:t>
            </a:r>
            <a:r>
              <a:rPr lang="sk-SK" dirty="0" smtClean="0"/>
              <a:t>Projektu</a:t>
            </a:r>
            <a:endParaRPr lang="sk-SK" dirty="0"/>
          </a:p>
        </p:txBody>
      </p:sp>
      <p:sp>
        <p:nvSpPr>
          <p:cNvPr id="9" name="Zaoblený obdĺžnik 8"/>
          <p:cNvSpPr/>
          <p:nvPr/>
        </p:nvSpPr>
        <p:spPr>
          <a:xfrm>
            <a:off x="1260384" y="5286634"/>
            <a:ext cx="21106555" cy="5020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bezodkladne poskytnúť Správcovi programu všetky informácie týkajúce sa </a:t>
            </a:r>
            <a:r>
              <a:rPr lang="sk-SK" dirty="0" smtClean="0"/>
              <a:t>Projektu</a:t>
            </a:r>
            <a:endParaRPr lang="sk-SK" dirty="0"/>
          </a:p>
        </p:txBody>
      </p:sp>
      <p:sp>
        <p:nvSpPr>
          <p:cNvPr id="10" name="Zaoblený obdĺžnik 9"/>
          <p:cNvSpPr/>
          <p:nvPr/>
        </p:nvSpPr>
        <p:spPr>
          <a:xfrm>
            <a:off x="1260384" y="5861877"/>
            <a:ext cx="21106555" cy="9502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písomne informovať Správcu programu o všetkých zmenách a skutočnostiach </a:t>
            </a:r>
            <a:r>
              <a:rPr lang="sk-SK" dirty="0" smtClean="0"/>
              <a:t>Projektu</a:t>
            </a:r>
            <a:endParaRPr lang="sk-SK" dirty="0"/>
          </a:p>
        </p:txBody>
      </p:sp>
      <p:sp>
        <p:nvSpPr>
          <p:cNvPr id="11" name="Zaoblený obdĺžnik 10"/>
          <p:cNvSpPr/>
          <p:nvPr/>
        </p:nvSpPr>
        <p:spPr>
          <a:xfrm>
            <a:off x="1260384" y="6882243"/>
            <a:ext cx="21106555" cy="180190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písomne informovať Správcu programu o začatí a ukončení akéhokoľvek súdneho, exekučného, správneho, konkurzného konania, alebo reštrukturalizačného konania, resp. nútenej správy voči Prijímateľovi alebo jeho </a:t>
            </a:r>
            <a:r>
              <a:rPr lang="sk-SK" dirty="0" smtClean="0"/>
              <a:t>Partnerovi</a:t>
            </a:r>
            <a:endParaRPr lang="sk-SK" dirty="0"/>
          </a:p>
        </p:txBody>
      </p:sp>
      <p:sp>
        <p:nvSpPr>
          <p:cNvPr id="12" name="Zaoblený obdĺžnik 11"/>
          <p:cNvSpPr/>
          <p:nvPr/>
        </p:nvSpPr>
        <p:spPr>
          <a:xfrm>
            <a:off x="1260384" y="8774477"/>
            <a:ext cx="21106555" cy="12102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pôsobiť proti korupčným praktikám a písomne informovať Správcu programu o akomkoľvek náznaku korupcie alebo zneužitia Projektového grantu v súvislosti so </a:t>
            </a:r>
            <a:r>
              <a:rPr lang="sk-SK" dirty="0" smtClean="0"/>
              <a:t>Zmluvou</a:t>
            </a:r>
            <a:endParaRPr lang="sk-SK" dirty="0"/>
          </a:p>
        </p:txBody>
      </p:sp>
      <p:pic>
        <p:nvPicPr>
          <p:cNvPr id="13" name="Obrázok 12"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9491467" y="12390622"/>
            <a:ext cx="2812720" cy="1031830"/>
          </a:xfrm>
          <a:prstGeom prst="rect">
            <a:avLst/>
          </a:prstGeom>
          <a:noFill/>
          <a:ln>
            <a:noFill/>
          </a:ln>
        </p:spPr>
      </p:pic>
      <p:pic>
        <p:nvPicPr>
          <p:cNvPr id="14" name="Obrázok 13"/>
          <p:cNvPicPr/>
          <p:nvPr/>
        </p:nvPicPr>
        <p:blipFill>
          <a:blip r:embed="rId3">
            <a:extLst>
              <a:ext uri="{28A0092B-C50C-407E-A947-70E740481C1C}">
                <a14:useLocalDpi xmlns:a14="http://schemas.microsoft.com/office/drawing/2010/main" val="0"/>
              </a:ext>
            </a:extLst>
          </a:blip>
          <a:srcRect/>
          <a:stretch>
            <a:fillRect/>
          </a:stretch>
        </p:blipFill>
        <p:spPr bwMode="auto">
          <a:xfrm>
            <a:off x="19845440" y="631191"/>
            <a:ext cx="2104774" cy="1113545"/>
          </a:xfrm>
          <a:prstGeom prst="rect">
            <a:avLst/>
          </a:prstGeom>
          <a:noFill/>
        </p:spPr>
      </p:pic>
      <p:sp>
        <p:nvSpPr>
          <p:cNvPr id="15" name="Zaoblený obdĺžnik 14"/>
          <p:cNvSpPr/>
          <p:nvPr/>
        </p:nvSpPr>
        <p:spPr>
          <a:xfrm>
            <a:off x="1260384" y="10075040"/>
            <a:ext cx="21106555" cy="12102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a:t>strpieť výkon finančnej kontroly projektu na mieste v súlade so Zákonom č. 357/2015 Z. z. o finančnej kontrole a audite </a:t>
            </a:r>
          </a:p>
        </p:txBody>
      </p:sp>
      <p:sp>
        <p:nvSpPr>
          <p:cNvPr id="16" name="Zaoblený obdĺžnik 15"/>
          <p:cNvSpPr/>
          <p:nvPr/>
        </p:nvSpPr>
        <p:spPr>
          <a:xfrm>
            <a:off x="1260384" y="11358044"/>
            <a:ext cx="21106555" cy="4752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smtClean="0"/>
              <a:t>zverejniť partnerské dohody na webovom sídle prijímateľa alebo projektu</a:t>
            </a:r>
            <a:endParaRPr lang="sk-SK" dirty="0"/>
          </a:p>
        </p:txBody>
      </p:sp>
      <p:sp>
        <p:nvSpPr>
          <p:cNvPr id="17" name="Zaoblený obdĺžnik 16"/>
          <p:cNvSpPr/>
          <p:nvPr/>
        </p:nvSpPr>
        <p:spPr>
          <a:xfrm>
            <a:off x="1260384" y="11924944"/>
            <a:ext cx="21106555" cy="4752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Font typeface="Wingdings" panose="05000000000000000000" pitchFamily="2" charset="2"/>
              <a:buChar char="ü"/>
            </a:pPr>
            <a:r>
              <a:rPr lang="sk-SK" dirty="0" smtClean="0"/>
              <a:t>povinnosť </a:t>
            </a:r>
            <a:r>
              <a:rPr lang="sk-SK" dirty="0"/>
              <a:t>previesť spolufinancovanie na projektový účet po prijatí prvej </a:t>
            </a:r>
            <a:r>
              <a:rPr lang="sk-SK" dirty="0" smtClean="0"/>
              <a:t>zálohovej platby do 7 dní</a:t>
            </a:r>
            <a:endParaRPr lang="sk-SK" dirty="0"/>
          </a:p>
        </p:txBody>
      </p:sp>
    </p:spTree>
    <p:extLst>
      <p:ext uri="{BB962C8B-B14F-4D97-AF65-F5344CB8AC3E}">
        <p14:creationId xmlns:p14="http://schemas.microsoft.com/office/powerpoint/2010/main" val="11645855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8A89ABFD-83B4-4DCD-889C-A3A386D687A5}"/>
              </a:ext>
            </a:extLst>
          </p:cNvPr>
          <p:cNvSpPr>
            <a:spLocks noGrp="1"/>
          </p:cNvSpPr>
          <p:nvPr>
            <p:ph type="title"/>
          </p:nvPr>
        </p:nvSpPr>
        <p:spPr>
          <a:xfrm>
            <a:off x="1260386" y="805006"/>
            <a:ext cx="21861705" cy="1661993"/>
          </a:xfrm>
        </p:spPr>
        <p:txBody>
          <a:bodyPr/>
          <a:lstStyle/>
          <a:p>
            <a:r>
              <a:rPr lang="sk-SK" sz="5400" dirty="0" smtClean="0"/>
              <a:t>11. Zmeny </a:t>
            </a:r>
            <a:r>
              <a:rPr lang="sk-SK" sz="5400" dirty="0"/>
              <a:t>P</a:t>
            </a:r>
            <a:r>
              <a:rPr lang="sk-SK" sz="5400" dirty="0" smtClean="0"/>
              <a:t>rojektu</a:t>
            </a:r>
            <a:r>
              <a:rPr lang="sk-SK" sz="5400" dirty="0"/>
              <a:t/>
            </a:r>
            <a:br>
              <a:rPr lang="sk-SK" sz="5400" dirty="0"/>
            </a:br>
            <a:endParaRPr lang="de-AT"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8300931" y="631750"/>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7782307" y="12279529"/>
            <a:ext cx="3061579" cy="784324"/>
          </a:xfrm>
          <a:prstGeom prst="rect">
            <a:avLst/>
          </a:prstGeom>
          <a:noFill/>
          <a:ln>
            <a:noFill/>
          </a:ln>
        </p:spPr>
      </p:pic>
      <p:sp>
        <p:nvSpPr>
          <p:cNvPr id="6" name="Rectangle 5"/>
          <p:cNvSpPr/>
          <p:nvPr/>
        </p:nvSpPr>
        <p:spPr>
          <a:xfrm>
            <a:off x="942109" y="2158060"/>
            <a:ext cx="22179982" cy="934121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endParaRPr lang="sk-SK" sz="2800" dirty="0"/>
          </a:p>
          <a:p>
            <a:pPr lvl="0" algn="just"/>
            <a:r>
              <a:rPr lang="sk-SK" sz="2800" b="1" dirty="0"/>
              <a:t>Zmeny Projektu sa rozdeľujú na:</a:t>
            </a:r>
          </a:p>
          <a:p>
            <a:pPr marL="1371327" lvl="1" indent="-457200" algn="just">
              <a:buFont typeface="Wingdings" panose="05000000000000000000" pitchFamily="2" charset="2"/>
              <a:buChar char="ü"/>
            </a:pPr>
            <a:r>
              <a:rPr lang="sk-SK" sz="2800" dirty="0"/>
              <a:t>podstatné zmeny Projektu; </a:t>
            </a:r>
          </a:p>
          <a:p>
            <a:pPr marL="1371327" lvl="1" indent="-457200" algn="just">
              <a:buFont typeface="Wingdings" panose="05000000000000000000" pitchFamily="2" charset="2"/>
              <a:buChar char="ü"/>
            </a:pPr>
            <a:r>
              <a:rPr lang="sk-SK" sz="2800" dirty="0"/>
              <a:t>nepodstatné zmeny Projektu a</a:t>
            </a:r>
          </a:p>
          <a:p>
            <a:pPr marL="1371327" lvl="1" indent="-457200" algn="just">
              <a:buFont typeface="Wingdings" panose="05000000000000000000" pitchFamily="2" charset="2"/>
              <a:buChar char="ü"/>
            </a:pPr>
            <a:r>
              <a:rPr lang="sk-SK" sz="2800" dirty="0"/>
              <a:t>sledované zmeny Projektu. </a:t>
            </a:r>
            <a:endParaRPr lang="sk-SK" sz="2800" dirty="0" smtClean="0"/>
          </a:p>
          <a:p>
            <a:pPr lvl="1" algn="just"/>
            <a:endParaRPr lang="sk-SK" sz="2800" dirty="0"/>
          </a:p>
          <a:p>
            <a:pPr algn="just"/>
            <a:r>
              <a:rPr lang="sk-SK" sz="2800" b="1" dirty="0" smtClean="0"/>
              <a:t>Podstatné </a:t>
            </a:r>
            <a:r>
              <a:rPr lang="sk-SK" sz="2800" b="1" dirty="0"/>
              <a:t>zmeny Projektu</a:t>
            </a:r>
          </a:p>
          <a:p>
            <a:pPr lvl="0" algn="just"/>
            <a:r>
              <a:rPr lang="sk-SK" sz="2800" dirty="0"/>
              <a:t>Medzi podstatné zmeny Projektu patrí najmä:</a:t>
            </a:r>
          </a:p>
          <a:p>
            <a:pPr marL="457200" lvl="0" indent="-457200" algn="just">
              <a:buFont typeface="Wingdings" panose="05000000000000000000" pitchFamily="2" charset="2"/>
              <a:buChar char="ü"/>
            </a:pPr>
            <a:r>
              <a:rPr lang="sk-SK" sz="2800" dirty="0"/>
              <a:t>zmena doby realizácie </a:t>
            </a:r>
            <a:r>
              <a:rPr lang="sk-SK" sz="2800" dirty="0" smtClean="0"/>
              <a:t>Projektu, zmena </a:t>
            </a:r>
            <a:r>
              <a:rPr lang="sk-SK" sz="2800" dirty="0"/>
              <a:t>podmienok udržateľnosti </a:t>
            </a:r>
            <a:r>
              <a:rPr lang="sk-SK" sz="2800" dirty="0" smtClean="0"/>
              <a:t>Projektu, zmena </a:t>
            </a:r>
            <a:r>
              <a:rPr lang="sk-SK" sz="2800" dirty="0"/>
              <a:t>Projektového grantu a </a:t>
            </a:r>
            <a:r>
              <a:rPr lang="sk-SK" sz="2800" dirty="0" smtClean="0"/>
              <a:t>spolufinancovania, zmena </a:t>
            </a:r>
            <a:r>
              <a:rPr lang="sk-SK" sz="2800" dirty="0"/>
              <a:t>výsledkov, výstupov a indikátorov </a:t>
            </a:r>
            <a:r>
              <a:rPr lang="sk-SK" sz="2800" dirty="0" smtClean="0"/>
              <a:t>Projektu, podstatná </a:t>
            </a:r>
            <a:r>
              <a:rPr lang="sk-SK" sz="2800" dirty="0"/>
              <a:t>zmena rozpočtu </a:t>
            </a:r>
            <a:r>
              <a:rPr lang="sk-SK" sz="2800" dirty="0" smtClean="0"/>
              <a:t>Projektu, zmeny </a:t>
            </a:r>
            <a:r>
              <a:rPr lang="sk-SK" sz="2800" dirty="0"/>
              <a:t>v </a:t>
            </a:r>
            <a:r>
              <a:rPr lang="sk-SK" sz="2800" dirty="0" smtClean="0"/>
              <a:t>zabezpečení, zmena </a:t>
            </a:r>
            <a:r>
              <a:rPr lang="sk-SK" sz="2800" dirty="0"/>
              <a:t>projektového účtu </a:t>
            </a:r>
            <a:r>
              <a:rPr lang="sk-SK" sz="2800" dirty="0" smtClean="0"/>
              <a:t>Prijímateľa, zmena </a:t>
            </a:r>
            <a:r>
              <a:rPr lang="sk-SK" sz="2800" dirty="0"/>
              <a:t>právnej formy Prijímateľa alebo </a:t>
            </a:r>
            <a:r>
              <a:rPr lang="sk-SK" sz="2800" dirty="0" smtClean="0"/>
              <a:t>Partnera, iné </a:t>
            </a:r>
            <a:r>
              <a:rPr lang="sk-SK" sz="2800" dirty="0"/>
              <a:t>zmeny súvisiace s </a:t>
            </a:r>
            <a:r>
              <a:rPr lang="sk-SK" sz="2800" dirty="0" smtClean="0"/>
              <a:t>partnerstvom, zmeny </a:t>
            </a:r>
            <a:r>
              <a:rPr lang="sk-SK" sz="2800" dirty="0"/>
              <a:t>súvisiace s výsledkom verejného </a:t>
            </a:r>
            <a:r>
              <a:rPr lang="sk-SK" sz="2800" dirty="0" smtClean="0"/>
              <a:t>obstarávania, zmena </a:t>
            </a:r>
            <a:r>
              <a:rPr lang="sk-SK" sz="2800" dirty="0"/>
              <a:t>štatútu platiteľa </a:t>
            </a:r>
            <a:r>
              <a:rPr lang="sk-SK" sz="2800" dirty="0" smtClean="0"/>
              <a:t>DPH, zánik </a:t>
            </a:r>
            <a:r>
              <a:rPr lang="sk-SK" sz="2800" dirty="0"/>
              <a:t>povolenia potrebného k implementácii </a:t>
            </a:r>
            <a:r>
              <a:rPr lang="sk-SK" sz="2800" dirty="0" smtClean="0"/>
              <a:t>Projektu, iné </a:t>
            </a:r>
            <a:r>
              <a:rPr lang="sk-SK" sz="2800" dirty="0"/>
              <a:t>zmeny, ktoré menia text Projektovej zmluvy. </a:t>
            </a:r>
            <a:endParaRPr lang="sk-SK" sz="2800" dirty="0" smtClean="0"/>
          </a:p>
          <a:p>
            <a:pPr lvl="0" algn="just"/>
            <a:endParaRPr lang="sk-SK" sz="2800" dirty="0"/>
          </a:p>
          <a:p>
            <a:pPr lvl="0" algn="just"/>
            <a:r>
              <a:rPr lang="sk-SK" sz="2800" b="1" dirty="0"/>
              <a:t>Podstatné zmeny Projektu je možné vykonať len písomným dodatkom k Projektovej zmluve, ktorý musí byť zverejnený v Centrálnom registri zmlúv (CRZ</a:t>
            </a:r>
            <a:r>
              <a:rPr lang="sk-SK" sz="2800" b="1" dirty="0" smtClean="0"/>
              <a:t>).</a:t>
            </a:r>
          </a:p>
          <a:p>
            <a:pPr lvl="0" algn="just"/>
            <a:endParaRPr lang="sk-SK" sz="2800" b="1" dirty="0"/>
          </a:p>
          <a:p>
            <a:pPr lvl="0" algn="just"/>
            <a:r>
              <a:rPr lang="sk-SK" sz="2800" b="1" dirty="0"/>
              <a:t>Vzor Žiadosti o zmenu projektu tvorí prílohu č. 4 Príručky pre prijímateľa a projektového partnera. </a:t>
            </a:r>
          </a:p>
          <a:p>
            <a:pPr algn="ctr"/>
            <a:endParaRPr lang="sk-SK" dirty="0"/>
          </a:p>
        </p:txBody>
      </p:sp>
    </p:spTree>
    <p:extLst>
      <p:ext uri="{BB962C8B-B14F-4D97-AF65-F5344CB8AC3E}">
        <p14:creationId xmlns:p14="http://schemas.microsoft.com/office/powerpoint/2010/main" val="294642181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805007"/>
            <a:ext cx="21861705" cy="1661993"/>
          </a:xfrm>
        </p:spPr>
        <p:txBody>
          <a:bodyPr/>
          <a:lstStyle/>
          <a:p>
            <a:r>
              <a:rPr lang="sk-SK" sz="5400" dirty="0"/>
              <a:t>11. Zmeny </a:t>
            </a:r>
            <a:r>
              <a:rPr lang="sk-SK" sz="5400" dirty="0" smtClean="0"/>
              <a:t>Projektu</a:t>
            </a:r>
            <a:r>
              <a:rPr lang="sk-SK" sz="5400" dirty="0"/>
              <a:t/>
            </a:r>
            <a:br>
              <a:rPr lang="sk-SK" sz="5400" dirty="0"/>
            </a:br>
            <a:endParaRPr lang="sk-SK" sz="5400" dirty="0"/>
          </a:p>
        </p:txBody>
      </p:sp>
      <p:sp>
        <p:nvSpPr>
          <p:cNvPr id="3" name="Zástupný symbol obsahu 2"/>
          <p:cNvSpPr>
            <a:spLocks noGrp="1"/>
          </p:cNvSpPr>
          <p:nvPr>
            <p:ph idx="1"/>
          </p:nvPr>
        </p:nvSpPr>
        <p:spPr>
          <a:xfrm>
            <a:off x="1260386" y="1725283"/>
            <a:ext cx="21861705" cy="10554246"/>
          </a:xfrm>
        </p:spPr>
        <p:txBody>
          <a:bodyPr>
            <a:normAutofit/>
          </a:bodyPr>
          <a:lstStyle/>
          <a:p>
            <a:pPr marL="0" lvl="0" indent="0">
              <a:buNone/>
            </a:pPr>
            <a:endParaRPr lang="sk-SK" sz="2800" b="1" i="1" dirty="0" smtClean="0"/>
          </a:p>
          <a:p>
            <a:pPr marL="0" lvl="0" indent="0">
              <a:buNone/>
            </a:pPr>
            <a:endParaRPr lang="sk-SK" sz="2800" dirty="0"/>
          </a:p>
          <a:p>
            <a:pPr marL="0" lvl="0" indent="0">
              <a:buNone/>
            </a:pPr>
            <a:endParaRPr lang="sk-SK" sz="2800" dirty="0" smtClean="0"/>
          </a:p>
          <a:p>
            <a:pPr marL="0" lvl="0" indent="0">
              <a:buNone/>
            </a:pPr>
            <a:endParaRPr lang="sk-SK" sz="2800" i="1" dirty="0" smtClean="0"/>
          </a:p>
          <a:p>
            <a:pPr marL="0" lvl="0" indent="0">
              <a:buNone/>
            </a:pPr>
            <a:endParaRPr lang="sk-SK" sz="2800" dirty="0" smtClean="0"/>
          </a:p>
          <a:p>
            <a:pPr marL="0" lvl="0" indent="0">
              <a:buNone/>
            </a:pPr>
            <a:endParaRPr lang="sk-SK" dirty="0"/>
          </a:p>
          <a:p>
            <a:pPr marL="0" lvl="0" indent="0">
              <a:buNone/>
            </a:pPr>
            <a:endParaRPr lang="sk-SK" i="1" dirty="0" smtClean="0"/>
          </a:p>
          <a:p>
            <a:pPr marL="0" lvl="0" indent="0">
              <a:buNone/>
            </a:pPr>
            <a:endParaRPr lang="sk-SK" i="1" dirty="0" smtClean="0"/>
          </a:p>
          <a:p>
            <a:pPr marL="0" lvl="0" indent="0">
              <a:buNone/>
            </a:pPr>
            <a:endParaRPr lang="sk-SK" dirty="0"/>
          </a:p>
          <a:p>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91186" y="372229"/>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472562" y="12000890"/>
            <a:ext cx="3061579" cy="784324"/>
          </a:xfrm>
          <a:prstGeom prst="rect">
            <a:avLst/>
          </a:prstGeom>
          <a:noFill/>
          <a:ln>
            <a:noFill/>
          </a:ln>
        </p:spPr>
      </p:pic>
      <p:sp>
        <p:nvSpPr>
          <p:cNvPr id="6" name="Rectangle 5"/>
          <p:cNvSpPr/>
          <p:nvPr/>
        </p:nvSpPr>
        <p:spPr>
          <a:xfrm>
            <a:off x="1038713" y="1743571"/>
            <a:ext cx="22083378" cy="100887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400" b="1" i="1" dirty="0"/>
              <a:t>Zmena doby realizácie </a:t>
            </a:r>
            <a:r>
              <a:rPr lang="sk-SK" sz="2400" b="1" i="1" dirty="0" smtClean="0"/>
              <a:t>Projektu: </a:t>
            </a:r>
          </a:p>
          <a:p>
            <a:pPr marL="342900" lvl="0" indent="-342900" algn="just">
              <a:buFont typeface="Wingdings" panose="05000000000000000000" pitchFamily="2" charset="2"/>
              <a:buChar char="ü"/>
            </a:pPr>
            <a:r>
              <a:rPr lang="sk-SK" sz="2400" dirty="0" smtClean="0"/>
              <a:t>Zmena </a:t>
            </a:r>
            <a:r>
              <a:rPr lang="sk-SK" sz="2400" dirty="0"/>
              <a:t>doby realizácie Projektu sa nepovažuje za podstatnú, ak sa koniec realizácie Projektu posunie o menej ako jeden kalendárny rok oproti plánovanému termínu ukončenia Projektu uvedeného v Projektovej zmluve. Takáto zmena predstavuje sledovanú zmenu </a:t>
            </a:r>
            <a:r>
              <a:rPr lang="sk-SK" sz="2400" dirty="0" smtClean="0"/>
              <a:t>Projektu, </a:t>
            </a:r>
          </a:p>
          <a:p>
            <a:pPr marL="342900" lvl="0" indent="-342900" algn="just">
              <a:buFont typeface="Wingdings" panose="05000000000000000000" pitchFamily="2" charset="2"/>
              <a:buChar char="ü"/>
            </a:pPr>
            <a:r>
              <a:rPr lang="sk-SK" sz="2400" dirty="0" smtClean="0"/>
              <a:t>Zmena </a:t>
            </a:r>
            <a:r>
              <a:rPr lang="sk-SK" sz="2400" dirty="0"/>
              <a:t>konca realizácie Projektu o viac ako jeden kalendárny rok v porovnaní s plánovaným termínom ukončenia Projektu uvedeného v Projektovej zmluve je možná len na základe Žiadosti o zmenu projektu schválenej Správcom programu. </a:t>
            </a:r>
            <a:endParaRPr lang="sk-SK" sz="2400" dirty="0" smtClean="0"/>
          </a:p>
          <a:p>
            <a:pPr marL="342900" lvl="0" indent="-342900" algn="just">
              <a:buFont typeface="Wingdings" panose="05000000000000000000" pitchFamily="2" charset="2"/>
              <a:buChar char="ü"/>
            </a:pPr>
            <a:endParaRPr lang="sk-SK" sz="2400" dirty="0"/>
          </a:p>
          <a:p>
            <a:pPr lvl="0" algn="just"/>
            <a:r>
              <a:rPr lang="sk-SK" sz="2400" b="1" i="1" dirty="0"/>
              <a:t>Zmena podmienok udržateľnosti Projektu</a:t>
            </a:r>
          </a:p>
          <a:p>
            <a:pPr lvl="0" algn="just">
              <a:spcBef>
                <a:spcPts val="1200"/>
              </a:spcBef>
            </a:pPr>
            <a:r>
              <a:rPr lang="sk-SK" sz="2400" dirty="0"/>
              <a:t>Dobu udržateľnosti Projektu je možné v náležite odôvodnených prípadoch skrátiť, nesmie však byť kratšia než obdobie stanovené vo výzve</a:t>
            </a:r>
            <a:r>
              <a:rPr lang="sk-SK" sz="2400" dirty="0" smtClean="0"/>
              <a:t>.</a:t>
            </a:r>
          </a:p>
          <a:p>
            <a:pPr lvl="0" algn="just">
              <a:spcBef>
                <a:spcPts val="1200"/>
              </a:spcBef>
            </a:pPr>
            <a:endParaRPr lang="sk-SK" sz="2400" dirty="0"/>
          </a:p>
          <a:p>
            <a:pPr lvl="0" algn="just"/>
            <a:r>
              <a:rPr lang="sk-SK" sz="2400" b="1" i="1" dirty="0"/>
              <a:t>Zmena Projektového grantu a spolufinancovania</a:t>
            </a:r>
          </a:p>
          <a:p>
            <a:pPr lvl="0" algn="just">
              <a:spcBef>
                <a:spcPts val="1200"/>
              </a:spcBef>
            </a:pPr>
            <a:r>
              <a:rPr lang="sk-SK" sz="2400" dirty="0"/>
              <a:t>Rozdelenie Projektového grantu medzi Prijímateľa a Partnerov je fixné a môže sa meniť len za podmienok stanovených v Projektovej zmluve. Vyžaduje sa písomný súhlas príslušných Partnerov. Zmeny nad rámec flexibility povolenej v Projektovej zmluve predstavujú podstatnú zmenu Projektu. </a:t>
            </a:r>
            <a:r>
              <a:rPr lang="sk-SK" sz="2400" dirty="0" smtClean="0"/>
              <a:t>K </a:t>
            </a:r>
            <a:r>
              <a:rPr lang="sk-SK" sz="2400" dirty="0"/>
              <a:t>zmenám týkajúcich sa spolufinancovania môže dôjsť na základe žiadosti Prijímateľa, a to len v prípade, ak sa mení rozdelenie povinného spolufinancovania medzi Prijímateľa a Partnerov. Vyžaduje sa písomný súhlas príslušných Partnerov. Zmeny týkajúce sa pomeru spolufinancovania, najmä zvýšenie miery Projektového grantu sú v zásade neprípustné</a:t>
            </a:r>
            <a:r>
              <a:rPr lang="sk-SK" sz="2400" dirty="0" smtClean="0"/>
              <a:t>. Túto </a:t>
            </a:r>
            <a:r>
              <a:rPr lang="sk-SK" sz="2400" dirty="0"/>
              <a:t>zmenu je potrebné oznamovať prispievateľským štátom</a:t>
            </a:r>
            <a:r>
              <a:rPr lang="sk-SK" sz="2400" dirty="0" smtClean="0"/>
              <a:t>.</a:t>
            </a:r>
          </a:p>
          <a:p>
            <a:pPr lvl="0" algn="just">
              <a:spcBef>
                <a:spcPts val="1200"/>
              </a:spcBef>
            </a:pPr>
            <a:r>
              <a:rPr lang="sk-SK" sz="2400" dirty="0" smtClean="0"/>
              <a:t> </a:t>
            </a:r>
            <a:endParaRPr lang="sk-SK" sz="2400" dirty="0"/>
          </a:p>
          <a:p>
            <a:pPr lvl="0" algn="just"/>
            <a:r>
              <a:rPr lang="sk-SK" sz="2400" b="1" i="1" dirty="0"/>
              <a:t>Zmena výsledkov, výstupov a indikátorov Projektu</a:t>
            </a:r>
          </a:p>
          <a:p>
            <a:pPr lvl="0" algn="just">
              <a:spcBef>
                <a:spcPts val="1200"/>
              </a:spcBef>
            </a:pPr>
            <a:r>
              <a:rPr lang="sk-SK" sz="2400" dirty="0"/>
              <a:t>Výstup, výsledky, indikátory a aktivity Projektu spoločne označované ako parametre Projektu</a:t>
            </a:r>
            <a:r>
              <a:rPr lang="sk-SK" sz="2400" dirty="0" smtClean="0"/>
              <a:t>. K </a:t>
            </a:r>
            <a:r>
              <a:rPr lang="sk-SK" sz="2400" dirty="0"/>
              <a:t>zmene parametrov</a:t>
            </a:r>
            <a:r>
              <a:rPr lang="sk-SK" sz="2400" b="1" dirty="0"/>
              <a:t> </a:t>
            </a:r>
            <a:r>
              <a:rPr lang="sk-SK" sz="2400" dirty="0"/>
              <a:t>Projektu možno pristúpiť len v prípade, ak Prijímateľ alebo Partner preukáže, že tieto parametre nemôžu naplniť bez vlastného zavinenia. </a:t>
            </a:r>
            <a:r>
              <a:rPr lang="sk-SK" sz="2400" dirty="0" smtClean="0"/>
              <a:t>Nenaplnenie </a:t>
            </a:r>
            <a:r>
              <a:rPr lang="sk-SK" sz="2400" dirty="0"/>
              <a:t>parametra sa považuje za podstatnú zmenu v Projekte. </a:t>
            </a:r>
            <a:r>
              <a:rPr lang="sk-SK" sz="2400" dirty="0" smtClean="0"/>
              <a:t>Za </a:t>
            </a:r>
            <a:r>
              <a:rPr lang="sk-SK" sz="2400" dirty="0"/>
              <a:t>podstatnú zmenu v Projekte sa považuje okrem nenaplnenia cieľovej hodnoty indikátora stanovenej v Projekte aj zvýšenie indikátora </a:t>
            </a:r>
            <a:r>
              <a:rPr lang="sk-SK" sz="2400" dirty="0" smtClean="0"/>
              <a:t>viac </a:t>
            </a:r>
            <a:r>
              <a:rPr lang="sk-SK" sz="2400" dirty="0"/>
              <a:t>ako dvojnásobne</a:t>
            </a:r>
            <a:r>
              <a:rPr lang="sk-SK" sz="2400" dirty="0" smtClean="0"/>
              <a:t>. Ak </a:t>
            </a:r>
            <a:r>
              <a:rPr lang="sk-SK" sz="2400" dirty="0"/>
              <a:t>počas realizácie Projektu Prijímateľ zistí, že Projekt výrazne prekročí stanovené indikátory, je Prijímateľ povinný predložiť Správcovi programu bezodkladne, resp. po vyzvaní Správcom programu, Žiadosť o zmenu projektu. Nie je možné exaktne definovať, aké prekročenie indikátorov sa považuje za výrazné. Vo všeobecnosti sa bude za výrazné prekročenie indikátorov považovať prekročenie indikátorov viac ako dvojnásobne. Pochopiteľne, pri indikátoroch, ako je napr. počet zorganizovaných školení, sa za výrazné prekročenie bude považovať aj napr. prekročenie indikátora o jednu jednotku. Rozhodnutie je teda závislé od typu indikátora, pričom prípady sa budú posudzovať individuálne. </a:t>
            </a:r>
          </a:p>
        </p:txBody>
      </p:sp>
    </p:spTree>
    <p:extLst>
      <p:ext uri="{BB962C8B-B14F-4D97-AF65-F5344CB8AC3E}">
        <p14:creationId xmlns:p14="http://schemas.microsoft.com/office/powerpoint/2010/main" val="230461248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5"/>
            <a:ext cx="21861705" cy="830997"/>
          </a:xfrm>
        </p:spPr>
        <p:txBody>
          <a:bodyPr/>
          <a:lstStyle/>
          <a:p>
            <a:r>
              <a:rPr lang="sk-SK" sz="5400" dirty="0"/>
              <a:t>11. Zmeny P</a:t>
            </a:r>
            <a:r>
              <a:rPr lang="sk-SK" sz="5400" dirty="0" smtClean="0"/>
              <a:t>rojektu</a:t>
            </a:r>
            <a:endParaRPr lang="sk-SK" sz="5400" dirty="0"/>
          </a:p>
        </p:txBody>
      </p:sp>
      <p:sp>
        <p:nvSpPr>
          <p:cNvPr id="3" name="Zástupný symbol obsahu 2"/>
          <p:cNvSpPr>
            <a:spLocks noGrp="1"/>
          </p:cNvSpPr>
          <p:nvPr>
            <p:ph idx="1"/>
          </p:nvPr>
        </p:nvSpPr>
        <p:spPr>
          <a:xfrm>
            <a:off x="1260386" y="2173857"/>
            <a:ext cx="21861705" cy="10105672"/>
          </a:xfrm>
        </p:spPr>
        <p:txBody>
          <a:bodyPr>
            <a:normAutofit/>
          </a:bodyPr>
          <a:lstStyle/>
          <a:p>
            <a:pPr marL="0" indent="0">
              <a:buNone/>
            </a:pPr>
            <a:endParaRPr lang="sk-SK" sz="2800" b="1" i="1" dirty="0" smtClean="0"/>
          </a:p>
          <a:p>
            <a:pPr marL="0" lvl="0" indent="0">
              <a:buNone/>
            </a:pPr>
            <a:endParaRPr lang="sk-SK" b="1" i="1" dirty="0" smtClean="0"/>
          </a:p>
          <a:p>
            <a:pPr marL="0" lvl="0" indent="0">
              <a:buNone/>
            </a:pPr>
            <a:endParaRPr lang="sk-SK" b="1" i="1" dirty="0" smtClean="0"/>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991186" y="122050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472562" y="11617560"/>
            <a:ext cx="3061579" cy="784324"/>
          </a:xfrm>
          <a:prstGeom prst="rect">
            <a:avLst/>
          </a:prstGeom>
          <a:noFill/>
          <a:ln>
            <a:noFill/>
          </a:ln>
        </p:spPr>
      </p:pic>
      <p:sp>
        <p:nvSpPr>
          <p:cNvPr id="6" name="Rectangle 5"/>
          <p:cNvSpPr/>
          <p:nvPr/>
        </p:nvSpPr>
        <p:spPr>
          <a:xfrm>
            <a:off x="1260386" y="2695914"/>
            <a:ext cx="21017723" cy="8921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Podstatná zmena rozpočtu Projektu</a:t>
            </a:r>
          </a:p>
          <a:p>
            <a:pPr lvl="0" algn="just">
              <a:spcBef>
                <a:spcPts val="1200"/>
              </a:spcBef>
            </a:pPr>
            <a:r>
              <a:rPr lang="sk-SK" sz="2800" dirty="0"/>
              <a:t>Za výraznú zmenu v rozpočte sa považuje presun medzi aktivitami presahujúci 15% z celkových oprávnených výdavkov Projektu.</a:t>
            </a:r>
          </a:p>
          <a:p>
            <a:pPr lvl="0" algn="just"/>
            <a:r>
              <a:rPr lang="sk-SK" sz="2800" b="1" i="1" dirty="0"/>
              <a:t>Zmena Projektového účtu Prijímateľa alebo Partnera</a:t>
            </a:r>
          </a:p>
          <a:p>
            <a:pPr lvl="0" algn="just">
              <a:spcBef>
                <a:spcPts val="1200"/>
              </a:spcBef>
            </a:pPr>
            <a:r>
              <a:rPr lang="sk-SK" sz="2800" dirty="0"/>
              <a:t>V prípade, ak Prijímateľ alebo Partner plánuje zmeniť Projektový účet, je povinný o tom vopred informovať Správcu programu a požiadať o schválenie zmeny účtu.</a:t>
            </a:r>
          </a:p>
          <a:p>
            <a:pPr lvl="0" algn="just"/>
            <a:r>
              <a:rPr lang="sk-SK" sz="2800" b="1" i="1" dirty="0"/>
              <a:t>Zmena právnej formy Prijímateľa alebo Partnera</a:t>
            </a:r>
          </a:p>
          <a:p>
            <a:pPr lvl="0" algn="just">
              <a:spcBef>
                <a:spcPts val="1200"/>
              </a:spcBef>
            </a:pPr>
            <a:r>
              <a:rPr lang="sk-SK" sz="2800" dirty="0"/>
              <a:t>V prípade, ak sa právna forma Prijímateľa alebo Partnera mení spôsobom, ktorý by znamenal, že Prijímateľ alebo Partner nie sú oprávnenými Žiadateľmi v rámci výzvy, požiada Správca programu Prijímateľa o vrátenie celého dovtedy poskytnutého Projektového grantu. To neplatí, ak boli dokončené jednoznačne identifikovateľné a životaschopné (prevádzkovateľné) časti Projektu a VFM/MZV NK sa úplne alebo čiastočne vzdal svojho práva na vrátenie finančných prostriedkov.</a:t>
            </a:r>
          </a:p>
          <a:p>
            <a:pPr lvl="0" algn="just">
              <a:spcBef>
                <a:spcPts val="600"/>
              </a:spcBef>
            </a:pPr>
            <a:r>
              <a:rPr lang="sk-SK" sz="2800" dirty="0"/>
              <a:t>V prípade, ak sa mení právna forma Prijímateľa alebo Partnera takým spôsobom, že Prijímateľ  alebo Partner by napriek zmene právnej formy boli oprávnenými Žiadateľmi alebo Partnermi v rámci výzvy, je Prijímateľ povinný predložiť zdôvodnenie zmeny právnej formy vrátane všetkých dopadov, ktoré z tejto zmeny vyplývajú vo vzťahu k Projektu. Takáto zmena je vždy považovaná za podstatnú zmenu okolností, ktoré vytvárali základ pre realizáciu Projektu a/alebo poskytnutie Projektového grantu. </a:t>
            </a:r>
          </a:p>
          <a:p>
            <a:pPr algn="just">
              <a:spcBef>
                <a:spcPts val="600"/>
              </a:spcBef>
            </a:pPr>
            <a:r>
              <a:rPr lang="sk-SK" sz="2800" dirty="0"/>
              <a:t>Vyššie uvedené ustanovenia sa primerane uplatnia počas doby realizácie Projektu ako aj počas doby udržateľnosti Projektu.</a:t>
            </a:r>
          </a:p>
          <a:p>
            <a:pPr algn="just"/>
            <a:r>
              <a:rPr lang="sk-SK" sz="2800" b="1" i="1" dirty="0"/>
              <a:t>Zánik povolenia potrebného k implementácii Projektu</a:t>
            </a:r>
          </a:p>
          <a:p>
            <a:pPr algn="just"/>
            <a:r>
              <a:rPr lang="sk-SK" sz="2800" dirty="0"/>
              <a:t>Ak zanikne platnosť povolenia, osvedčenia, akreditácie alebo iného obdobného inštitútu potrebných k implementácii Projektu, bude Prijímateľovi poskytnutá primeraná lehota na zabezpečenie nápravy daného stavu.</a:t>
            </a:r>
            <a:endParaRPr lang="sk-SK" sz="2800" b="1" i="1" dirty="0"/>
          </a:p>
          <a:p>
            <a:pPr algn="ctr"/>
            <a:endParaRPr lang="sk-SK" dirty="0"/>
          </a:p>
        </p:txBody>
      </p:sp>
    </p:spTree>
    <p:extLst>
      <p:ext uri="{BB962C8B-B14F-4D97-AF65-F5344CB8AC3E}">
        <p14:creationId xmlns:p14="http://schemas.microsoft.com/office/powerpoint/2010/main" val="312186059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11. Zmeny </a:t>
            </a:r>
            <a:r>
              <a:rPr lang="sk-SK" sz="5400" dirty="0" smtClean="0"/>
              <a:t>Projektu</a:t>
            </a:r>
            <a:endParaRPr lang="sk-SK" sz="5400" dirty="0"/>
          </a:p>
        </p:txBody>
      </p:sp>
      <p:sp>
        <p:nvSpPr>
          <p:cNvPr id="3" name="Zástupný symbol obsahu 2"/>
          <p:cNvSpPr>
            <a:spLocks noGrp="1"/>
          </p:cNvSpPr>
          <p:nvPr>
            <p:ph idx="1"/>
          </p:nvPr>
        </p:nvSpPr>
        <p:spPr>
          <a:xfrm>
            <a:off x="1260386" y="2051501"/>
            <a:ext cx="21861705" cy="10228028"/>
          </a:xfrm>
        </p:spPr>
        <p:txBody>
          <a:bodyPr/>
          <a:lstStyle/>
          <a:p>
            <a:pPr marL="0" lvl="1" indent="0">
              <a:spcBef>
                <a:spcPts val="2000"/>
              </a:spcBef>
              <a:buNone/>
            </a:pPr>
            <a:endParaRPr lang="sk-SK" sz="3200" b="1" dirty="0" smtClean="0">
              <a:effectLst>
                <a:glow>
                  <a:srgbClr val="000000"/>
                </a:glow>
                <a:outerShdw sx="0" sy="0">
                  <a:srgbClr val="000000"/>
                </a:outerShdw>
                <a:reflection stA="0" endPos="0" fadeDir="0" sx="0" sy="0"/>
              </a:effectLst>
            </a:endParaRPr>
          </a:p>
          <a:p>
            <a:pPr marL="0" indent="0">
              <a:buNone/>
            </a:pPr>
            <a:endParaRPr lang="sk-SK" sz="7200" b="1" dirty="0" smtClean="0">
              <a:effectLst>
                <a:glow>
                  <a:srgbClr val="000000"/>
                </a:glow>
                <a:outerShdw sx="0" sy="0">
                  <a:srgbClr val="000000"/>
                </a:outerShdw>
                <a:reflection stA="0" endPos="0" fadeDir="0" sx="0" sy="0"/>
              </a:effectLst>
            </a:endParaRPr>
          </a:p>
          <a:p>
            <a:pPr marL="0" lvl="1" indent="0">
              <a:spcBef>
                <a:spcPts val="2000"/>
              </a:spcBef>
              <a:buNone/>
            </a:pPr>
            <a:endParaRPr lang="sk-SK" sz="3200" b="1" dirty="0">
              <a:effectLst>
                <a:glow>
                  <a:srgbClr val="000000"/>
                </a:glow>
                <a:outerShdw sx="0" sy="0">
                  <a:srgbClr val="000000"/>
                </a:outerShdw>
                <a:reflection stA="0" endPos="0" fadeDir="0" sx="0" sy="0"/>
              </a:effectLst>
            </a:endParaRPr>
          </a:p>
          <a:p>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69513" y="698447"/>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38865" y="11495205"/>
            <a:ext cx="3061579" cy="784324"/>
          </a:xfrm>
          <a:prstGeom prst="rect">
            <a:avLst/>
          </a:prstGeom>
          <a:noFill/>
          <a:ln>
            <a:noFill/>
          </a:ln>
        </p:spPr>
      </p:pic>
      <p:sp>
        <p:nvSpPr>
          <p:cNvPr id="6" name="Rectangle 5"/>
          <p:cNvSpPr/>
          <p:nvPr/>
        </p:nvSpPr>
        <p:spPr>
          <a:xfrm>
            <a:off x="1260386" y="2591845"/>
            <a:ext cx="20840058" cy="761285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a:spcBef>
                <a:spcPts val="2000"/>
              </a:spcBef>
              <a:buNone/>
            </a:pPr>
            <a:r>
              <a:rPr lang="sk-SK" sz="2800" b="1" dirty="0">
                <a:effectLst>
                  <a:glow>
                    <a:srgbClr val="000000"/>
                  </a:glow>
                  <a:outerShdw sx="0" sy="0">
                    <a:srgbClr val="000000"/>
                  </a:outerShdw>
                  <a:reflection stA="0" endPos="0" fadeDir="0" sx="0" sy="0"/>
                </a:effectLst>
              </a:rPr>
              <a:t>2. Nepodstatné zmeny Projektu</a:t>
            </a:r>
          </a:p>
          <a:p>
            <a:pPr marL="0" lvl="1" indent="0" algn="just">
              <a:spcBef>
                <a:spcPts val="2000"/>
              </a:spcBef>
              <a:buNone/>
            </a:pPr>
            <a:r>
              <a:rPr lang="sk-SK" sz="2800" b="1" i="1" dirty="0"/>
              <a:t>Nepodstatné zmeny vyžadujúce schválenie Správcom programu</a:t>
            </a:r>
          </a:p>
          <a:p>
            <a:pPr lvl="0" algn="just"/>
            <a:r>
              <a:rPr lang="sk-SK" sz="2800" dirty="0"/>
              <a:t>Súhlas Správcu programu s nepodstatnou zmenou vyžadujúcou schválenie Správcom programu musí prijímateľ získať vopred v prípade:</a:t>
            </a:r>
          </a:p>
          <a:p>
            <a:pPr lvl="0" algn="just"/>
            <a:r>
              <a:rPr lang="sk-SK" sz="2800" dirty="0"/>
              <a:t>ak ide o zmenu rozpočtu Projektu, inú než takú, ktorá sa považuje za sledovanú zmenu Projektu;</a:t>
            </a:r>
          </a:p>
          <a:p>
            <a:pPr algn="just"/>
            <a:r>
              <a:rPr lang="sk-SK" sz="2800" dirty="0"/>
              <a:t>ak ide o zmenu názvu aktivít Projektu.</a:t>
            </a:r>
          </a:p>
          <a:p>
            <a:pPr algn="just"/>
            <a:r>
              <a:rPr lang="sk-SK" sz="2800" b="1" i="1" dirty="0"/>
              <a:t>Nepodstatné zmeny, na ktoré sa vzťahuje len oznamovacia povinnosť</a:t>
            </a:r>
          </a:p>
          <a:p>
            <a:pPr lvl="0" algn="just"/>
            <a:r>
              <a:rPr lang="sk-SK" sz="2800" dirty="0"/>
              <a:t>Medzi nepodstatné zmeny Projektu, na ktoré sa vzťahuje len oznamovacia povinnosť, patria najmä:</a:t>
            </a:r>
          </a:p>
          <a:p>
            <a:pPr lvl="0" algn="just"/>
            <a:r>
              <a:rPr lang="sk-SK" sz="2800" dirty="0"/>
              <a:t>zmena názvu Prijímateľa, štatutárneho zástupcu Prijímateľa alebo Partnera, kontaktných údajov, kontaktnej osoby a osôb zapojených do riadenia Projektu (projektového koordinátora a účtovníka) a sídla Prijímateľa alebo Partnera;</a:t>
            </a:r>
          </a:p>
          <a:p>
            <a:pPr lvl="0" algn="just"/>
            <a:r>
              <a:rPr lang="sk-SK" sz="2800" dirty="0"/>
              <a:t>zmena Partnerskej dohody, ktorá nepredstavuje podstatnú zmenu Projektu; </a:t>
            </a:r>
          </a:p>
          <a:p>
            <a:pPr lvl="0" algn="just"/>
            <a:r>
              <a:rPr lang="sk-SK" sz="2800" dirty="0"/>
              <a:t>a iné zmeny, ktoré Správca programu po vzájomnej komunikácii bude považovať za nepodstatnú zmenu nevyžadujúcu schválenie Správcom programu. </a:t>
            </a:r>
            <a:endParaRPr lang="sk-SK" dirty="0"/>
          </a:p>
        </p:txBody>
      </p:sp>
    </p:spTree>
    <p:extLst>
      <p:ext uri="{BB962C8B-B14F-4D97-AF65-F5344CB8AC3E}">
        <p14:creationId xmlns:p14="http://schemas.microsoft.com/office/powerpoint/2010/main" val="117652708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11. Zmeny </a:t>
            </a:r>
            <a:r>
              <a:rPr lang="sk-SK" sz="5400" dirty="0" smtClean="0"/>
              <a:t>Projektu</a:t>
            </a:r>
            <a:endParaRPr lang="sk-SK" sz="5400" dirty="0"/>
          </a:p>
        </p:txBody>
      </p:sp>
      <p:sp>
        <p:nvSpPr>
          <p:cNvPr id="3" name="Zástupný symbol obsahu 2"/>
          <p:cNvSpPr>
            <a:spLocks noGrp="1"/>
          </p:cNvSpPr>
          <p:nvPr>
            <p:ph idx="1"/>
          </p:nvPr>
        </p:nvSpPr>
        <p:spPr>
          <a:xfrm>
            <a:off x="1260386" y="2051501"/>
            <a:ext cx="21861705" cy="10228028"/>
          </a:xfrm>
        </p:spPr>
        <p:txBody>
          <a:bodyPr>
            <a:normAutofit/>
          </a:bodyPr>
          <a:lstStyle/>
          <a:p>
            <a:pPr marL="0" lvl="1" indent="0">
              <a:spcBef>
                <a:spcPts val="2000"/>
              </a:spcBef>
              <a:buNone/>
            </a:pPr>
            <a:endParaRPr lang="sk-SK" sz="3200" b="1" dirty="0">
              <a:effectLst>
                <a:glow>
                  <a:srgbClr val="000000"/>
                </a:glow>
                <a:outerShdw sx="0" sy="0">
                  <a:srgbClr val="000000"/>
                </a:outerShdw>
                <a:reflection stA="0" endPos="0" fadeDir="0" sx="0" sy="0"/>
              </a:effectLst>
            </a:endParaRPr>
          </a:p>
          <a:p>
            <a:pPr marL="0" lvl="0" indent="0">
              <a:buNone/>
            </a:pPr>
            <a:endParaRPr lang="sk-SK" sz="3200" b="1" i="1" dirty="0"/>
          </a:p>
          <a:p>
            <a:pPr marL="0" lvl="1" indent="0">
              <a:spcBef>
                <a:spcPts val="2000"/>
              </a:spcBef>
              <a:buNone/>
            </a:pPr>
            <a:endParaRPr lang="sk-SK" sz="3200" b="1" dirty="0">
              <a:effectLst>
                <a:glow>
                  <a:srgbClr val="000000"/>
                </a:glow>
                <a:outerShdw sx="0" sy="0">
                  <a:srgbClr val="000000"/>
                </a:outerShdw>
                <a:reflection stA="0" endPos="0" fadeDir="0" sx="0" sy="0"/>
              </a:effectLst>
            </a:endParaRPr>
          </a:p>
          <a:p>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70749" y="122050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752125" y="11887367"/>
            <a:ext cx="3061579" cy="784324"/>
          </a:xfrm>
          <a:prstGeom prst="rect">
            <a:avLst/>
          </a:prstGeom>
          <a:noFill/>
          <a:ln>
            <a:noFill/>
          </a:ln>
        </p:spPr>
      </p:pic>
      <p:sp>
        <p:nvSpPr>
          <p:cNvPr id="6" name="Rectangle 5"/>
          <p:cNvSpPr/>
          <p:nvPr/>
        </p:nvSpPr>
        <p:spPr>
          <a:xfrm>
            <a:off x="1260386" y="2573559"/>
            <a:ext cx="20324996" cy="89216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a:spcBef>
                <a:spcPts val="2000"/>
              </a:spcBef>
            </a:pPr>
            <a:r>
              <a:rPr lang="sk-SK" sz="3200" b="1" dirty="0" smtClean="0">
                <a:effectLst>
                  <a:glow>
                    <a:srgbClr val="000000"/>
                  </a:glow>
                  <a:outerShdw sx="0" sy="0">
                    <a:srgbClr val="000000"/>
                  </a:outerShdw>
                  <a:reflection stA="0" endPos="0" fadeDir="0" sx="0" sy="0"/>
                </a:effectLst>
              </a:rPr>
              <a:t>Sledované </a:t>
            </a:r>
            <a:r>
              <a:rPr lang="sk-SK" sz="3200" b="1" dirty="0">
                <a:effectLst>
                  <a:glow>
                    <a:srgbClr val="000000"/>
                  </a:glow>
                  <a:outerShdw sx="0" sy="0">
                    <a:srgbClr val="000000"/>
                  </a:outerShdw>
                  <a:reflection stA="0" endPos="0" fadeDir="0" sx="0" sy="0"/>
                </a:effectLst>
              </a:rPr>
              <a:t>zmeny Projektu</a:t>
            </a:r>
          </a:p>
          <a:p>
            <a:pPr marL="457200" lvl="0" indent="-457200" algn="just">
              <a:buFont typeface="Wingdings" panose="05000000000000000000" pitchFamily="2" charset="2"/>
              <a:buChar char="ü"/>
            </a:pPr>
            <a:r>
              <a:rPr lang="sk-SK" sz="3200" dirty="0"/>
              <a:t>Medzi sledované zmeny Projektu sa zaraďujú zmeny, o ktorých je Správca programu priebežne informovaný prostredníctvom Priebežnej správy o projekte a zmeny, ktoré vykonal samotný Správca programu.</a:t>
            </a:r>
          </a:p>
          <a:p>
            <a:pPr lvl="0" algn="just"/>
            <a:r>
              <a:rPr lang="sk-SK" sz="3200" dirty="0"/>
              <a:t>Medzi najčastejšie sledované zmeny patria najmä:</a:t>
            </a:r>
          </a:p>
          <a:p>
            <a:pPr marL="457200" lvl="0" indent="-457200" algn="just">
              <a:buFont typeface="Wingdings" panose="05000000000000000000" pitchFamily="2" charset="2"/>
              <a:buChar char="ü"/>
            </a:pPr>
            <a:r>
              <a:rPr lang="sk-SK" sz="3200" dirty="0"/>
              <a:t>zmeny v Reportovacích obdobiach;</a:t>
            </a:r>
            <a:endParaRPr lang="sk-SK" sz="2400" dirty="0"/>
          </a:p>
          <a:p>
            <a:pPr marL="457200" lvl="0" indent="-457200" algn="just">
              <a:buFont typeface="Wingdings" panose="05000000000000000000" pitchFamily="2" charset="2"/>
              <a:buChar char="ü"/>
            </a:pPr>
            <a:r>
              <a:rPr lang="sk-SK" sz="3200" dirty="0"/>
              <a:t>zmeny v rozpočte Projektu;</a:t>
            </a:r>
            <a:endParaRPr lang="sk-SK" sz="2400" dirty="0"/>
          </a:p>
          <a:p>
            <a:pPr marL="457200" lvl="0" indent="-457200" algn="just">
              <a:buFont typeface="Wingdings" panose="05000000000000000000" pitchFamily="2" charset="2"/>
              <a:buChar char="ü"/>
            </a:pPr>
            <a:r>
              <a:rPr lang="sk-SK" sz="3200" dirty="0"/>
              <a:t>nevýrazné navýšenie indikátorov.</a:t>
            </a:r>
          </a:p>
          <a:p>
            <a:pPr lvl="0" algn="just"/>
            <a:r>
              <a:rPr lang="sk-SK" sz="3200" b="1" i="1" dirty="0"/>
              <a:t>Sledované zmeny v Reportovacích obdobiach</a:t>
            </a:r>
          </a:p>
          <a:p>
            <a:pPr lvl="0" algn="just"/>
            <a:r>
              <a:rPr lang="sk-SK" sz="3200" dirty="0"/>
              <a:t>Štandardné Reportovacie obdobie je stanovené v Projektovej zmluve. </a:t>
            </a:r>
          </a:p>
          <a:p>
            <a:pPr marL="457200" lvl="0" indent="-457200" algn="just">
              <a:buFont typeface="Wingdings" panose="05000000000000000000" pitchFamily="2" charset="2"/>
              <a:buChar char="ü"/>
            </a:pPr>
            <a:r>
              <a:rPr lang="sk-SK" sz="3200" dirty="0"/>
              <a:t>K zlúčeniu, resp. zmene Reportovacích období môže prísť napr. v prípade, ak:</a:t>
            </a:r>
          </a:p>
          <a:p>
            <a:pPr marL="457200" lvl="0" indent="-457200" algn="just">
              <a:buFont typeface="Wingdings" panose="05000000000000000000" pitchFamily="2" charset="2"/>
              <a:buChar char="ü"/>
            </a:pPr>
            <a:r>
              <a:rPr lang="sk-SK" sz="3200" dirty="0"/>
              <a:t>Priebežná správa o projekte bola zamietnutá Správcom programu;</a:t>
            </a:r>
          </a:p>
          <a:p>
            <a:pPr marL="457200" lvl="0" indent="-457200" algn="just">
              <a:buFont typeface="Wingdings" panose="05000000000000000000" pitchFamily="2" charset="2"/>
              <a:buChar char="ü"/>
            </a:pPr>
            <a:r>
              <a:rPr lang="sk-SK" sz="3200" dirty="0"/>
              <a:t>úplná Priebežná správa o projekte nebola Prijímateľom predložená v stanovenom termíne;</a:t>
            </a:r>
          </a:p>
          <a:p>
            <a:pPr marL="457200" lvl="0" indent="-457200" algn="just">
              <a:buFont typeface="Wingdings" panose="05000000000000000000" pitchFamily="2" charset="2"/>
              <a:buChar char="ü"/>
            </a:pPr>
            <a:r>
              <a:rPr lang="sk-SK" sz="3200" dirty="0"/>
              <a:t>Správca programu pozastavil schvaľovanie Priebežnej správy o projekte, pričom k schváleniu tejto správy nepríde v rámci nasledujúceho obdobia štyroch mesiacov;</a:t>
            </a:r>
          </a:p>
          <a:p>
            <a:pPr marL="457200" lvl="0" indent="-457200" algn="just">
              <a:buFont typeface="Wingdings" panose="05000000000000000000" pitchFamily="2" charset="2"/>
              <a:buChar char="ü"/>
            </a:pPr>
            <a:r>
              <a:rPr lang="sk-SK" sz="3200" dirty="0"/>
              <a:t>v iných prípadoch, kedy k schváleniu Priebežnej správy o projekte nepríde v rámci nasledujúceho obdobia štyroch mesiacov;</a:t>
            </a:r>
          </a:p>
          <a:p>
            <a:pPr marL="457200" lvl="0" indent="-457200" algn="just">
              <a:buFont typeface="Wingdings" panose="05000000000000000000" pitchFamily="2" charset="2"/>
              <a:buChar char="ü"/>
            </a:pPr>
            <a:r>
              <a:rPr lang="sk-SK" sz="3200" dirty="0"/>
              <a:t>ide o prvé, prípadne posledné Reportovacie obdobie</a:t>
            </a:r>
            <a:r>
              <a:rPr lang="sk-SK" sz="3200" dirty="0" smtClean="0"/>
              <a:t>.</a:t>
            </a:r>
            <a:endParaRPr lang="sk-SK" dirty="0"/>
          </a:p>
        </p:txBody>
      </p:sp>
    </p:spTree>
    <p:extLst>
      <p:ext uri="{BB962C8B-B14F-4D97-AF65-F5344CB8AC3E}">
        <p14:creationId xmlns:p14="http://schemas.microsoft.com/office/powerpoint/2010/main" val="307348790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a:t>11. Zmeny </a:t>
            </a:r>
            <a:r>
              <a:rPr lang="sk-SK" sz="5400" dirty="0" smtClean="0"/>
              <a:t>Projektu</a:t>
            </a:r>
            <a:endParaRPr lang="sk-SK" sz="5400" dirty="0"/>
          </a:p>
        </p:txBody>
      </p:sp>
      <p:sp>
        <p:nvSpPr>
          <p:cNvPr id="3" name="Zástupný symbol obsahu 2"/>
          <p:cNvSpPr>
            <a:spLocks noGrp="1"/>
          </p:cNvSpPr>
          <p:nvPr>
            <p:ph idx="1"/>
          </p:nvPr>
        </p:nvSpPr>
        <p:spPr>
          <a:xfrm>
            <a:off x="1260386" y="2051501"/>
            <a:ext cx="21861705" cy="10228028"/>
          </a:xfrm>
        </p:spPr>
        <p:txBody>
          <a:bodyPr/>
          <a:lstStyle/>
          <a:p>
            <a:pPr marL="0" indent="0">
              <a:buNone/>
            </a:pPr>
            <a:endParaRPr lang="sk-SK" b="1" i="1" dirty="0" smtClean="0"/>
          </a:p>
          <a:p>
            <a:pPr marL="0" indent="0">
              <a:buNone/>
            </a:pPr>
            <a:endParaRPr lang="sk-SK" b="1" i="1" dirty="0" smtClean="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464714" y="1220504"/>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734065" y="11495205"/>
            <a:ext cx="3061579" cy="784324"/>
          </a:xfrm>
          <a:prstGeom prst="rect">
            <a:avLst/>
          </a:prstGeom>
          <a:noFill/>
          <a:ln>
            <a:noFill/>
          </a:ln>
        </p:spPr>
      </p:pic>
      <p:sp>
        <p:nvSpPr>
          <p:cNvPr id="6" name="Rectangle 5"/>
          <p:cNvSpPr/>
          <p:nvPr/>
        </p:nvSpPr>
        <p:spPr>
          <a:xfrm>
            <a:off x="1260386" y="2494571"/>
            <a:ext cx="6733309" cy="775854"/>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Sledovaná zmena rozpočtu Projektu</a:t>
            </a:r>
            <a:endParaRPr lang="sk-SK" sz="2800" dirty="0"/>
          </a:p>
        </p:txBody>
      </p:sp>
      <p:sp>
        <p:nvSpPr>
          <p:cNvPr id="7" name="Rectangle 6"/>
          <p:cNvSpPr/>
          <p:nvPr/>
        </p:nvSpPr>
        <p:spPr>
          <a:xfrm>
            <a:off x="1260386" y="3713495"/>
            <a:ext cx="20228661" cy="60955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Medzi sledované zmeny v rozpočte Projektu patria najmä:  </a:t>
            </a:r>
          </a:p>
          <a:p>
            <a:pPr marL="457200" lvl="0" indent="-457200">
              <a:buFont typeface="Wingdings" panose="05000000000000000000" pitchFamily="2" charset="2"/>
              <a:buChar char="ü"/>
            </a:pPr>
            <a:r>
              <a:rPr lang="sk-SK" sz="2800" dirty="0"/>
              <a:t>zmeny v spôsobe obstarania rozpočtovej položky a presuny finančných prostriedkov medzi typmi výdavkov a rozpočtovými kapitolami za predpokladu, že tieto zmeny nemajú vplyv na výšku alebo typ poskytnutej štátnej pomoci, alebo výšku minimálnej pomoci; </a:t>
            </a:r>
          </a:p>
          <a:p>
            <a:pPr marL="457200" lvl="0" indent="-457200">
              <a:buFont typeface="Wingdings" panose="05000000000000000000" pitchFamily="2" charset="2"/>
              <a:buChar char="ü"/>
            </a:pPr>
            <a:r>
              <a:rPr lang="sk-SK" sz="2800" dirty="0"/>
              <a:t>zmeny a presuny v rámci spolufinancovania, priamych výdavkov, nepriamych nákladov a rezervy, a to do limitov stanovených Projektovou zmluvou;</a:t>
            </a:r>
          </a:p>
          <a:p>
            <a:pPr marL="457200" lvl="0" indent="-457200">
              <a:buFont typeface="Wingdings" panose="05000000000000000000" pitchFamily="2" charset="2"/>
              <a:buChar char="ü"/>
            </a:pPr>
            <a:r>
              <a:rPr lang="sk-SK" sz="2800" dirty="0"/>
              <a:t>zmeny v realizácii výdavku v porovnaní s komentárom/poznámkami k rozpočtovej položke uvedenými v Žiadosti o projekt; </a:t>
            </a:r>
          </a:p>
          <a:p>
            <a:pPr marL="457200" lvl="0" indent="-457200">
              <a:buFont typeface="Wingdings" panose="05000000000000000000" pitchFamily="2" charset="2"/>
              <a:buChar char="ü"/>
            </a:pPr>
            <a:r>
              <a:rPr lang="sk-SK" sz="2800" dirty="0"/>
              <a:t>nevýrazné zvýšenie jednotkovej ceny alebo množstva rozpočtovej položky do limitu stanoveného Projektovou zmluvou;</a:t>
            </a:r>
          </a:p>
          <a:p>
            <a:pPr marL="457200" lvl="0" indent="-457200">
              <a:buFont typeface="Wingdings" panose="05000000000000000000" pitchFamily="2" charset="2"/>
              <a:buChar char="ü"/>
            </a:pPr>
            <a:r>
              <a:rPr lang="sk-SK" sz="2800" dirty="0"/>
              <a:t>zmeny súvisiace s verejným obstarávaním;</a:t>
            </a:r>
          </a:p>
          <a:p>
            <a:pPr marL="457200" indent="-457200">
              <a:buFont typeface="Wingdings" panose="05000000000000000000" pitchFamily="2" charset="2"/>
              <a:buChar char="ü"/>
            </a:pPr>
            <a:r>
              <a:rPr lang="sk-SK" sz="2800" dirty="0"/>
              <a:t>úspory, resp. zníženie jednotkovej ceny rozpočtovej položky. </a:t>
            </a:r>
            <a:endParaRPr lang="sk-SK" dirty="0"/>
          </a:p>
        </p:txBody>
      </p:sp>
    </p:spTree>
    <p:extLst>
      <p:ext uri="{BB962C8B-B14F-4D97-AF65-F5344CB8AC3E}">
        <p14:creationId xmlns:p14="http://schemas.microsoft.com/office/powerpoint/2010/main" val="235781499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12. Účtovníctvo</a:t>
            </a:r>
            <a:endParaRPr lang="sk-SK" sz="5400" dirty="0"/>
          </a:p>
        </p:txBody>
      </p:sp>
      <p:sp>
        <p:nvSpPr>
          <p:cNvPr id="3" name="Zástupný symbol obsahu 2"/>
          <p:cNvSpPr>
            <a:spLocks noGrp="1"/>
          </p:cNvSpPr>
          <p:nvPr>
            <p:ph idx="1"/>
          </p:nvPr>
        </p:nvSpPr>
        <p:spPr>
          <a:xfrm>
            <a:off x="1260386" y="2173857"/>
            <a:ext cx="21861705" cy="10105672"/>
          </a:xfrm>
        </p:spPr>
        <p:txBody>
          <a:bodyPr/>
          <a:lstStyle/>
          <a:p>
            <a:pPr marL="0" indent="0">
              <a:buNone/>
            </a:pPr>
            <a:endParaRPr lang="sk-SK" dirty="0" smtClean="0"/>
          </a:p>
          <a:p>
            <a:pPr marL="0" indent="0">
              <a:buNone/>
            </a:pPr>
            <a:endParaRPr lang="sk-SK" dirty="0"/>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43041" y="959475"/>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11156" y="11617561"/>
            <a:ext cx="3061579" cy="784324"/>
          </a:xfrm>
          <a:prstGeom prst="rect">
            <a:avLst/>
          </a:prstGeom>
          <a:noFill/>
          <a:ln>
            <a:noFill/>
          </a:ln>
        </p:spPr>
      </p:pic>
      <p:sp>
        <p:nvSpPr>
          <p:cNvPr id="6" name="Rectangle 5"/>
          <p:cNvSpPr/>
          <p:nvPr/>
        </p:nvSpPr>
        <p:spPr>
          <a:xfrm>
            <a:off x="1260386" y="2434885"/>
            <a:ext cx="20435832" cy="884271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V zmysle Nariadení platí, že bez toho, aby boli dotknuté vnútroštátne pravidlá o účtovníctve, sú Prijímateľ a Partner povinní viesť buď samostatný účtovný systém (stredisko) alebo vhodný účtovný kód pre všetky transakcie súvisiace s Projektom</a:t>
            </a:r>
            <a:r>
              <a:rPr lang="sk-SK" sz="2800" dirty="0" smtClean="0"/>
              <a:t>.</a:t>
            </a:r>
          </a:p>
          <a:p>
            <a:pPr algn="just"/>
            <a:endParaRPr lang="sk-SK" sz="2800" dirty="0"/>
          </a:p>
          <a:p>
            <a:pPr algn="just"/>
            <a:r>
              <a:rPr lang="sk-SK" sz="2800" dirty="0"/>
              <a:t>Zaúčtovanie príjmov a výdavkov je Prijímateľ a Partner povinný preukázať predložením kópie príslušnej strany hlavnej knihy (v prípade podvojného účtovníctva) alebo peňažného denníka (jednoduché účtovníctvo), pričom je potrebné, aby z predložených dokumentov bolo zrejmé, že výdavok, resp. príjem bol zaúčtovaný na analytickom účte alebo v samostatnom účtovnom systéme (stredisku) určenom pre daný projekt</a:t>
            </a:r>
            <a:r>
              <a:rPr lang="sk-SK" sz="2800" dirty="0" smtClean="0"/>
              <a:t>.</a:t>
            </a:r>
          </a:p>
          <a:p>
            <a:pPr algn="just"/>
            <a:endParaRPr lang="sk-SK" sz="2800" dirty="0"/>
          </a:p>
          <a:p>
            <a:pPr algn="just"/>
            <a:r>
              <a:rPr lang="sk-SK" sz="2800" dirty="0"/>
              <a:t>Okrem jednotlivých výdavkov musí byť v účtovníctve Prijímateľa a Partnera vedený aj predpis a príjem Projektového grantu. Viac informácií je možné nájsť v usmernení MF SR č. MF/002429/2004-72 k čerpaniu, účtovaniu a zdaňovaniu nenávratného príspevku zo štrukturálnych fondov z rozpočtu Európskych spoločenstiev pre súkromný a verejný sektor, ktoré sa nevzťahuje na FM EHP a NFM, ale pri zohľadnení nevyhnutných úprav môže slúžiť pre Prijímateľov a slovenských Partnerov ako vhodná pomôcka</a:t>
            </a:r>
            <a:r>
              <a:rPr lang="sk-SK" sz="2800" dirty="0" smtClean="0"/>
              <a:t>.</a:t>
            </a:r>
          </a:p>
          <a:p>
            <a:pPr algn="just"/>
            <a:endParaRPr lang="sk-SK" sz="2800" dirty="0"/>
          </a:p>
          <a:p>
            <a:pPr algn="just"/>
            <a:r>
              <a:rPr lang="sk-SK" sz="2800" dirty="0"/>
              <a:t>Prijímateľ je povinný preukazovať oprávnenosť výdavkov účtovnými dokladmi a dokladmi rovnocennej dôkaznej hodnoty. Účtovný doklad je doklad definovaný v § 10 ods. 1 zákona o účtovníctve.</a:t>
            </a:r>
          </a:p>
          <a:p>
            <a:pPr algn="ctr"/>
            <a:endParaRPr lang="sk-SK" dirty="0"/>
          </a:p>
        </p:txBody>
      </p:sp>
    </p:spTree>
    <p:extLst>
      <p:ext uri="{BB962C8B-B14F-4D97-AF65-F5344CB8AC3E}">
        <p14:creationId xmlns:p14="http://schemas.microsoft.com/office/powerpoint/2010/main" val="340647001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13. Ochrana </a:t>
            </a:r>
            <a:r>
              <a:rPr lang="sk-SK" sz="5400" dirty="0"/>
              <a:t>osobných </a:t>
            </a:r>
            <a:r>
              <a:rPr lang="sk-SK" sz="5400" dirty="0" smtClean="0"/>
              <a:t>údajov</a:t>
            </a:r>
            <a:endParaRPr lang="sk-SK"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797222" y="1090017"/>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278598" y="11886774"/>
            <a:ext cx="3061579" cy="784324"/>
          </a:xfrm>
          <a:prstGeom prst="rect">
            <a:avLst/>
          </a:prstGeom>
          <a:noFill/>
          <a:ln>
            <a:noFill/>
          </a:ln>
        </p:spPr>
      </p:pic>
      <p:sp>
        <p:nvSpPr>
          <p:cNvPr id="6" name="Rectangle 5"/>
          <p:cNvSpPr/>
          <p:nvPr/>
        </p:nvSpPr>
        <p:spPr>
          <a:xfrm>
            <a:off x="1717964" y="2573558"/>
            <a:ext cx="20103591" cy="87871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Právnym základom pre spracovanie osobných údajov podľa tohto bodu je čl. 6  bod 1 písm. b) a nasl. Nariadenia Európskeho parlamentu a Rady EÚ č. 2016/679 z 27. 04. 2016 o ochrane fyzických osôb pri spracúvaní osobných údajov a o voľnom pohybe takýchto údajov, ktorým sa zrušuje smernica 95/46/ES (ďalej len „Nariadenie GDPR“) a § 13 ods. 1. písm. b) a nasl. zákona č. 18/2018 Z. z. o ochrane osobných údajov a o zmene a doplnení niektorých zákonov v znení neskorších predpisov (ďalej aj ako „Zákon o ochrane osobných údajov“). Zásady spracúvania osobných údajov sú zverejnené na webovom sídle www.eeagrants.sk, kde v dokumente „Vyhlásenie o ochrane osobných údajov“  sú uvedené najmä informácie o účele spracúvania, právnom základe, kategóriách osobných údajov, dotknutých osobách, príjemcoch osobných údajov a dobe uchovávania osobných údajov. </a:t>
            </a:r>
            <a:endParaRPr lang="sk-SK" sz="2800" dirty="0" smtClean="0"/>
          </a:p>
          <a:p>
            <a:pPr algn="just"/>
            <a:endParaRPr lang="sk-SK" sz="2800" dirty="0"/>
          </a:p>
          <a:p>
            <a:pPr algn="just"/>
            <a:r>
              <a:rPr lang="sk-SK" sz="2800" dirty="0"/>
              <a:t>Prijímateľ sa zároveň zaväzuje zabezpečiť, že </a:t>
            </a:r>
            <a:r>
              <a:rPr lang="sk-SK" sz="2800" dirty="0" smtClean="0"/>
              <a:t>v </a:t>
            </a:r>
            <a:r>
              <a:rPr lang="sk-SK" sz="2800" dirty="0"/>
              <a:t>rámci plnenia povinností vyplývajúcich zo Zmluvy, z Právneho rámca, z Pravidiel implementácie alebo z legislatívy SR a EÚ, spracúvanie osobných údajov každej dotknutej osoby, ktorej osobné údaje odovzdá NKB/Správcovi programu je v súlade s Nariadením GDPR a Zákonom o ochrane osobných údajov a ďalšou príslušnou legislatívou EÚ a SR týkajúcou sa spracúvania osobných údajov</a:t>
            </a:r>
            <a:r>
              <a:rPr lang="sk-SK" sz="2800" dirty="0" smtClean="0"/>
              <a:t>.</a:t>
            </a:r>
          </a:p>
          <a:p>
            <a:pPr algn="just"/>
            <a:endParaRPr lang="sk-SK" sz="2800" dirty="0"/>
          </a:p>
          <a:p>
            <a:pPr algn="just"/>
            <a:r>
              <a:rPr lang="sk-SK" sz="2800" dirty="0"/>
              <a:t>Osobné údaje </a:t>
            </a:r>
            <a:r>
              <a:rPr lang="sk-SK" sz="2800" dirty="0" smtClean="0"/>
              <a:t>podľa spracúvané </a:t>
            </a:r>
            <a:r>
              <a:rPr lang="sk-SK" sz="2800" dirty="0"/>
              <a:t>za účelom jednoznačnej identifikácie osôb podieľajúcich sa na realizácií Projektu, najmä počas kontroly Projektu, administrácie Projektu, štatistického vyhodnocovania údajov a ich vedenia v databáze, resp. informačnom systéme Správcu programu a písomnej komunikácie zmluvných strán.</a:t>
            </a:r>
          </a:p>
          <a:p>
            <a:pPr algn="ctr"/>
            <a:endParaRPr lang="sk-SK" dirty="0"/>
          </a:p>
        </p:txBody>
      </p:sp>
    </p:spTree>
    <p:extLst>
      <p:ext uri="{BB962C8B-B14F-4D97-AF65-F5344CB8AC3E}">
        <p14:creationId xmlns:p14="http://schemas.microsoft.com/office/powerpoint/2010/main" val="227587069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5"/>
            <a:ext cx="21861705" cy="830997"/>
          </a:xfrm>
        </p:spPr>
        <p:txBody>
          <a:bodyPr/>
          <a:lstStyle/>
          <a:p>
            <a:r>
              <a:rPr lang="sk-SK" sz="5400" dirty="0" smtClean="0"/>
              <a:t>14. Publicita</a:t>
            </a:r>
            <a:endParaRPr lang="sk-SK" sz="54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381586" y="698448"/>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177411" y="11495205"/>
            <a:ext cx="3061579" cy="784324"/>
          </a:xfrm>
          <a:prstGeom prst="rect">
            <a:avLst/>
          </a:prstGeom>
          <a:noFill/>
          <a:ln>
            <a:noFill/>
          </a:ln>
        </p:spPr>
      </p:pic>
      <p:sp>
        <p:nvSpPr>
          <p:cNvPr id="7" name="Rectangle 6"/>
          <p:cNvSpPr/>
          <p:nvPr/>
        </p:nvSpPr>
        <p:spPr>
          <a:xfrm>
            <a:off x="1260386" y="4239491"/>
            <a:ext cx="20978603" cy="725571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Prijímatelia a Partneri by sa mali dôkladne oboznámiť s Komunikačným a dizajnovým manuálom (</a:t>
            </a:r>
            <a:r>
              <a:rPr lang="sk-SK" sz="2800" u="sng" dirty="0">
                <a:hlinkClick r:id="rId4"/>
              </a:rPr>
              <a:t>Communication and Design Manual</a:t>
            </a:r>
            <a:r>
              <a:rPr lang="sk-SK" sz="2800" dirty="0"/>
              <a:t>) v platnom znení, ktorý vydal Úrad pre finančný mechanizmus. Dokument je zverejnený na webovom sídle </a:t>
            </a:r>
            <a:r>
              <a:rPr lang="sk-SK" sz="2800" u="sng" dirty="0">
                <a:hlinkClick r:id="rId5"/>
              </a:rPr>
              <a:t>www.eeagrants.org</a:t>
            </a:r>
            <a:r>
              <a:rPr lang="sk-SK" sz="2800" dirty="0"/>
              <a:t>. Obsahuje všetky podrobnosti o základných komunikačných nástrojoch, ktorými sú:</a:t>
            </a:r>
          </a:p>
          <a:p>
            <a:pPr marL="457200" lvl="0" indent="-457200">
              <a:buFont typeface="Wingdings" panose="05000000000000000000" pitchFamily="2" charset="2"/>
              <a:buChar char="ü"/>
            </a:pPr>
            <a:r>
              <a:rPr lang="sk-SK" sz="2800" dirty="0"/>
              <a:t>logá,</a:t>
            </a:r>
          </a:p>
          <a:p>
            <a:pPr marL="457200" lvl="0" indent="-457200">
              <a:buFont typeface="Wingdings" panose="05000000000000000000" pitchFamily="2" charset="2"/>
              <a:buChar char="ü"/>
            </a:pPr>
            <a:r>
              <a:rPr lang="sk-SK" sz="2800" dirty="0"/>
              <a:t>slogany, </a:t>
            </a:r>
          </a:p>
          <a:p>
            <a:pPr marL="457200" lvl="0" indent="-457200">
              <a:buFont typeface="Wingdings" panose="05000000000000000000" pitchFamily="2" charset="2"/>
              <a:buChar char="ü"/>
            </a:pPr>
            <a:r>
              <a:rPr lang="sk-SK" sz="2800" dirty="0"/>
              <a:t>webové stránky,</a:t>
            </a:r>
          </a:p>
          <a:p>
            <a:pPr marL="457200" lvl="0" indent="-457200">
              <a:buFont typeface="Wingdings" panose="05000000000000000000" pitchFamily="2" charset="2"/>
              <a:buChar char="ü"/>
            </a:pPr>
            <a:r>
              <a:rPr lang="sk-SK" sz="2800" dirty="0"/>
              <a:t>sociálne médiá,</a:t>
            </a:r>
          </a:p>
          <a:p>
            <a:pPr marL="457200" lvl="0" indent="-457200">
              <a:buFont typeface="Wingdings" panose="05000000000000000000" pitchFamily="2" charset="2"/>
              <a:buChar char="ü"/>
            </a:pPr>
            <a:r>
              <a:rPr lang="sk-SK" sz="2800" dirty="0"/>
              <a:t>fotografie a audiovizuálne materiály,</a:t>
            </a:r>
          </a:p>
          <a:p>
            <a:pPr marL="457200" lvl="0" indent="-457200">
              <a:buFont typeface="Wingdings" panose="05000000000000000000" pitchFamily="2" charset="2"/>
              <a:buChar char="ü"/>
            </a:pPr>
            <a:r>
              <a:rPr lang="sk-SK" sz="2800" dirty="0"/>
              <a:t>publikácie,</a:t>
            </a:r>
          </a:p>
          <a:p>
            <a:pPr marL="457200" lvl="0" indent="-457200">
              <a:buFont typeface="Wingdings" panose="05000000000000000000" pitchFamily="2" charset="2"/>
              <a:buChar char="ü"/>
            </a:pPr>
            <a:r>
              <a:rPr lang="sk-SK" sz="2800" dirty="0"/>
              <a:t>podujatia,</a:t>
            </a:r>
          </a:p>
          <a:p>
            <a:pPr marL="457200" lvl="0" indent="-457200">
              <a:buFont typeface="Wingdings" panose="05000000000000000000" pitchFamily="2" charset="2"/>
              <a:buChar char="ü"/>
            </a:pPr>
            <a:r>
              <a:rPr lang="sk-SK" sz="2800" dirty="0"/>
              <a:t>spravodajstvo,</a:t>
            </a:r>
          </a:p>
          <a:p>
            <a:pPr marL="457200" lvl="0" indent="-457200">
              <a:buFont typeface="Wingdings" panose="05000000000000000000" pitchFamily="2" charset="2"/>
              <a:buChar char="ü"/>
            </a:pPr>
            <a:r>
              <a:rPr lang="sk-SK" sz="2800" dirty="0"/>
              <a:t>tlačové správy,</a:t>
            </a:r>
          </a:p>
          <a:p>
            <a:pPr marL="457200" indent="-457200">
              <a:buFont typeface="Wingdings" panose="05000000000000000000" pitchFamily="2" charset="2"/>
              <a:buChar char="ü"/>
            </a:pPr>
            <a:r>
              <a:rPr lang="sk-SK" sz="2800" dirty="0"/>
              <a:t>zdieľanie informácií</a:t>
            </a:r>
            <a:r>
              <a:rPr lang="sk-SK" sz="2800" dirty="0" smtClean="0"/>
              <a:t>.</a:t>
            </a:r>
            <a:endParaRPr lang="sk-SK" dirty="0"/>
          </a:p>
        </p:txBody>
      </p:sp>
      <p:sp>
        <p:nvSpPr>
          <p:cNvPr id="8" name="Rectangle 7"/>
          <p:cNvSpPr/>
          <p:nvPr/>
        </p:nvSpPr>
        <p:spPr>
          <a:xfrm>
            <a:off x="1260386" y="2587247"/>
            <a:ext cx="20978603" cy="1319736"/>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Prijímatelia a Partneri by sa mali dôkladne oboznámiť s Prílohou 3 Nariadení v platnom znení, ktorá je zverejnená na webovom sídle </a:t>
            </a:r>
            <a:r>
              <a:rPr lang="sk-SK" sz="2800" u="sng" dirty="0" smtClean="0">
                <a:hlinkClick r:id="rId5"/>
              </a:rPr>
              <a:t>www.eeagrants.org</a:t>
            </a:r>
            <a:r>
              <a:rPr lang="sk-SK" sz="2800" u="sng" dirty="0" smtClean="0"/>
              <a:t>. </a:t>
            </a:r>
            <a:r>
              <a:rPr lang="sk-SK" sz="2800" dirty="0" smtClean="0"/>
              <a:t>Dokument </a:t>
            </a:r>
            <a:r>
              <a:rPr lang="sk-SK" sz="2800" dirty="0"/>
              <a:t>obsahuje požiadavky na informovanie a komunikáciu (publicitu</a:t>
            </a:r>
            <a:r>
              <a:rPr lang="sk-SK" sz="2800" dirty="0" smtClean="0"/>
              <a:t>).</a:t>
            </a:r>
            <a:endParaRPr lang="sk-SK" dirty="0"/>
          </a:p>
        </p:txBody>
      </p:sp>
    </p:spTree>
    <p:extLst>
      <p:ext uri="{BB962C8B-B14F-4D97-AF65-F5344CB8AC3E}">
        <p14:creationId xmlns:p14="http://schemas.microsoft.com/office/powerpoint/2010/main" val="261667346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14. </a:t>
            </a:r>
            <a:r>
              <a:rPr lang="sk-SK" sz="5400" dirty="0"/>
              <a:t>Publicita</a:t>
            </a:r>
          </a:p>
        </p:txBody>
      </p:sp>
      <p:sp>
        <p:nvSpPr>
          <p:cNvPr id="3" name="Zástupný symbol obsahu 2"/>
          <p:cNvSpPr>
            <a:spLocks noGrp="1"/>
          </p:cNvSpPr>
          <p:nvPr>
            <p:ph idx="1"/>
          </p:nvPr>
        </p:nvSpPr>
        <p:spPr>
          <a:xfrm>
            <a:off x="1260386" y="2051501"/>
            <a:ext cx="21861705" cy="10228028"/>
          </a:xfrm>
        </p:spPr>
        <p:txBody>
          <a:bodyPr>
            <a:normAutofit/>
          </a:bodyPr>
          <a:lstStyle/>
          <a:p>
            <a:pPr marL="0" indent="0">
              <a:buNone/>
            </a:pPr>
            <a:endParaRPr lang="sk-SK" sz="3200" b="1" dirty="0" smtClean="0">
              <a:ea typeface="Times New Roman" panose="02020603050405020304" pitchFamily="18" charset="0"/>
              <a:cs typeface="Times New Roman" panose="02020603050405020304" pitchFamily="18" charset="0"/>
            </a:endParaRPr>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086432" y="1810713"/>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567810" y="11887367"/>
            <a:ext cx="3061579" cy="784324"/>
          </a:xfrm>
          <a:prstGeom prst="rect">
            <a:avLst/>
          </a:prstGeom>
          <a:noFill/>
          <a:ln>
            <a:noFill/>
          </a:ln>
        </p:spPr>
      </p:pic>
      <p:sp>
        <p:nvSpPr>
          <p:cNvPr id="6" name="Rectangle 5"/>
          <p:cNvSpPr/>
          <p:nvPr/>
        </p:nvSpPr>
        <p:spPr>
          <a:xfrm>
            <a:off x="1551709" y="2576418"/>
            <a:ext cx="9919854" cy="94419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3600" b="1" i="1" dirty="0">
                <a:ea typeface="Times New Roman" panose="02020603050405020304" pitchFamily="18" charset="0"/>
                <a:cs typeface="Times New Roman" panose="02020603050405020304" pitchFamily="18" charset="0"/>
              </a:rPr>
              <a:t>Prijímateľ povinný </a:t>
            </a:r>
            <a:r>
              <a:rPr lang="sk-SK" sz="3600" b="1" i="1" dirty="0" smtClean="0">
                <a:ea typeface="Times New Roman" panose="02020603050405020304" pitchFamily="18" charset="0"/>
                <a:cs typeface="Times New Roman" panose="02020603050405020304" pitchFamily="18" charset="0"/>
              </a:rPr>
              <a:t>zabezpečiť</a:t>
            </a:r>
            <a:endParaRPr lang="sk-SK" dirty="0"/>
          </a:p>
        </p:txBody>
      </p:sp>
      <p:sp>
        <p:nvSpPr>
          <p:cNvPr id="7" name="Rectangle 6"/>
          <p:cNvSpPr/>
          <p:nvPr/>
        </p:nvSpPr>
        <p:spPr>
          <a:xfrm>
            <a:off x="1551709" y="4045528"/>
            <a:ext cx="20283055" cy="74847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199579" lvl="3" indent="-457200" algn="just">
              <a:spcBef>
                <a:spcPts val="1800"/>
              </a:spcBef>
              <a:buFont typeface="Wingdings" panose="05000000000000000000" pitchFamily="2" charset="2"/>
              <a:buChar char="ü"/>
            </a:pPr>
            <a:r>
              <a:rPr lang="sk-SK" sz="2800" dirty="0"/>
              <a:t>zorganizovanie najmenej 1 otváracej informačnej aktivity Projektu,</a:t>
            </a:r>
          </a:p>
          <a:p>
            <a:pPr marL="3199579" lvl="3" indent="-457200" algn="just">
              <a:buFont typeface="Wingdings" panose="05000000000000000000" pitchFamily="2" charset="2"/>
              <a:buChar char="ü"/>
            </a:pPr>
            <a:r>
              <a:rPr lang="sk-SK" sz="2800" dirty="0"/>
              <a:t>zorganizovanie najmenej 1 záverečnej informačnej aktivity Projektu,</a:t>
            </a:r>
          </a:p>
          <a:p>
            <a:pPr marL="3199579" lvl="3" indent="-457200" algn="just">
              <a:buFont typeface="Wingdings" panose="05000000000000000000" pitchFamily="2" charset="2"/>
              <a:buChar char="ü"/>
            </a:pPr>
            <a:r>
              <a:rPr lang="sk-SK" sz="2800" dirty="0"/>
              <a:t>vytvorenie a pravidelnú aktualizáciu webového sídla, alebo webovej stránky na existujúcom webovom sídle organizácie, alebo aktívneho profilu na sociálnych sieťach, v prípade ak webové sídlo organizácie nie je zriadené, s informáciami o Projekte v slovenskom jazyku, </a:t>
            </a:r>
          </a:p>
          <a:p>
            <a:pPr marL="3199579" lvl="3" indent="-457200" algn="just">
              <a:buFont typeface="Wingdings" panose="05000000000000000000" pitchFamily="2" charset="2"/>
              <a:buChar char="ü"/>
            </a:pPr>
            <a:r>
              <a:rPr lang="sk-SK" sz="2800" dirty="0"/>
              <a:t>ak výška Projektového grantu je vyššia ako 150 000 eur alebo sa  Projekt realizuje v partnerstve s Partnerom z Prispievateľského štátu, Prijímateľ je povinný vytvoriť a pravidelne aktualizovať informácie zverejnené na webovom sídle/stránke alebo na aktívnom profile na sociálnych sieťach, osobitne venovanému prezentácii Projektu v štátnom aj anglickom jazyku,</a:t>
            </a:r>
          </a:p>
          <a:p>
            <a:pPr marL="3199579" lvl="3" indent="-457200" algn="just">
              <a:buFont typeface="Wingdings" panose="05000000000000000000" pitchFamily="2" charset="2"/>
              <a:buChar char="ü"/>
            </a:pPr>
            <a:r>
              <a:rPr lang="sk-SK" sz="2800" dirty="0"/>
              <a:t>oznamovanie napĺňania indikátorov publicity podľa bodu 3.3 Ponuky na poskytnutie grantu,</a:t>
            </a:r>
          </a:p>
          <a:p>
            <a:pPr marL="3199579" lvl="3" indent="-457200" algn="just">
              <a:buFont typeface="Wingdings" panose="05000000000000000000" pitchFamily="2" charset="2"/>
              <a:buChar char="ü"/>
            </a:pPr>
            <a:r>
              <a:rPr lang="sk-SK" sz="2800" dirty="0"/>
              <a:t>plnenie opatrení publicity a zverejňovanie informácií v súlade s Požiadavkami pre informovanie a publicitu podľa Prílohy č. 3 Nariadenia a Komunikačného a dizajnového manuálu vydaného ÚFM (</a:t>
            </a:r>
            <a:r>
              <a:rPr lang="en-GB" sz="2800" dirty="0"/>
              <a:t>Communication and Design Manual</a:t>
            </a:r>
            <a:r>
              <a:rPr lang="sk-SK" sz="2800" dirty="0"/>
              <a:t>).</a:t>
            </a:r>
          </a:p>
          <a:p>
            <a:pPr marL="3199989" lvl="3" indent="-457200" algn="just">
              <a:buFont typeface="Wingdings" panose="05000000000000000000" pitchFamily="2" charset="2"/>
              <a:buChar char="ü"/>
            </a:pPr>
            <a:r>
              <a:rPr lang="sk-SK" sz="2800" dirty="0" smtClean="0"/>
              <a:t>ak </a:t>
            </a:r>
            <a:r>
              <a:rPr lang="sk-SK" sz="2800" dirty="0"/>
              <a:t>výška Projektového grantu nepresiahne 500 000 eur, informačné aktivity podľa vyššie uvedeného prvého a druhého bodu,  môžu byť menšieho rozsahu, v zmysle bodu 2.3.2 písm. c) Prílohy č. 3 Nariadenia.</a:t>
            </a:r>
          </a:p>
          <a:p>
            <a:pPr algn="ctr"/>
            <a:endParaRPr lang="sk-SK" dirty="0"/>
          </a:p>
        </p:txBody>
      </p:sp>
    </p:spTree>
    <p:extLst>
      <p:ext uri="{BB962C8B-B14F-4D97-AF65-F5344CB8AC3E}">
        <p14:creationId xmlns:p14="http://schemas.microsoft.com/office/powerpoint/2010/main" val="2984625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a:t>
            </a:r>
            <a:r>
              <a:rPr lang="sk-SK" sz="5400" dirty="0"/>
              <a:t>Verejné obstarávanie</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1260386" y="1966823"/>
            <a:ext cx="21861705" cy="10312706"/>
          </a:xfrm>
        </p:spPr>
        <p:txBody>
          <a:bodyPr>
            <a:normAutofit/>
          </a:bodyPr>
          <a:lstStyle/>
          <a:p>
            <a:pPr marL="0" lvl="0" indent="0">
              <a:buNone/>
            </a:pPr>
            <a:endParaRPr lang="sk-SK" dirty="0"/>
          </a:p>
          <a:p>
            <a:pPr lvl="0">
              <a:buFont typeface="Wingdings" panose="05000000000000000000" pitchFamily="2" charset="2"/>
              <a:buChar char="ü"/>
            </a:pPr>
            <a:endParaRPr lang="sk-SK" sz="4000" b="1" dirty="0" smtClean="0"/>
          </a:p>
          <a:p>
            <a:pPr lvl="0">
              <a:buFont typeface="Wingdings" panose="05000000000000000000" pitchFamily="2" charset="2"/>
              <a:buChar char="ü"/>
            </a:pPr>
            <a:endParaRPr lang="sk-SK" sz="4000" b="1" dirty="0" smtClean="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4" name="Zaoblený obdĺžnik 3"/>
          <p:cNvSpPr/>
          <p:nvPr/>
        </p:nvSpPr>
        <p:spPr>
          <a:xfrm>
            <a:off x="1398494" y="10201835"/>
            <a:ext cx="20009224" cy="1577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a:t>zverejňovanie, výnimky, zmluvy a zmeny zmlúv</a:t>
            </a:r>
            <a:endParaRPr lang="sk-SK" sz="3600" b="1" dirty="0"/>
          </a:p>
        </p:txBody>
      </p:sp>
      <p:sp>
        <p:nvSpPr>
          <p:cNvPr id="5" name="Zaoblený obdĺžnik 4"/>
          <p:cNvSpPr/>
          <p:nvPr/>
        </p:nvSpPr>
        <p:spPr>
          <a:xfrm>
            <a:off x="1398493" y="4612970"/>
            <a:ext cx="20009225" cy="1577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základné povinnosti prijímateľa a partnera v súvislosti s verejným obstarávaním</a:t>
            </a:r>
          </a:p>
        </p:txBody>
      </p:sp>
      <p:sp>
        <p:nvSpPr>
          <p:cNvPr id="6" name="Zaoblený obdĺžnik 5"/>
          <p:cNvSpPr/>
          <p:nvPr/>
        </p:nvSpPr>
        <p:spPr>
          <a:xfrm>
            <a:off x="1398494" y="6436659"/>
            <a:ext cx="20009224" cy="1577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zákazky z nízkou hodnotou</a:t>
            </a:r>
          </a:p>
        </p:txBody>
      </p:sp>
      <p:sp>
        <p:nvSpPr>
          <p:cNvPr id="7" name="Zaoblený obdĺžnik 6"/>
          <p:cNvSpPr/>
          <p:nvPr/>
        </p:nvSpPr>
        <p:spPr>
          <a:xfrm>
            <a:off x="1398494" y="8378146"/>
            <a:ext cx="20009224" cy="15777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konflikt záujmov a </a:t>
            </a:r>
            <a:r>
              <a:rPr lang="sk-SK" sz="3600" b="1" dirty="0" err="1"/>
              <a:t>kolúzne</a:t>
            </a:r>
            <a:r>
              <a:rPr lang="sk-SK" sz="3600" b="1" dirty="0"/>
              <a:t> správanie</a:t>
            </a:r>
          </a:p>
        </p:txBody>
      </p:sp>
      <p:sp>
        <p:nvSpPr>
          <p:cNvPr id="8" name="Zaoblený obdĺžnik 7"/>
          <p:cNvSpPr/>
          <p:nvPr/>
        </p:nvSpPr>
        <p:spPr>
          <a:xfrm>
            <a:off x="1398495" y="1966824"/>
            <a:ext cx="20009223" cy="2282448"/>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lvl="0"/>
            <a:r>
              <a:rPr lang="sk-SK" sz="3600" dirty="0"/>
              <a:t>Cieľom seminára nie je poskytnúť komplexnú informáciu k zákonu o verejnom obstarávaní, ale poskytnúť informácie k nasledovným bodom:</a:t>
            </a:r>
          </a:p>
        </p:txBody>
      </p:sp>
      <p:pic>
        <p:nvPicPr>
          <p:cNvPr id="9" name="Obrázok 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8471645" y="11914943"/>
            <a:ext cx="3061579" cy="1016917"/>
          </a:xfrm>
          <a:prstGeom prst="rect">
            <a:avLst/>
          </a:prstGeom>
          <a:noFill/>
          <a:ln>
            <a:noFill/>
          </a:ln>
        </p:spPr>
      </p:pic>
      <p:pic>
        <p:nvPicPr>
          <p:cNvPr id="10" name="Obrázok 9"/>
          <p:cNvPicPr/>
          <p:nvPr/>
        </p:nvPicPr>
        <p:blipFill>
          <a:blip r:embed="rId3">
            <a:extLst>
              <a:ext uri="{28A0092B-C50C-407E-A947-70E740481C1C}">
                <a14:useLocalDpi xmlns:a14="http://schemas.microsoft.com/office/drawing/2010/main" val="0"/>
              </a:ext>
            </a:extLst>
          </a:blip>
          <a:srcRect/>
          <a:stretch>
            <a:fillRect/>
          </a:stretch>
        </p:blipFill>
        <p:spPr bwMode="auto">
          <a:xfrm>
            <a:off x="19374419" y="689792"/>
            <a:ext cx="1800216" cy="1141711"/>
          </a:xfrm>
          <a:prstGeom prst="rect">
            <a:avLst/>
          </a:prstGeom>
          <a:noFill/>
        </p:spPr>
      </p:pic>
    </p:spTree>
    <p:extLst>
      <p:ext uri="{BB962C8B-B14F-4D97-AF65-F5344CB8AC3E}">
        <p14:creationId xmlns:p14="http://schemas.microsoft.com/office/powerpoint/2010/main" val="85164795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14. Publicita</a:t>
            </a:r>
            <a:endParaRPr lang="sk-SK" sz="5400" dirty="0"/>
          </a:p>
        </p:txBody>
      </p:sp>
      <p:sp>
        <p:nvSpPr>
          <p:cNvPr id="3" name="Zástupný symbol obsahu 2"/>
          <p:cNvSpPr>
            <a:spLocks noGrp="1"/>
          </p:cNvSpPr>
          <p:nvPr>
            <p:ph idx="1"/>
          </p:nvPr>
        </p:nvSpPr>
        <p:spPr>
          <a:xfrm>
            <a:off x="1260386" y="2051501"/>
            <a:ext cx="21861705" cy="10228028"/>
          </a:xfrm>
        </p:spPr>
        <p:txBody>
          <a:bodyPr/>
          <a:lstStyle/>
          <a:p>
            <a:pPr marL="0" indent="0">
              <a:buNone/>
            </a:pPr>
            <a:endParaRPr lang="sk-SK" b="1" i="1" dirty="0" smtClean="0"/>
          </a:p>
          <a:p>
            <a:pPr marL="0" indent="0">
              <a:buNone/>
            </a:pPr>
            <a:endParaRPr lang="sk-SK" b="1"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7531356" y="1138542"/>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6494110" y="11168353"/>
            <a:ext cx="3061579" cy="784324"/>
          </a:xfrm>
          <a:prstGeom prst="rect">
            <a:avLst/>
          </a:prstGeom>
          <a:noFill/>
          <a:ln>
            <a:noFill/>
          </a:ln>
        </p:spPr>
      </p:pic>
      <p:sp>
        <p:nvSpPr>
          <p:cNvPr id="6" name="Rectangle 5"/>
          <p:cNvSpPr/>
          <p:nvPr/>
        </p:nvSpPr>
        <p:spPr>
          <a:xfrm>
            <a:off x="1524000" y="2833179"/>
            <a:ext cx="10446327" cy="178841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Slogany, skrátené názvy a </a:t>
            </a:r>
            <a:r>
              <a:rPr lang="sk-SK" sz="2800" b="1" i="1" dirty="0" smtClean="0"/>
              <a:t>skratky</a:t>
            </a:r>
            <a:endParaRPr lang="sk-SK" dirty="0"/>
          </a:p>
        </p:txBody>
      </p:sp>
      <p:sp>
        <p:nvSpPr>
          <p:cNvPr id="7" name="Rectangle 6"/>
          <p:cNvSpPr/>
          <p:nvPr/>
        </p:nvSpPr>
        <p:spPr>
          <a:xfrm>
            <a:off x="1524000" y="5403273"/>
            <a:ext cx="17829877" cy="53755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Oficiálny slogan, ktorý je možné používať spolu s logom je „Working together for a green, competitive and inclusive Europe“. Jeho slovenský preklad znie: „Spoločných úsilím k zelenej, konkurencieschopnej a inkluzívnej Európe</a:t>
            </a:r>
            <a:r>
              <a:rPr lang="sk-SK" sz="2800" dirty="0" smtClean="0"/>
              <a:t>“.</a:t>
            </a:r>
          </a:p>
          <a:p>
            <a:pPr lvl="0"/>
            <a:endParaRPr lang="sk-SK" sz="2800" dirty="0"/>
          </a:p>
          <a:p>
            <a:pPr lvl="0"/>
            <a:r>
              <a:rPr lang="sk-SK" sz="2800" dirty="0"/>
              <a:t>V rámci jednotlivých programov je podľa Komunikačného a dizajnového manuálu možné používať rôzne variácie sloganu, napr. v rámci programu Zmierňovanie a prispôsobovanie sa zmene klímy</a:t>
            </a:r>
            <a:r>
              <a:rPr lang="sk-SK" sz="2800" dirty="0" smtClean="0"/>
              <a:t>.</a:t>
            </a:r>
          </a:p>
          <a:p>
            <a:pPr lvl="0"/>
            <a:endParaRPr lang="sk-SK" sz="2800" dirty="0"/>
          </a:p>
          <a:p>
            <a:pPr lvl="0"/>
            <a:r>
              <a:rPr lang="sk-SK" sz="2800" dirty="0"/>
              <a:t>Pri komunikácii sa odporúča používať skrátený názov Programu. Ak je to nevyhnutné, je možné použiť aj zaužívané skratky, a to nasledovne</a:t>
            </a:r>
            <a:r>
              <a:rPr lang="sk-SK" sz="2800" dirty="0" smtClean="0"/>
              <a:t>:</a:t>
            </a:r>
          </a:p>
          <a:p>
            <a:endParaRPr lang="sk-SK" sz="2800" dirty="0"/>
          </a:p>
          <a:p>
            <a:r>
              <a:rPr lang="sk-SK" sz="2800" dirty="0" smtClean="0"/>
              <a:t>Program </a:t>
            </a:r>
            <a:r>
              <a:rPr lang="sk-SK" sz="2800" dirty="0"/>
              <a:t>Zmierňovanie a prispôsobovanie sa zmene klímy – skrátený názov SK - Klíma, skratka ACC</a:t>
            </a:r>
            <a:r>
              <a:rPr lang="sk-SK" sz="2800" dirty="0" smtClean="0"/>
              <a:t>.</a:t>
            </a:r>
            <a:endParaRPr lang="sk-SK" dirty="0"/>
          </a:p>
        </p:txBody>
      </p:sp>
    </p:spTree>
    <p:extLst>
      <p:ext uri="{BB962C8B-B14F-4D97-AF65-F5344CB8AC3E}">
        <p14:creationId xmlns:p14="http://schemas.microsoft.com/office/powerpoint/2010/main" val="6040701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14. </a:t>
            </a:r>
            <a:r>
              <a:rPr lang="sk-SK" sz="5400" dirty="0"/>
              <a:t>Publicita</a:t>
            </a:r>
          </a:p>
        </p:txBody>
      </p:sp>
      <p:sp>
        <p:nvSpPr>
          <p:cNvPr id="3" name="Zástupný symbol obsahu 2"/>
          <p:cNvSpPr>
            <a:spLocks noGrp="1"/>
          </p:cNvSpPr>
          <p:nvPr>
            <p:ph idx="1"/>
          </p:nvPr>
        </p:nvSpPr>
        <p:spPr>
          <a:xfrm>
            <a:off x="1260386" y="2051501"/>
            <a:ext cx="21861705" cy="10228028"/>
          </a:xfrm>
        </p:spPr>
        <p:txBody>
          <a:bodyPr>
            <a:normAutofit/>
          </a:bodyPr>
          <a:lstStyle/>
          <a:p>
            <a:pPr marL="0" indent="0">
              <a:buNone/>
            </a:pPr>
            <a:endParaRPr lang="sk-SK" b="1" i="1" dirty="0" smtClean="0"/>
          </a:p>
          <a:p>
            <a:pPr marL="0" indent="0">
              <a:buNone/>
            </a:pPr>
            <a:endParaRPr lang="sk-SK" b="1" i="1" dirty="0"/>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70750" y="959476"/>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066574" y="12028114"/>
            <a:ext cx="3061579" cy="784324"/>
          </a:xfrm>
          <a:prstGeom prst="rect">
            <a:avLst/>
          </a:prstGeom>
          <a:noFill/>
          <a:ln>
            <a:noFill/>
          </a:ln>
        </p:spPr>
      </p:pic>
      <p:sp>
        <p:nvSpPr>
          <p:cNvPr id="6" name="Rectangle 5"/>
          <p:cNvSpPr/>
          <p:nvPr/>
        </p:nvSpPr>
        <p:spPr>
          <a:xfrm>
            <a:off x="1260386" y="2312528"/>
            <a:ext cx="20867767" cy="9685507"/>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b="1" i="1" dirty="0"/>
              <a:t>Web (webové stránky/webové sídla/profily na sociálnych sieťach)</a:t>
            </a:r>
          </a:p>
          <a:p>
            <a:pPr lvl="0" algn="just"/>
            <a:r>
              <a:rPr lang="sk-SK" sz="2900" dirty="0"/>
              <a:t>Webové sídlo musí byť predmetom štatistických nástrojov na vyhodnocovanie návštevnosti stránky (napr. Google Analytics).</a:t>
            </a:r>
          </a:p>
          <a:p>
            <a:pPr lvl="0" algn="just"/>
            <a:r>
              <a:rPr lang="sk-SK" sz="2900" dirty="0"/>
              <a:t>Webové sídlo, resp. jednotlivé webové stránky musia obsahovať:</a:t>
            </a:r>
          </a:p>
          <a:p>
            <a:pPr marL="1428613" lvl="1" indent="-514350" algn="just">
              <a:buAutoNum type="alphaLcParenR"/>
            </a:pPr>
            <a:r>
              <a:rPr lang="sk-SK" sz="2900" dirty="0"/>
              <a:t>Aktuálne informácie o projekte vrátane fotodokumentácie, </a:t>
            </a:r>
          </a:p>
          <a:p>
            <a:pPr marL="1428613" lvl="1" indent="-514350" algn="just">
              <a:buAutoNum type="alphaLcParenR"/>
            </a:pPr>
            <a:r>
              <a:rPr lang="sk-SK" sz="2900" dirty="0"/>
              <a:t>Poďakovanie za podporu, ktoré môže mať formu zaužívaných prejavov nasledovne:</a:t>
            </a:r>
          </a:p>
          <a:p>
            <a:pPr lvl="1" algn="just"/>
            <a:r>
              <a:rPr lang="sk-SK" sz="2900" b="1" dirty="0"/>
              <a:t>v rámci Projektov financovaných z Nórskych grantov</a:t>
            </a:r>
            <a:endParaRPr lang="sk-SK" sz="2900" dirty="0"/>
          </a:p>
          <a:p>
            <a:pPr lvl="3" algn="just"/>
            <a:r>
              <a:rPr lang="sk-SK" sz="2900" dirty="0"/>
              <a:t>v slovenčine: &lt;</a:t>
            </a:r>
            <a:r>
              <a:rPr lang="sk-SK" sz="2900" i="1" dirty="0"/>
              <a:t>Názov projektu</a:t>
            </a:r>
            <a:r>
              <a:rPr lang="sk-SK" sz="2900" dirty="0"/>
              <a:t>&gt; získal grant z Nórska v sume &lt;</a:t>
            </a:r>
            <a:r>
              <a:rPr lang="sk-SK" sz="2900" i="1" dirty="0"/>
              <a:t>uviesť zaokrúhlený údaj</a:t>
            </a:r>
            <a:r>
              <a:rPr lang="sk-SK" sz="2900" dirty="0"/>
              <a:t>&gt; €. Projekt bol spolufinancovaný v sume &lt;</a:t>
            </a:r>
            <a:r>
              <a:rPr lang="sk-SK" sz="2900" i="1" dirty="0"/>
              <a:t>uviesť zaokrúhlený údaj</a:t>
            </a:r>
            <a:r>
              <a:rPr lang="sk-SK" sz="2900" dirty="0"/>
              <a:t>&gt; € zo štátneho rozpočtu Slovenskej republiky. Cieľom projektu je &lt;</a:t>
            </a:r>
            <a:r>
              <a:rPr lang="sk-SK" sz="2900" i="1" dirty="0"/>
              <a:t>uviesť cieľ</a:t>
            </a:r>
            <a:r>
              <a:rPr lang="sk-SK" sz="2900" dirty="0"/>
              <a:t>&gt;</a:t>
            </a:r>
          </a:p>
          <a:p>
            <a:pPr lvl="3" algn="just">
              <a:spcAft>
                <a:spcPts val="1000"/>
              </a:spcAft>
            </a:pPr>
            <a:r>
              <a:rPr lang="sk-SK" sz="2900" dirty="0"/>
              <a:t>v angličtine: The &lt;</a:t>
            </a:r>
            <a:r>
              <a:rPr lang="sk-SK" sz="2900" i="1" dirty="0"/>
              <a:t>project title</a:t>
            </a:r>
            <a:r>
              <a:rPr lang="sk-SK" sz="2900" dirty="0"/>
              <a:t>&gt; benefits from a € &lt;</a:t>
            </a:r>
            <a:r>
              <a:rPr lang="sk-SK" sz="2900" i="1" dirty="0"/>
              <a:t>amount - use a rounded figure</a:t>
            </a:r>
            <a:r>
              <a:rPr lang="sk-SK" sz="2900" dirty="0"/>
              <a:t>&gt; grant from Norway through the Norway Grants. The project has been co-financed from the State Budget of the Slovak Republic in the amount of &lt;</a:t>
            </a:r>
            <a:r>
              <a:rPr lang="sk-SK" sz="2900" i="1" dirty="0"/>
              <a:t>amount - use a rounded figure</a:t>
            </a:r>
            <a:r>
              <a:rPr lang="sk-SK" sz="2900" dirty="0"/>
              <a:t>&gt; €. The aim of the project is to &lt;</a:t>
            </a:r>
            <a:r>
              <a:rPr lang="sk-SK" sz="2900" i="1" dirty="0"/>
              <a:t>objective</a:t>
            </a:r>
            <a:r>
              <a:rPr lang="sk-SK" sz="2900" dirty="0"/>
              <a:t>&gt;.</a:t>
            </a:r>
          </a:p>
          <a:p>
            <a:pPr marL="914263" lvl="1" indent="0" algn="just">
              <a:spcAft>
                <a:spcPts val="1000"/>
              </a:spcAft>
              <a:buNone/>
            </a:pPr>
            <a:r>
              <a:rPr lang="sk-SK" sz="2900" dirty="0"/>
              <a:t>c)     Texty obsahujúce odkazy na národné webové sídla:</a:t>
            </a:r>
          </a:p>
          <a:p>
            <a:pPr lvl="1" algn="just"/>
            <a:r>
              <a:rPr lang="sk-SK" sz="2900" b="1" dirty="0"/>
              <a:t>v rámci Projektov financovaných z Nórskych grantov</a:t>
            </a:r>
            <a:endParaRPr lang="sk-SK" sz="2900" dirty="0"/>
          </a:p>
          <a:p>
            <a:pPr lvl="3" algn="just"/>
            <a:r>
              <a:rPr lang="sk-SK" sz="2900" dirty="0"/>
              <a:t>v slovenčine: „Ak sa chcete dozvedieť viac o programoch a projektoch financovaných z Nórskych grantov na Slovensku, navštívte stránku </a:t>
            </a:r>
            <a:r>
              <a:rPr lang="sk-SK" sz="2900" u="sng" dirty="0">
                <a:solidFill>
                  <a:schemeClr val="bg1"/>
                </a:solidFill>
                <a:hlinkClick r:id="rId4"/>
              </a:rPr>
              <a:t>www.norwaygrants.sk</a:t>
            </a:r>
            <a:r>
              <a:rPr lang="sk-SK" sz="2900" dirty="0">
                <a:solidFill>
                  <a:schemeClr val="bg1"/>
                </a:solidFill>
              </a:rPr>
              <a:t>.“</a:t>
            </a:r>
          </a:p>
          <a:p>
            <a:pPr lvl="3" algn="just"/>
            <a:r>
              <a:rPr lang="sk-SK" sz="2900" dirty="0"/>
              <a:t>v angličtine: „If you want to know more about programmes and projects financed by the Norway Grants in Slovakia, visit </a:t>
            </a:r>
            <a:r>
              <a:rPr lang="sk-SK" sz="2900" u="sng" dirty="0">
                <a:hlinkClick r:id="rId4"/>
              </a:rPr>
              <a:t>www.norwaygrants.sk</a:t>
            </a:r>
            <a:r>
              <a:rPr lang="sk-SK" sz="2900" dirty="0"/>
              <a:t>.“</a:t>
            </a:r>
          </a:p>
          <a:p>
            <a:pPr marL="914263" lvl="1" indent="0" algn="just">
              <a:buNone/>
            </a:pPr>
            <a:r>
              <a:rPr lang="sk-SK" sz="2900" dirty="0"/>
              <a:t>d)     Základné informácie o Nórskych grantoch, pričom je možné použiť štandardizované texty v Príručke pre prijímateľa a projektového partnera, podkapitola 17.3</a:t>
            </a:r>
            <a:r>
              <a:rPr lang="sk-SK" sz="2900" dirty="0" smtClean="0"/>
              <a:t>.</a:t>
            </a:r>
            <a:endParaRPr lang="sk-SK" dirty="0"/>
          </a:p>
        </p:txBody>
      </p:sp>
    </p:spTree>
    <p:extLst>
      <p:ext uri="{BB962C8B-B14F-4D97-AF65-F5344CB8AC3E}">
        <p14:creationId xmlns:p14="http://schemas.microsoft.com/office/powerpoint/2010/main" val="1320885713"/>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082005"/>
            <a:ext cx="21861705" cy="1107996"/>
          </a:xfrm>
        </p:spPr>
        <p:txBody>
          <a:bodyPr/>
          <a:lstStyle/>
          <a:p>
            <a:r>
              <a:rPr lang="sk-SK" sz="5400" dirty="0" smtClean="0"/>
              <a:t>14.</a:t>
            </a:r>
            <a:r>
              <a:rPr lang="sk-SK" sz="7200" dirty="0" smtClean="0"/>
              <a:t> </a:t>
            </a:r>
            <a:r>
              <a:rPr lang="sk-SK" sz="5400" dirty="0"/>
              <a:t>Publicita</a:t>
            </a:r>
          </a:p>
        </p:txBody>
      </p:sp>
      <p:sp>
        <p:nvSpPr>
          <p:cNvPr id="3" name="Zástupný symbol obsahu 2"/>
          <p:cNvSpPr>
            <a:spLocks noGrp="1"/>
          </p:cNvSpPr>
          <p:nvPr>
            <p:ph idx="1"/>
          </p:nvPr>
        </p:nvSpPr>
        <p:spPr>
          <a:xfrm>
            <a:off x="1260386" y="2190001"/>
            <a:ext cx="21861705" cy="10089528"/>
          </a:xfrm>
        </p:spPr>
        <p:txBody>
          <a:bodyPr>
            <a:normAutofit/>
          </a:bodyPr>
          <a:lstStyle/>
          <a:p>
            <a:pPr marL="0" indent="0">
              <a:buNone/>
            </a:pPr>
            <a:endParaRPr lang="sk-SK" b="1" i="1" dirty="0" smtClean="0"/>
          </a:p>
          <a:p>
            <a:pPr marL="0" lvl="0" indent="0">
              <a:buNone/>
            </a:pPr>
            <a:endParaRPr lang="sk-SK" sz="32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70750" y="959476"/>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855932" y="12062085"/>
            <a:ext cx="3061579" cy="784324"/>
          </a:xfrm>
          <a:prstGeom prst="rect">
            <a:avLst/>
          </a:prstGeom>
          <a:noFill/>
          <a:ln>
            <a:noFill/>
          </a:ln>
        </p:spPr>
      </p:pic>
      <p:sp>
        <p:nvSpPr>
          <p:cNvPr id="6" name="Rectangle 5"/>
          <p:cNvSpPr/>
          <p:nvPr/>
        </p:nvSpPr>
        <p:spPr>
          <a:xfrm>
            <a:off x="747579" y="3420526"/>
            <a:ext cx="20754486" cy="5499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dirty="0"/>
              <a:t>Podľa zdroja financovania musí pamätná tabuľa obsahovať nasledovné texty v anglickom jazyku a ich slovenské ekvivalenty:</a:t>
            </a:r>
          </a:p>
          <a:p>
            <a:pPr lvl="1" algn="just"/>
            <a:r>
              <a:rPr lang="sk-SK" sz="2800" b="1" dirty="0"/>
              <a:t>v rámci Projektov financovaných z Grantov EHP</a:t>
            </a:r>
            <a:endParaRPr lang="sk-SK" sz="2800" dirty="0"/>
          </a:p>
          <a:p>
            <a:pPr lvl="3" algn="just"/>
            <a:r>
              <a:rPr lang="sk-SK" sz="2800" dirty="0"/>
              <a:t>v angličtine: „</a:t>
            </a:r>
            <a:r>
              <a:rPr lang="sk-SK" sz="2800" i="1" dirty="0"/>
              <a:t>Supported by the peoples of Iceland, Liechtenstein and Norway through the EEA Grants. Co-financed by the State Budget of the Slovak Republic</a:t>
            </a:r>
            <a:r>
              <a:rPr lang="sk-SK" sz="2800" dirty="0"/>
              <a:t>“.</a:t>
            </a:r>
          </a:p>
          <a:p>
            <a:pPr lvl="3" algn="just"/>
            <a:r>
              <a:rPr lang="sk-SK" sz="2800" dirty="0"/>
              <a:t>v slovenčine: „</a:t>
            </a:r>
            <a:r>
              <a:rPr lang="sk-SK" sz="2800" i="1" dirty="0"/>
              <a:t>Podporené občanmi Islandu, Lichtenštajnska a Nórska prostredníctvom Grantov EHP. Spolufinancované zo štátneho rozpočtu Slovenskej republiky</a:t>
            </a:r>
            <a:r>
              <a:rPr lang="sk-SK" sz="2800" dirty="0"/>
              <a:t>“.</a:t>
            </a:r>
          </a:p>
          <a:p>
            <a:pPr lvl="1" algn="just"/>
            <a:r>
              <a:rPr lang="sk-SK" sz="2800" b="1" dirty="0"/>
              <a:t>v rámci Projektov financovaných z Nórskych grantov</a:t>
            </a:r>
            <a:endParaRPr lang="sk-SK" sz="2800" dirty="0"/>
          </a:p>
          <a:p>
            <a:pPr lvl="3" algn="just"/>
            <a:r>
              <a:rPr lang="sk-SK" sz="2800" dirty="0"/>
              <a:t>v angličtine: „</a:t>
            </a:r>
            <a:r>
              <a:rPr lang="sk-SK" sz="2800" i="1" dirty="0"/>
              <a:t>Supported by a grant from the people of Norway. Co-financed by the State Budget of the Slovak Republic</a:t>
            </a:r>
            <a:r>
              <a:rPr lang="sk-SK" sz="2800" dirty="0"/>
              <a:t>“.</a:t>
            </a:r>
          </a:p>
          <a:p>
            <a:pPr lvl="3" algn="just"/>
            <a:r>
              <a:rPr lang="sk-SK" sz="2800" dirty="0"/>
              <a:t>v slovenčine: „</a:t>
            </a:r>
            <a:r>
              <a:rPr lang="sk-SK" sz="2800" i="1" dirty="0"/>
              <a:t>Podporené grantom od nórskych občanov. Spolufinancované zo štátneho rozpočtu Slovenskej republiky</a:t>
            </a:r>
            <a:r>
              <a:rPr lang="sk-SK" sz="2800" dirty="0" smtClean="0"/>
              <a:t>“.</a:t>
            </a:r>
            <a:endParaRPr lang="sk-SK" dirty="0"/>
          </a:p>
        </p:txBody>
      </p:sp>
      <p:sp>
        <p:nvSpPr>
          <p:cNvPr id="9" name="Rectangle 8"/>
          <p:cNvSpPr/>
          <p:nvPr/>
        </p:nvSpPr>
        <p:spPr>
          <a:xfrm>
            <a:off x="764175" y="2373794"/>
            <a:ext cx="9864436" cy="8629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Informačné a pamätné </a:t>
            </a:r>
            <a:r>
              <a:rPr lang="sk-SK" sz="2800" b="1" i="1" dirty="0" smtClean="0"/>
              <a:t>tabule</a:t>
            </a:r>
            <a:endParaRPr lang="sk-SK" dirty="0"/>
          </a:p>
        </p:txBody>
      </p:sp>
      <p:sp>
        <p:nvSpPr>
          <p:cNvPr id="10" name="Rectangle 9"/>
          <p:cNvSpPr/>
          <p:nvPr/>
        </p:nvSpPr>
        <p:spPr>
          <a:xfrm>
            <a:off x="764175" y="9486522"/>
            <a:ext cx="20737890" cy="177599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lvl="0" indent="-457200" algn="just">
              <a:buFont typeface="Wingdings" panose="05000000000000000000" pitchFamily="2" charset="2"/>
              <a:buChar char="ü"/>
            </a:pPr>
            <a:r>
              <a:rPr lang="sk-SK" sz="2800" dirty="0"/>
              <a:t>Prijímateľ počas implementácie Projektu postaví na každom mieste realizácie Projektu informačnú tabuľu, ktorá bude v </a:t>
            </a:r>
            <a:r>
              <a:rPr lang="sk-SK" sz="2800" dirty="0" smtClean="0"/>
              <a:t>súlade </a:t>
            </a:r>
            <a:r>
              <a:rPr lang="sk-SK" sz="2800" dirty="0"/>
              <a:t>s požiadavkami Komunikačného a dizajnového manuálu, ak miesto realizácie spĺňa nasledovné podmienky:</a:t>
            </a:r>
          </a:p>
          <a:p>
            <a:pPr marL="1371327" lvl="1" indent="-457200" algn="just">
              <a:buFont typeface="Wingdings" panose="05000000000000000000" pitchFamily="2" charset="2"/>
              <a:buChar char="ü"/>
            </a:pPr>
            <a:r>
              <a:rPr lang="sk-SK" sz="2800" dirty="0"/>
              <a:t>celkový verejný príspevok na mieste realizácie presahuje 50 000 eur,</a:t>
            </a:r>
          </a:p>
          <a:p>
            <a:pPr marL="1371327" lvl="1" indent="-457200" algn="just">
              <a:buFont typeface="Wingdings" panose="05000000000000000000" pitchFamily="2" charset="2"/>
              <a:buChar char="ü"/>
            </a:pPr>
            <a:r>
              <a:rPr lang="sk-SK" sz="2800" dirty="0"/>
              <a:t>na mieste realizácie bol financovaný fyzický objekt, infraštruktúra alebo stavebné práce</a:t>
            </a:r>
            <a:r>
              <a:rPr lang="sk-SK" sz="2800" dirty="0" smtClean="0"/>
              <a:t>.</a:t>
            </a:r>
            <a:endParaRPr lang="sk-SK" dirty="0"/>
          </a:p>
        </p:txBody>
      </p:sp>
    </p:spTree>
    <p:extLst>
      <p:ext uri="{BB962C8B-B14F-4D97-AF65-F5344CB8AC3E}">
        <p14:creationId xmlns:p14="http://schemas.microsoft.com/office/powerpoint/2010/main" val="337359293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082005"/>
            <a:ext cx="21861705" cy="1107996"/>
          </a:xfrm>
        </p:spPr>
        <p:txBody>
          <a:bodyPr/>
          <a:lstStyle/>
          <a:p>
            <a:r>
              <a:rPr lang="sk-SK" sz="5400" dirty="0" smtClean="0"/>
              <a:t>14.</a:t>
            </a:r>
            <a:r>
              <a:rPr lang="sk-SK" sz="7200" dirty="0" smtClean="0"/>
              <a:t> </a:t>
            </a:r>
            <a:r>
              <a:rPr lang="sk-SK" sz="5400" dirty="0"/>
              <a:t>Publicita</a:t>
            </a:r>
          </a:p>
        </p:txBody>
      </p:sp>
      <p:sp>
        <p:nvSpPr>
          <p:cNvPr id="3" name="Zástupný symbol obsahu 2"/>
          <p:cNvSpPr>
            <a:spLocks noGrp="1"/>
          </p:cNvSpPr>
          <p:nvPr>
            <p:ph idx="1"/>
          </p:nvPr>
        </p:nvSpPr>
        <p:spPr>
          <a:xfrm>
            <a:off x="1260386" y="2190001"/>
            <a:ext cx="21861705" cy="10089528"/>
          </a:xfrm>
        </p:spPr>
        <p:txBody>
          <a:bodyPr>
            <a:normAutofit/>
          </a:bodyPr>
          <a:lstStyle/>
          <a:p>
            <a:pPr marL="0" indent="0">
              <a:buNone/>
            </a:pPr>
            <a:endParaRPr lang="sk-SK" b="1" i="1" dirty="0" smtClean="0"/>
          </a:p>
          <a:p>
            <a:pPr marL="0" lvl="0" indent="0">
              <a:buNone/>
            </a:pPr>
            <a:endParaRPr lang="sk-SK" sz="3200"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270750" y="959476"/>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8855932" y="12062085"/>
            <a:ext cx="3061579" cy="784324"/>
          </a:xfrm>
          <a:prstGeom prst="rect">
            <a:avLst/>
          </a:prstGeom>
          <a:noFill/>
          <a:ln>
            <a:noFill/>
          </a:ln>
        </p:spPr>
      </p:pic>
      <p:sp>
        <p:nvSpPr>
          <p:cNvPr id="7" name="Rectangle 6"/>
          <p:cNvSpPr/>
          <p:nvPr/>
        </p:nvSpPr>
        <p:spPr>
          <a:xfrm>
            <a:off x="759836" y="5357504"/>
            <a:ext cx="21153336" cy="50506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sk-SK" sz="2800" dirty="0"/>
              <a:t>Informačná tabuľa by mala obsahovať najmä:</a:t>
            </a:r>
          </a:p>
          <a:p>
            <a:pPr marL="1371327" lvl="1" indent="-457200" algn="just">
              <a:buFont typeface="Wingdings" panose="05000000000000000000" pitchFamily="2" charset="2"/>
              <a:buChar char="ü"/>
            </a:pPr>
            <a:r>
              <a:rPr lang="sk-SK" sz="2800" dirty="0"/>
              <a:t>Logo </a:t>
            </a:r>
            <a:r>
              <a:rPr lang="sk-SK" sz="2800" dirty="0" smtClean="0"/>
              <a:t>nórskeho finančného mechanizmu </a:t>
            </a:r>
            <a:r>
              <a:rPr lang="sk-SK" sz="2800" dirty="0"/>
              <a:t>a štátny znak Slovenskej republiky;</a:t>
            </a:r>
          </a:p>
          <a:p>
            <a:pPr marL="1371327" lvl="1" indent="-457200" algn="just">
              <a:buFont typeface="Wingdings" panose="05000000000000000000" pitchFamily="2" charset="2"/>
              <a:buChar char="ü"/>
            </a:pPr>
            <a:r>
              <a:rPr lang="sk-SK" sz="2800" dirty="0"/>
              <a:t>Odkaz na národné webové sídlo finančných mechanizmov, t. j. </a:t>
            </a:r>
            <a:r>
              <a:rPr lang="sk-SK" sz="2800" dirty="0" smtClean="0"/>
              <a:t>www.eeagrants.sk ale</a:t>
            </a:r>
            <a:r>
              <a:rPr lang="sk-SK" sz="2800" dirty="0" smtClean="0">
                <a:solidFill>
                  <a:schemeClr val="bg1"/>
                </a:solidFill>
              </a:rPr>
              <a:t>bo </a:t>
            </a:r>
            <a:r>
              <a:rPr lang="sk-SK" sz="2800" u="sng" dirty="0" smtClean="0">
                <a:solidFill>
                  <a:schemeClr val="bg1"/>
                </a:solidFill>
              </a:rPr>
              <a:t>www.norwaygrants.sk</a:t>
            </a:r>
            <a:endParaRPr lang="sk-SK" sz="2800" dirty="0">
              <a:solidFill>
                <a:schemeClr val="bg1"/>
              </a:solidFill>
            </a:endParaRPr>
          </a:p>
          <a:p>
            <a:pPr marL="1371327" lvl="1" indent="-457200" algn="just">
              <a:buFont typeface="Wingdings" panose="05000000000000000000" pitchFamily="2" charset="2"/>
              <a:buChar char="ü"/>
            </a:pPr>
            <a:r>
              <a:rPr lang="sk-SK" sz="2800" dirty="0"/>
              <a:t>Informácie o tom, čo sa má Projektom dosiahnuť a/alebo komu bude určený (napr. „Týmto projektom zvýšime odolnosť mesta voči zmene klímy“);</a:t>
            </a:r>
          </a:p>
          <a:p>
            <a:pPr marL="1371327" lvl="1" indent="-457200" algn="just">
              <a:buFont typeface="Wingdings" panose="05000000000000000000" pitchFamily="2" charset="2"/>
              <a:buChar char="ü"/>
            </a:pPr>
            <a:r>
              <a:rPr lang="sk-SK" sz="2800" dirty="0"/>
              <a:t>Informácie, ktoré štáty poskytujú financovanie, pričom sa odporúča uvádzať text podľa Príručky pre prijímateľa a projektového partnera;</a:t>
            </a:r>
          </a:p>
          <a:p>
            <a:pPr marL="1371327" lvl="1" indent="-457200" algn="just">
              <a:buFont typeface="Wingdings" panose="05000000000000000000" pitchFamily="2" charset="2"/>
              <a:buChar char="ü"/>
            </a:pPr>
            <a:r>
              <a:rPr lang="sk-SK" sz="2800" dirty="0"/>
              <a:t>Inštitúciu, ktorá Projekt riadi (názov prijímateľa);</a:t>
            </a:r>
          </a:p>
          <a:p>
            <a:pPr marL="1371327" lvl="1" indent="-457200" algn="just">
              <a:buFont typeface="Wingdings" panose="05000000000000000000" pitchFamily="2" charset="2"/>
              <a:buChar char="ü"/>
            </a:pPr>
            <a:r>
              <a:rPr lang="sk-SK" sz="2800" dirty="0"/>
              <a:t>Celkovú výšku Projektového grantu, ktorú Projekt získal;</a:t>
            </a:r>
          </a:p>
          <a:p>
            <a:pPr marL="1371327" lvl="1" indent="-457200" algn="just">
              <a:buFont typeface="Wingdings" panose="05000000000000000000" pitchFamily="2" charset="2"/>
              <a:buChar char="ü"/>
            </a:pPr>
            <a:r>
              <a:rPr lang="sk-SK" sz="2800" dirty="0"/>
              <a:t>Prípadné ďalšie informácie, ako sú údaje o začiatku a predpokladanom termíne ukončenia realizácie Projektu, slogan, profilová fotografia a pod</a:t>
            </a:r>
            <a:r>
              <a:rPr lang="sk-SK" sz="2800" dirty="0" smtClean="0"/>
              <a:t>.</a:t>
            </a:r>
            <a:endParaRPr lang="sk-SK" sz="2800" dirty="0"/>
          </a:p>
        </p:txBody>
      </p:sp>
      <p:sp>
        <p:nvSpPr>
          <p:cNvPr id="8" name="Rectangle 7"/>
          <p:cNvSpPr/>
          <p:nvPr/>
        </p:nvSpPr>
        <p:spPr>
          <a:xfrm>
            <a:off x="759836" y="3288104"/>
            <a:ext cx="21148997" cy="109382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Najneskôr do šiestich mesiacov od ukončenia Projektu nahradí Prijímateľ informačnú tabuľu stálou pamätnou tabuľou, ktorá bude viditeľná, bude náležitej veľkosti a bude v súlade s Komunikačným a dizajnovým manuálom.</a:t>
            </a:r>
          </a:p>
        </p:txBody>
      </p:sp>
    </p:spTree>
    <p:extLst>
      <p:ext uri="{BB962C8B-B14F-4D97-AF65-F5344CB8AC3E}">
        <p14:creationId xmlns:p14="http://schemas.microsoft.com/office/powerpoint/2010/main" val="3028615007"/>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260386" y="1220504"/>
            <a:ext cx="21861705" cy="830997"/>
          </a:xfrm>
        </p:spPr>
        <p:txBody>
          <a:bodyPr/>
          <a:lstStyle/>
          <a:p>
            <a:r>
              <a:rPr lang="sk-SK" sz="5400" dirty="0" smtClean="0"/>
              <a:t>14. </a:t>
            </a:r>
            <a:r>
              <a:rPr lang="sk-SK" sz="5400" dirty="0"/>
              <a:t>Publicita</a:t>
            </a:r>
          </a:p>
        </p:txBody>
      </p:sp>
      <p:sp>
        <p:nvSpPr>
          <p:cNvPr id="3" name="Zástupný symbol obsahu 2"/>
          <p:cNvSpPr>
            <a:spLocks noGrp="1"/>
          </p:cNvSpPr>
          <p:nvPr>
            <p:ph idx="1"/>
          </p:nvPr>
        </p:nvSpPr>
        <p:spPr>
          <a:xfrm>
            <a:off x="1260386" y="2051501"/>
            <a:ext cx="21861705" cy="10228028"/>
          </a:xfrm>
        </p:spPr>
        <p:txBody>
          <a:bodyPr>
            <a:normAutofit/>
          </a:bodyPr>
          <a:lstStyle/>
          <a:p>
            <a:pPr marL="0" lvl="1" indent="0">
              <a:spcBef>
                <a:spcPts val="2000"/>
              </a:spcBef>
              <a:buNone/>
            </a:pPr>
            <a:endParaRPr lang="sk-SK" sz="3200" b="1" i="1" dirty="0" smtClean="0">
              <a:effectLst>
                <a:glow>
                  <a:srgbClr val="000000"/>
                </a:glow>
                <a:outerShdw sx="0" sy="0">
                  <a:srgbClr val="000000"/>
                </a:outerShdw>
                <a:reflection stA="0" endPos="0" fadeDir="0" sx="0" sy="0"/>
              </a:effectLst>
            </a:endParaRPr>
          </a:p>
          <a:p>
            <a:pPr marL="0" lvl="1" indent="0">
              <a:spcBef>
                <a:spcPts val="2000"/>
              </a:spcBef>
              <a:buNone/>
            </a:pPr>
            <a:endParaRPr lang="sk-SK" sz="3200" b="1" i="1" dirty="0" smtClean="0"/>
          </a:p>
          <a:p>
            <a:pPr marL="0" lvl="1" indent="0">
              <a:spcBef>
                <a:spcPts val="2000"/>
              </a:spcBef>
              <a:buNone/>
            </a:pPr>
            <a:endParaRPr lang="sk-SK" sz="3200" b="1" i="1" dirty="0" smtClean="0"/>
          </a:p>
          <a:p>
            <a:pPr marL="0" lvl="1" indent="0">
              <a:spcBef>
                <a:spcPts val="2000"/>
              </a:spcBef>
              <a:buNone/>
            </a:pPr>
            <a:endParaRPr lang="sk-SK" sz="3200" b="1" i="1" dirty="0">
              <a:effectLst>
                <a:glow>
                  <a:srgbClr val="000000"/>
                </a:glow>
                <a:outerShdw sx="0" sy="0">
                  <a:srgbClr val="000000"/>
                </a:outerShdw>
                <a:reflection stA="0" endPos="0" fadeDir="0" sx="0" sy="0"/>
              </a:effectLst>
            </a:endParaRPr>
          </a:p>
          <a:p>
            <a:pPr marL="0" indent="0">
              <a:buNone/>
            </a:pPr>
            <a:endParaRPr lang="sk-SK" dirty="0"/>
          </a:p>
        </p:txBody>
      </p:sp>
      <p:pic>
        <p:nvPicPr>
          <p:cNvPr id="4" name="Obrázok 34"/>
          <p:cNvPicPr/>
          <p:nvPr/>
        </p:nvPicPr>
        <p:blipFill>
          <a:blip r:embed="rId2">
            <a:extLst>
              <a:ext uri="{28A0092B-C50C-407E-A947-70E740481C1C}">
                <a14:useLocalDpi xmlns:a14="http://schemas.microsoft.com/office/drawing/2010/main" val="0"/>
              </a:ext>
            </a:extLst>
          </a:blip>
          <a:srcRect/>
          <a:stretch>
            <a:fillRect/>
          </a:stretch>
        </p:blipFill>
        <p:spPr bwMode="auto">
          <a:xfrm>
            <a:off x="19658677" y="2012283"/>
            <a:ext cx="2024333" cy="1353054"/>
          </a:xfrm>
          <a:prstGeom prst="rect">
            <a:avLst/>
          </a:prstGeom>
          <a:noFill/>
        </p:spPr>
      </p:pic>
      <p:pic>
        <p:nvPicPr>
          <p:cNvPr id="5" name="Obrázok 8" descr="cid:image001.png@01D4121A.B214BC20"/>
          <p:cNvPicPr/>
          <p:nvPr/>
        </p:nvPicPr>
        <p:blipFill>
          <a:blip r:embed="rId3">
            <a:extLst>
              <a:ext uri="{28A0092B-C50C-407E-A947-70E740481C1C}">
                <a14:useLocalDpi xmlns:a14="http://schemas.microsoft.com/office/drawing/2010/main" val="0"/>
              </a:ext>
            </a:extLst>
          </a:blip>
          <a:srcRect/>
          <a:stretch>
            <a:fillRect/>
          </a:stretch>
        </p:blipFill>
        <p:spPr bwMode="auto">
          <a:xfrm>
            <a:off x="19658677" y="11887367"/>
            <a:ext cx="3061579" cy="784324"/>
          </a:xfrm>
          <a:prstGeom prst="rect">
            <a:avLst/>
          </a:prstGeom>
          <a:noFill/>
          <a:ln>
            <a:noFill/>
          </a:ln>
        </p:spPr>
      </p:pic>
      <p:sp>
        <p:nvSpPr>
          <p:cNvPr id="6" name="Rectangle 5"/>
          <p:cNvSpPr/>
          <p:nvPr/>
        </p:nvSpPr>
        <p:spPr>
          <a:xfrm>
            <a:off x="1260386" y="7204364"/>
            <a:ext cx="20837237" cy="46830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2800" dirty="0"/>
              <a:t>Prijímateľ / Partner informuje o uskutočnených informačných aktivitách a opatreniach v oblasti publicity prostredníctvom e-mailu, v Priebežnej správe o projekte alebo Záverečnej správe o projekte. </a:t>
            </a:r>
          </a:p>
          <a:p>
            <a:pPr lvl="0"/>
            <a:r>
              <a:rPr lang="sk-SK" sz="2800" dirty="0"/>
              <a:t>Dodržiavanie opatrení publicity podľa stanovených pravidiel v Príručke pre prijímateľa a projektového partnera a na základe schváleného komunikačného plánu Projektu je predmetom kontroly Projektu. </a:t>
            </a:r>
          </a:p>
          <a:p>
            <a:pPr lvl="0"/>
            <a:r>
              <a:rPr lang="sk-SK" sz="2800" dirty="0"/>
              <a:t>Prijímateľ informuje Správcu programu prostredníctvom Priebežnej správy o projekte, alebo na požiadanie o:</a:t>
            </a:r>
          </a:p>
          <a:p>
            <a:pPr marL="1371327" lvl="1" indent="-457200">
              <a:buFont typeface="Wingdings" panose="05000000000000000000" pitchFamily="2" charset="2"/>
              <a:buChar char="ü"/>
            </a:pPr>
            <a:r>
              <a:rPr lang="sk-SK" sz="2800" dirty="0"/>
              <a:t>realizácii opatrení komunikačného plánu;</a:t>
            </a:r>
          </a:p>
          <a:p>
            <a:pPr marL="1371327" lvl="1" indent="-457200">
              <a:buFont typeface="Wingdings" panose="05000000000000000000" pitchFamily="2" charset="2"/>
              <a:buChar char="ü"/>
            </a:pPr>
            <a:r>
              <a:rPr lang="sk-SK" sz="2800" dirty="0"/>
              <a:t>realizovaných opatreniach pre informovanosť a publicitu;</a:t>
            </a:r>
          </a:p>
          <a:p>
            <a:pPr marL="1371327" lvl="1" indent="-457200">
              <a:buFont typeface="Wingdings" panose="05000000000000000000" pitchFamily="2" charset="2"/>
              <a:buChar char="ü"/>
            </a:pPr>
            <a:r>
              <a:rPr lang="sk-SK" sz="2800" dirty="0"/>
              <a:t>všetkých použitých komunikačných prostriedkoch;</a:t>
            </a:r>
          </a:p>
          <a:p>
            <a:pPr marL="1371327" lvl="1" indent="-457200">
              <a:buFont typeface="Wingdings" panose="05000000000000000000" pitchFamily="2" charset="2"/>
              <a:buChar char="ü"/>
            </a:pPr>
            <a:r>
              <a:rPr lang="sk-SK" sz="2800" dirty="0"/>
              <a:t>čiastkových a konečných výsledkoch realizácie opatrení publicity, zvyšovaní povedomia o Projekte a FM EHP / NFM a zabezpečovaní maximálnej otvorenosti a viditeľnosti prínosu realizácie Projektu</a:t>
            </a:r>
            <a:r>
              <a:rPr lang="sk-SK" sz="2800" dirty="0" smtClean="0"/>
              <a:t>.</a:t>
            </a:r>
            <a:endParaRPr lang="sk-SK" dirty="0"/>
          </a:p>
        </p:txBody>
      </p:sp>
      <p:sp>
        <p:nvSpPr>
          <p:cNvPr id="7" name="Rectangle 6"/>
          <p:cNvSpPr/>
          <p:nvPr/>
        </p:nvSpPr>
        <p:spPr>
          <a:xfrm>
            <a:off x="1260386" y="6567054"/>
            <a:ext cx="15337359" cy="63730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Monitorovanie a evaluácia opatrení v oblasti informovania a </a:t>
            </a:r>
            <a:r>
              <a:rPr lang="sk-SK" sz="2800" b="1" i="1" dirty="0" smtClean="0"/>
              <a:t>publicity</a:t>
            </a:r>
            <a:endParaRPr lang="sk-SK" sz="2800" dirty="0"/>
          </a:p>
        </p:txBody>
      </p:sp>
      <p:sp>
        <p:nvSpPr>
          <p:cNvPr id="8" name="Rectangle 7"/>
          <p:cNvSpPr/>
          <p:nvPr/>
        </p:nvSpPr>
        <p:spPr>
          <a:xfrm>
            <a:off x="1260385" y="3823854"/>
            <a:ext cx="20837237" cy="12053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Prijímateľ je povinný zabezpečiť nálepkou, štítkom alebo plagátom, alebo iným vhodným spôsobom všetko vybavenie označené ako vyňaté vybavenie, t. j. dlhodobý majetok, u ktorého sa uplatňuje celková vstupná cena</a:t>
            </a:r>
            <a:r>
              <a:rPr lang="sk-SK" sz="2800" dirty="0" smtClean="0"/>
              <a:t>.</a:t>
            </a:r>
            <a:endParaRPr lang="sk-SK" dirty="0"/>
          </a:p>
        </p:txBody>
      </p:sp>
      <p:sp>
        <p:nvSpPr>
          <p:cNvPr id="9" name="Rectangle 8"/>
          <p:cNvSpPr/>
          <p:nvPr/>
        </p:nvSpPr>
        <p:spPr>
          <a:xfrm>
            <a:off x="1260385" y="5029201"/>
            <a:ext cx="15337359" cy="4849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t>Prístup verejnosti k výsledkom </a:t>
            </a:r>
            <a:r>
              <a:rPr lang="sk-SK" sz="2800" b="1" i="1" dirty="0" smtClean="0"/>
              <a:t>Projektu</a:t>
            </a:r>
            <a:endParaRPr lang="sk-SK" sz="2800" dirty="0"/>
          </a:p>
        </p:txBody>
      </p:sp>
      <p:sp>
        <p:nvSpPr>
          <p:cNvPr id="10" name="Rectangle 9"/>
          <p:cNvSpPr/>
          <p:nvPr/>
        </p:nvSpPr>
        <p:spPr>
          <a:xfrm>
            <a:off x="1260385" y="5514110"/>
            <a:ext cx="20837237" cy="105294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dirty="0"/>
              <a:t>Všetky výsledky Projektu musia byť prístupné verejnosti počas celej doby platnosti Projektovej zmluvy a za podmienok uvedených v Projektovej zmluve a v Príručke pre prijímateľa a projektového partnera.</a:t>
            </a:r>
          </a:p>
        </p:txBody>
      </p:sp>
      <p:sp>
        <p:nvSpPr>
          <p:cNvPr id="11" name="Rectangle 10"/>
          <p:cNvSpPr/>
          <p:nvPr/>
        </p:nvSpPr>
        <p:spPr>
          <a:xfrm>
            <a:off x="1260385" y="3186545"/>
            <a:ext cx="15337359" cy="637309"/>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sk-SK" sz="2800" b="1" i="1" dirty="0">
                <a:effectLst>
                  <a:glow>
                    <a:srgbClr val="000000"/>
                  </a:glow>
                  <a:outerShdw sx="0" sy="0">
                    <a:srgbClr val="000000"/>
                  </a:outerShdw>
                  <a:reflection stA="0" endPos="0" fadeDir="0" sx="0" sy="0"/>
                </a:effectLst>
              </a:rPr>
              <a:t>Označenie vyňatého </a:t>
            </a:r>
            <a:r>
              <a:rPr lang="sk-SK" sz="2800" b="1" i="1" dirty="0" smtClean="0">
                <a:effectLst>
                  <a:glow>
                    <a:srgbClr val="000000"/>
                  </a:glow>
                  <a:outerShdw sx="0" sy="0">
                    <a:srgbClr val="000000"/>
                  </a:outerShdw>
                  <a:reflection stA="0" endPos="0" fadeDir="0" sx="0" sy="0"/>
                </a:effectLst>
              </a:rPr>
              <a:t>vybavenia</a:t>
            </a:r>
            <a:endParaRPr lang="sk-SK" dirty="0"/>
          </a:p>
        </p:txBody>
      </p:sp>
    </p:spTree>
    <p:extLst>
      <p:ext uri="{BB962C8B-B14F-4D97-AF65-F5344CB8AC3E}">
        <p14:creationId xmlns:p14="http://schemas.microsoft.com/office/powerpoint/2010/main" val="331771838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tel 1"/>
          <p:cNvSpPr>
            <a:spLocks noGrp="1"/>
          </p:cNvSpPr>
          <p:nvPr>
            <p:ph type="ctrTitle"/>
          </p:nvPr>
        </p:nvSpPr>
        <p:spPr/>
        <p:txBody>
          <a:bodyPr/>
          <a:lstStyle/>
          <a:p>
            <a:r>
              <a:rPr lang="sk-SK" dirty="0"/>
              <a:t>Ďakujeme za pozornosť.</a:t>
            </a:r>
            <a:endParaRPr lang="en-GB" dirty="0"/>
          </a:p>
        </p:txBody>
      </p:sp>
      <p:sp>
        <p:nvSpPr>
          <p:cNvPr id="3" name="Plassholder for tekst 2"/>
          <p:cNvSpPr>
            <a:spLocks noGrp="1"/>
          </p:cNvSpPr>
          <p:nvPr>
            <p:ph type="body" sz="quarter" idx="10"/>
          </p:nvPr>
        </p:nvSpPr>
        <p:spPr/>
        <p:txBody>
          <a:bodyPr/>
          <a:lstStyle/>
          <a:p>
            <a:r>
              <a:rPr lang="sk-SK" dirty="0">
                <a:solidFill>
                  <a:schemeClr val="accent2"/>
                </a:solidFill>
              </a:rPr>
              <a:t>Web:     </a:t>
            </a:r>
            <a:r>
              <a:rPr lang="sk-SK" dirty="0">
                <a:solidFill>
                  <a:schemeClr val="accent2"/>
                </a:solidFill>
                <a:hlinkClick r:id="rId2"/>
              </a:rPr>
              <a:t>http://www.minzp.sk/eea/</a:t>
            </a:r>
            <a:r>
              <a:rPr lang="sk-SK" dirty="0">
                <a:solidFill>
                  <a:schemeClr val="accent2"/>
                </a:solidFill>
              </a:rPr>
              <a:t>   </a:t>
            </a:r>
            <a:r>
              <a:rPr lang="en-GB" dirty="0">
                <a:solidFill>
                  <a:schemeClr val="accent2"/>
                </a:solidFill>
              </a:rPr>
              <a:t/>
            </a:r>
            <a:br>
              <a:rPr lang="en-GB" dirty="0">
                <a:solidFill>
                  <a:schemeClr val="accent2"/>
                </a:solidFill>
              </a:rPr>
            </a:br>
            <a:r>
              <a:rPr lang="sk-SK" u="sng" dirty="0">
                <a:solidFill>
                  <a:srgbClr val="002060"/>
                </a:solidFill>
              </a:rPr>
              <a:t>E-mail:  </a:t>
            </a:r>
            <a:r>
              <a:rPr lang="sk-SK" u="sng" dirty="0">
                <a:solidFill>
                  <a:srgbClr val="002060"/>
                </a:solidFill>
                <a:hlinkClick r:id="rId3"/>
              </a:rPr>
              <a:t>eeagrants@enviro.gov.sk</a:t>
            </a:r>
            <a:r>
              <a:rPr lang="sk-SK" u="sng" dirty="0">
                <a:solidFill>
                  <a:srgbClr val="002060"/>
                </a:solidFill>
              </a:rPr>
              <a:t> </a:t>
            </a:r>
            <a:endParaRPr lang="en-GB" u="sng" dirty="0">
              <a:solidFill>
                <a:srgbClr val="002060"/>
              </a:solidFill>
            </a:endParaRPr>
          </a:p>
          <a:p>
            <a:endParaRPr lang="en-GB" dirty="0"/>
          </a:p>
        </p:txBody>
      </p:sp>
    </p:spTree>
    <p:extLst>
      <p:ext uri="{BB962C8B-B14F-4D97-AF65-F5344CB8AC3E}">
        <p14:creationId xmlns:p14="http://schemas.microsoft.com/office/powerpoint/2010/main" val="1793345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Kde nájdete pravidlá verejného obstarávania</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1260386" y="1966823"/>
            <a:ext cx="21861705" cy="10312706"/>
          </a:xfrm>
        </p:spPr>
        <p:txBody>
          <a:bodyPr>
            <a:normAutofit/>
          </a:bodyPr>
          <a:lstStyle/>
          <a:p>
            <a:pPr marL="0" lvl="0" indent="0">
              <a:buNone/>
            </a:pPr>
            <a:endParaRPr lang="sk-SK" dirty="0"/>
          </a:p>
          <a:p>
            <a:pPr marL="0" lvl="0" indent="0">
              <a:buNone/>
            </a:pPr>
            <a:endParaRPr lang="sk-SK" sz="4000" dirty="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5" name="Zaoblený obdĺžnik 4"/>
          <p:cNvSpPr/>
          <p:nvPr/>
        </p:nvSpPr>
        <p:spPr>
          <a:xfrm>
            <a:off x="1675637" y="2259106"/>
            <a:ext cx="20296094" cy="21567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článok 8 Všeobecných zmluvných podmienok projektovej zmluvy</a:t>
            </a:r>
          </a:p>
          <a:p>
            <a:pPr lvl="0"/>
            <a:r>
              <a:rPr lang="sk-SK" sz="3600" dirty="0"/>
              <a:t>    obstarávanie tovarov, služieb a prác - základné povinnosti, zákaz </a:t>
            </a:r>
            <a:r>
              <a:rPr lang="sk-SK" sz="3600" dirty="0" err="1"/>
              <a:t>kolúzie</a:t>
            </a:r>
            <a:r>
              <a:rPr lang="sk-SK" sz="3600" dirty="0"/>
              <a:t> a jej odhaľovanie</a:t>
            </a:r>
          </a:p>
        </p:txBody>
      </p:sp>
      <p:sp>
        <p:nvSpPr>
          <p:cNvPr id="6" name="Zaoblený obdĺžnik 5"/>
          <p:cNvSpPr/>
          <p:nvPr/>
        </p:nvSpPr>
        <p:spPr>
          <a:xfrm>
            <a:off x="1675637" y="5418367"/>
            <a:ext cx="20260235" cy="1977435"/>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bod 6 Ponuky na poskytnutie grantu (príloha č. 1 projektovej zmluvy)</a:t>
            </a:r>
          </a:p>
          <a:p>
            <a:r>
              <a:rPr lang="sk-SK" sz="3600" dirty="0"/>
              <a:t>    predkladanie zákaziek na kontrolu- základné povinnosti, zákaz </a:t>
            </a:r>
            <a:r>
              <a:rPr lang="sk-SK" sz="3600" dirty="0" err="1"/>
              <a:t>kolúzie</a:t>
            </a:r>
            <a:r>
              <a:rPr lang="sk-SK" sz="3600" dirty="0"/>
              <a:t> a jej odhaľovanie</a:t>
            </a:r>
          </a:p>
        </p:txBody>
      </p:sp>
      <p:sp>
        <p:nvSpPr>
          <p:cNvPr id="7" name="Zaoblený obdĺžnik 6"/>
          <p:cNvSpPr/>
          <p:nvPr/>
        </p:nvSpPr>
        <p:spPr>
          <a:xfrm>
            <a:off x="1675637" y="8376721"/>
            <a:ext cx="20260235" cy="2258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Font typeface="Wingdings" panose="05000000000000000000" pitchFamily="2" charset="2"/>
              <a:buChar char="ü"/>
            </a:pPr>
            <a:r>
              <a:rPr lang="sk-SK" sz="3600" b="1" dirty="0"/>
              <a:t>Kapitola 4 Príručky pre prijímateľa a projektového partnera</a:t>
            </a:r>
          </a:p>
          <a:p>
            <a:pPr lvl="0"/>
            <a:r>
              <a:rPr lang="sk-SK" sz="3600" dirty="0"/>
              <a:t>    vykonávacie predpisy</a:t>
            </a:r>
          </a:p>
        </p:txBody>
      </p:sp>
      <p:sp>
        <p:nvSpPr>
          <p:cNvPr id="8" name="Zaoblený obdĺžnik 7"/>
          <p:cNvSpPr/>
          <p:nvPr/>
        </p:nvSpPr>
        <p:spPr>
          <a:xfrm>
            <a:off x="1757082" y="11277599"/>
            <a:ext cx="20214649" cy="591671"/>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V prípade otázok alebo nejasností píšte </a:t>
            </a:r>
            <a:r>
              <a:rPr lang="sk-SK" sz="3600" b="1" dirty="0" smtClean="0"/>
              <a:t>na eeagrants@enviro.gov.sk</a:t>
            </a:r>
          </a:p>
        </p:txBody>
      </p:sp>
      <p:pic>
        <p:nvPicPr>
          <p:cNvPr id="9" name="Obrázok 8"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8184774" y="11963538"/>
            <a:ext cx="3563602" cy="958455"/>
          </a:xfrm>
          <a:prstGeom prst="rect">
            <a:avLst/>
          </a:prstGeom>
          <a:noFill/>
          <a:ln>
            <a:noFill/>
          </a:ln>
        </p:spPr>
      </p:pic>
      <p:pic>
        <p:nvPicPr>
          <p:cNvPr id="10" name="Obrázok 9"/>
          <p:cNvPicPr/>
          <p:nvPr/>
        </p:nvPicPr>
        <p:blipFill>
          <a:blip r:embed="rId3">
            <a:extLst>
              <a:ext uri="{28A0092B-C50C-407E-A947-70E740481C1C}">
                <a14:useLocalDpi xmlns:a14="http://schemas.microsoft.com/office/drawing/2010/main" val="0"/>
              </a:ext>
            </a:extLst>
          </a:blip>
          <a:srcRect/>
          <a:stretch>
            <a:fillRect/>
          </a:stretch>
        </p:blipFill>
        <p:spPr bwMode="auto">
          <a:xfrm>
            <a:off x="19865788" y="849173"/>
            <a:ext cx="1882588" cy="1117649"/>
          </a:xfrm>
          <a:prstGeom prst="rect">
            <a:avLst/>
          </a:prstGeom>
          <a:noFill/>
        </p:spPr>
      </p:pic>
    </p:spTree>
    <p:extLst>
      <p:ext uri="{BB962C8B-B14F-4D97-AF65-F5344CB8AC3E}">
        <p14:creationId xmlns:p14="http://schemas.microsoft.com/office/powerpoint/2010/main" val="4063339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xmlns="" id="{1818012E-2790-4663-B6CE-117F320D648E}"/>
              </a:ext>
            </a:extLst>
          </p:cNvPr>
          <p:cNvSpPr>
            <a:spLocks noGrp="1"/>
          </p:cNvSpPr>
          <p:nvPr>
            <p:ph type="title"/>
          </p:nvPr>
        </p:nvSpPr>
        <p:spPr>
          <a:xfrm>
            <a:off x="1260386" y="681895"/>
            <a:ext cx="21861705" cy="1908215"/>
          </a:xfrm>
        </p:spPr>
        <p:txBody>
          <a:bodyPr/>
          <a:lstStyle/>
          <a:p>
            <a:r>
              <a:rPr lang="sk-SK" sz="5400" dirty="0"/>
              <a:t>3</a:t>
            </a:r>
            <a:r>
              <a:rPr lang="sk-SK" sz="5400" dirty="0" smtClean="0"/>
              <a:t>. Rozdielne postupy pri verejnom obstarávaní</a:t>
            </a:r>
            <a:r>
              <a:rPr lang="sk-SK" dirty="0"/>
              <a:t/>
            </a:r>
            <a:br>
              <a:rPr lang="sk-SK" dirty="0"/>
            </a:br>
            <a:endParaRPr lang="de-AT" dirty="0"/>
          </a:p>
        </p:txBody>
      </p:sp>
      <p:sp>
        <p:nvSpPr>
          <p:cNvPr id="3" name="Zástupný objekt pre obsah 2">
            <a:extLst>
              <a:ext uri="{FF2B5EF4-FFF2-40B4-BE49-F238E27FC236}">
                <a16:creationId xmlns:a16="http://schemas.microsoft.com/office/drawing/2014/main" xmlns="" id="{65857887-1F15-45EF-B8E7-A377641638E9}"/>
              </a:ext>
            </a:extLst>
          </p:cNvPr>
          <p:cNvSpPr>
            <a:spLocks noGrp="1"/>
          </p:cNvSpPr>
          <p:nvPr>
            <p:ph idx="1"/>
          </p:nvPr>
        </p:nvSpPr>
        <p:spPr>
          <a:xfrm>
            <a:off x="1260386" y="1636002"/>
            <a:ext cx="21861705" cy="10312706"/>
          </a:xfrm>
        </p:spPr>
        <p:txBody>
          <a:bodyPr>
            <a:normAutofit/>
          </a:bodyPr>
          <a:lstStyle/>
          <a:p>
            <a:pPr marL="0" lvl="0" indent="0">
              <a:buNone/>
            </a:pPr>
            <a:endParaRPr lang="sk-SK" dirty="0" smtClean="0"/>
          </a:p>
          <a:p>
            <a:pPr marL="0" lvl="0" indent="0">
              <a:buNone/>
            </a:pPr>
            <a:endParaRPr lang="sk-SK" dirty="0" smtClean="0"/>
          </a:p>
          <a:p>
            <a:pPr marL="0" lvl="0" indent="0">
              <a:buNone/>
            </a:pPr>
            <a:endParaRPr lang="sk-SK" sz="4000" b="1" dirty="0" smtClean="0"/>
          </a:p>
          <a:p>
            <a:pPr marL="0" lvl="0" indent="0">
              <a:buNone/>
            </a:pPr>
            <a:endParaRPr lang="sk-SK" sz="4000" b="1" dirty="0" smtClean="0"/>
          </a:p>
          <a:p>
            <a:pPr marL="0" lvl="0" indent="0">
              <a:buNone/>
            </a:pPr>
            <a:endParaRPr lang="sk-SK" sz="4000" dirty="0"/>
          </a:p>
          <a:p>
            <a:pPr marL="0" lvl="0" indent="0">
              <a:buNone/>
            </a:pPr>
            <a:endParaRPr lang="sk-SK" sz="4000" b="1" dirty="0" smtClean="0"/>
          </a:p>
          <a:p>
            <a:pPr marL="0" lvl="0" indent="0">
              <a:buNone/>
            </a:pPr>
            <a:endParaRPr lang="sk-SK" dirty="0" smtClean="0"/>
          </a:p>
          <a:p>
            <a:pPr marL="0" lvl="0" indent="0">
              <a:buNone/>
            </a:pPr>
            <a:endParaRPr lang="de-AT" dirty="0"/>
          </a:p>
        </p:txBody>
      </p:sp>
      <p:sp>
        <p:nvSpPr>
          <p:cNvPr id="5" name="Zaoblený obdĺžnik 4"/>
          <p:cNvSpPr/>
          <p:nvPr/>
        </p:nvSpPr>
        <p:spPr>
          <a:xfrm>
            <a:off x="1398494" y="1948893"/>
            <a:ext cx="19865788" cy="44339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sk-SK" sz="3600" b="1" dirty="0"/>
              <a:t>Prijímateľ a slovenskí partneri</a:t>
            </a:r>
          </a:p>
          <a:p>
            <a:pPr lvl="0">
              <a:buFont typeface="Wingdings" panose="05000000000000000000" pitchFamily="2" charset="2"/>
              <a:buChar char="ü"/>
            </a:pPr>
            <a:r>
              <a:rPr lang="sk-SK" sz="3600" dirty="0"/>
              <a:t>    postupujú podľa slovenskej legislatívy, nariadenia, projektovej zmluvy a príručky</a:t>
            </a:r>
          </a:p>
          <a:p>
            <a:pPr marL="985838" indent="-985838">
              <a:buFont typeface="Wingdings" panose="05000000000000000000" pitchFamily="2" charset="2"/>
              <a:buChar char="ü"/>
            </a:pPr>
            <a:r>
              <a:rPr lang="sk-SK" sz="3600" dirty="0"/>
              <a:t>prijímatelia a slovenskí partneri sú pri zadávaní zákaziek, ktoré majú byť financované z projektového grantu, povinní postupovať podľa Zákona č. 343/2015 Z. z. o verejnom obstarávaní v znení neskorších predpisov </a:t>
            </a:r>
          </a:p>
        </p:txBody>
      </p:sp>
      <p:sp>
        <p:nvSpPr>
          <p:cNvPr id="6" name="Zaoblený obdĺžnik 5"/>
          <p:cNvSpPr/>
          <p:nvPr/>
        </p:nvSpPr>
        <p:spPr>
          <a:xfrm>
            <a:off x="1398494" y="6938681"/>
            <a:ext cx="19865788" cy="4356847"/>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sk-SK" sz="3600" b="1" dirty="0"/>
              <a:t>Zahraniční partneri</a:t>
            </a:r>
          </a:p>
          <a:p>
            <a:pPr>
              <a:buFont typeface="Wingdings" panose="05000000000000000000" pitchFamily="2" charset="2"/>
              <a:buChar char="ü"/>
            </a:pPr>
            <a:r>
              <a:rPr lang="sk-SK" sz="3600" dirty="0"/>
              <a:t>    postupujú podľa národnej legislatívy a nariadenia</a:t>
            </a:r>
          </a:p>
          <a:p>
            <a:pPr marL="895350" indent="-895350">
              <a:buFont typeface="Wingdings" panose="05000000000000000000" pitchFamily="2" charset="2"/>
              <a:buChar char="ü"/>
            </a:pPr>
            <a:r>
              <a:rPr lang="sk-SK" sz="3600" dirty="0"/>
              <a:t>dokumentácia k verejnému obstarávaniu u zahraničných Partnerov projektu sa Správcovi programu na kontrolu nepredkladá. Predmetná dokumentácia môže byť predmetom kontroly na mieste, alebo si ju Správca programu môže vyžiadať.</a:t>
            </a:r>
          </a:p>
        </p:txBody>
      </p:sp>
      <p:pic>
        <p:nvPicPr>
          <p:cNvPr id="7" name="Obrázok 6" descr="cid:image001.png@01D4121A.B214BC20"/>
          <p:cNvPicPr/>
          <p:nvPr/>
        </p:nvPicPr>
        <p:blipFill>
          <a:blip r:embed="rId2">
            <a:extLst>
              <a:ext uri="{28A0092B-C50C-407E-A947-70E740481C1C}">
                <a14:useLocalDpi xmlns:a14="http://schemas.microsoft.com/office/drawing/2010/main" val="0"/>
              </a:ext>
            </a:extLst>
          </a:blip>
          <a:srcRect/>
          <a:stretch>
            <a:fillRect/>
          </a:stretch>
        </p:blipFill>
        <p:spPr bwMode="auto">
          <a:xfrm>
            <a:off x="17785976" y="11546541"/>
            <a:ext cx="3299012" cy="1356274"/>
          </a:xfrm>
          <a:prstGeom prst="rect">
            <a:avLst/>
          </a:prstGeom>
          <a:noFill/>
          <a:ln>
            <a:noFill/>
          </a:ln>
        </p:spPr>
      </p:pic>
      <p:pic>
        <p:nvPicPr>
          <p:cNvPr id="8" name="Obrázok 7"/>
          <p:cNvPicPr/>
          <p:nvPr/>
        </p:nvPicPr>
        <p:blipFill>
          <a:blip r:embed="rId3">
            <a:extLst>
              <a:ext uri="{28A0092B-C50C-407E-A947-70E740481C1C}">
                <a14:useLocalDpi xmlns:a14="http://schemas.microsoft.com/office/drawing/2010/main" val="0"/>
              </a:ext>
            </a:extLst>
          </a:blip>
          <a:srcRect/>
          <a:stretch>
            <a:fillRect/>
          </a:stretch>
        </p:blipFill>
        <p:spPr bwMode="auto">
          <a:xfrm>
            <a:off x="19091565" y="430882"/>
            <a:ext cx="1993424" cy="1266997"/>
          </a:xfrm>
          <a:prstGeom prst="rect">
            <a:avLst/>
          </a:prstGeom>
          <a:noFill/>
        </p:spPr>
      </p:pic>
    </p:spTree>
    <p:extLst>
      <p:ext uri="{BB962C8B-B14F-4D97-AF65-F5344CB8AC3E}">
        <p14:creationId xmlns:p14="http://schemas.microsoft.com/office/powerpoint/2010/main" val="3162374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e">
  <a:themeElements>
    <a:clrScheme name="">
      <a:dk1>
        <a:srgbClr val="000000"/>
      </a:dk1>
      <a:lt1>
        <a:srgbClr val="FFFFFF"/>
      </a:lt1>
      <a:dk2>
        <a:srgbClr val="1E1E1C"/>
      </a:dk2>
      <a:lt2>
        <a:srgbClr val="0F3C74"/>
      </a:lt2>
      <a:accent1>
        <a:srgbClr val="0F3C74"/>
      </a:accent1>
      <a:accent2>
        <a:srgbClr val="D8222C"/>
      </a:accent2>
      <a:accent3>
        <a:srgbClr val="3EAF79"/>
      </a:accent3>
      <a:accent4>
        <a:srgbClr val="FFC000"/>
      </a:accent4>
      <a:accent5>
        <a:srgbClr val="0F3C74"/>
      </a:accent5>
      <a:accent6>
        <a:srgbClr val="3EAF79"/>
      </a:accent6>
      <a:hlink>
        <a:srgbClr val="0F3C74"/>
      </a:hlink>
      <a:folHlink>
        <a:srgbClr val="954F72"/>
      </a:folHlink>
    </a:clrScheme>
    <a:fontScheme name="Egendefinert 1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mal_EØSMidlene.potx" id="{2877A2A8-6D65-4BE8-A3B9-A911333E1F70}" vid="{D3D72181-B44E-471C-A438-738F633005D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3426</TotalTime>
  <Words>5155</Words>
  <Application>Microsoft Office PowerPoint</Application>
  <PresentationFormat>Vlastná</PresentationFormat>
  <Paragraphs>879</Paragraphs>
  <Slides>75</Slides>
  <Notes>0</Notes>
  <HiddenSlides>0</HiddenSlides>
  <MMClips>0</MMClips>
  <ScaleCrop>false</ScaleCrop>
  <HeadingPairs>
    <vt:vector size="6" baseType="variant">
      <vt:variant>
        <vt:lpstr>Použité písma</vt:lpstr>
      </vt:variant>
      <vt:variant>
        <vt:i4>4</vt:i4>
      </vt:variant>
      <vt:variant>
        <vt:lpstr>Motív</vt:lpstr>
      </vt:variant>
      <vt:variant>
        <vt:i4>1</vt:i4>
      </vt:variant>
      <vt:variant>
        <vt:lpstr>Nadpisy snímok</vt:lpstr>
      </vt:variant>
      <vt:variant>
        <vt:i4>75</vt:i4>
      </vt:variant>
    </vt:vector>
  </HeadingPairs>
  <TitlesOfParts>
    <vt:vector size="80" baseType="lpstr">
      <vt:lpstr>Arial</vt:lpstr>
      <vt:lpstr>Calibri</vt:lpstr>
      <vt:lpstr>Times New Roman</vt:lpstr>
      <vt:lpstr>Wingdings</vt:lpstr>
      <vt:lpstr>Office-theme</vt:lpstr>
      <vt:lpstr>Informačný seminár k príručke pre prijímateľa a projektového partnera                       </vt:lpstr>
      <vt:lpstr>Cieľ seminára</vt:lpstr>
      <vt:lpstr>Realizácia Projektov</vt:lpstr>
      <vt:lpstr>1. Pravidlá implementácie </vt:lpstr>
      <vt:lpstr>2. Povinnosti zmluvných strán </vt:lpstr>
      <vt:lpstr>2. Ďalšie povinnosti zmluvných strán</vt:lpstr>
      <vt:lpstr>3. Verejné obstarávanie </vt:lpstr>
      <vt:lpstr>3. Kde nájdete pravidlá verejného obstarávania </vt:lpstr>
      <vt:lpstr>3. Rozdielne postupy pri verejnom obstarávaní </vt:lpstr>
      <vt:lpstr>3. Čo hovorí nariadenie o verejnom obstarávaní </vt:lpstr>
      <vt:lpstr>3. Typy kontrol verejného obstarávania </vt:lpstr>
      <vt:lpstr>3. Kontrola podľa predpokladanej hodnoty zákazky </vt:lpstr>
      <vt:lpstr>3. Zákazky vyňaté z kontroly </vt:lpstr>
      <vt:lpstr>3. Zákazky do 5 000 EUR bez DPH </vt:lpstr>
      <vt:lpstr>3. Zákazky s nízkou hodnotou </vt:lpstr>
      <vt:lpstr>3. Určenie predpokladanej hodnoty zákazky </vt:lpstr>
      <vt:lpstr>3. PHZ podľa predchádzajúcich plnení </vt:lpstr>
      <vt:lpstr>3. Prieskum trhu za účelom určenia PHZ  </vt:lpstr>
      <vt:lpstr>3. Prípravné trhové konzultácie </vt:lpstr>
      <vt:lpstr>3. Konflikt záujmov v rámci určenia PHZ </vt:lpstr>
      <vt:lpstr>3. Účelové (ne)delenie zákazky </vt:lpstr>
      <vt:lpstr>3. Zákazky s nízkou hodnotou do 20 000 EUR bez DPH </vt:lpstr>
      <vt:lpstr>3. Zákazky s nízkou hodnotou nad 20 000 EUR bez DPH </vt:lpstr>
      <vt:lpstr>3. Zákazky s nízkou hodnotou na sociálne služby </vt:lpstr>
      <vt:lpstr>3. Konflikt záujmov a kolúzia </vt:lpstr>
      <vt:lpstr>3. Konflikt záujmov  </vt:lpstr>
      <vt:lpstr>3. Riešenie konfliktu záujmov  </vt:lpstr>
      <vt:lpstr>3. Kolúzia </vt:lpstr>
      <vt:lpstr>3. Indície kolúzie </vt:lpstr>
      <vt:lpstr>3. Vhodné nástroje na zmiernenie rizika  </vt:lpstr>
      <vt:lpstr>3. Ďalšie nástroje </vt:lpstr>
      <vt:lpstr>3. Tabuľka pre overenie konfliktu záujmov      a koordinácie ponúk </vt:lpstr>
      <vt:lpstr>3. Korekcie verejného obstarávania  </vt:lpstr>
      <vt:lpstr>3. Príklady porušení a korekcií  </vt:lpstr>
      <vt:lpstr>3. Zverejňovanie  </vt:lpstr>
      <vt:lpstr>3. Výnimky  </vt:lpstr>
      <vt:lpstr>3. Zmena zmluvy  </vt:lpstr>
      <vt:lpstr>3. Dôležité rady  </vt:lpstr>
      <vt:lpstr>4. Zabezpečovacie inštitúty a poistenie majetku</vt:lpstr>
      <vt:lpstr>5. Lehoty, komunikácia a jazyk </vt:lpstr>
      <vt:lpstr>6. Partnerstvo a zodpovednosť</vt:lpstr>
      <vt:lpstr>7. Finančné a informačné toky</vt:lpstr>
      <vt:lpstr>8. Priebežná správa o projekte</vt:lpstr>
      <vt:lpstr>8. Priebežná správa o projekte</vt:lpstr>
      <vt:lpstr>8. Priebežná správa o projekte</vt:lpstr>
      <vt:lpstr>9. Oprávnenosť výdavkov a preukazovanie oprávnenosti </vt:lpstr>
      <vt:lpstr>9. Oprávnenosť výdavkov a preukazovanie oprávnenosti </vt:lpstr>
      <vt:lpstr>9. Oprávnenosť výdavkov a preukazovanie oprávnenosti</vt:lpstr>
      <vt:lpstr>9. Oprávnenosť výdavkov a preukazovanie oprávnenosti </vt:lpstr>
      <vt:lpstr>9. Oprávnenosť výdavkov a preukazovanie oprávnenosti </vt:lpstr>
      <vt:lpstr>9. Oprávnenosť výdavkov a preukazovanie oprávnenosti</vt:lpstr>
      <vt:lpstr>9. Oprávnenosť výdavkov a preukazovanie oprávnenosti</vt:lpstr>
      <vt:lpstr>9. Oprávnenosť výdavkov a preukazovanie oprávnenosti</vt:lpstr>
      <vt:lpstr>9. Oprávnenosť výdavkov a preukazovanie oprávnenosti  </vt:lpstr>
      <vt:lpstr>9. Oprávnenosť výdavkov a preukazovanie oprávnenosti </vt:lpstr>
      <vt:lpstr>9. Oprávnenosť výdavkov a preukazovanie oprávnenosti </vt:lpstr>
      <vt:lpstr>9. Oprávnenosť výdavkov a preukazovanie oprávnenosti </vt:lpstr>
      <vt:lpstr>10. Ukončenie, dokončenie a udržateľnosť   </vt:lpstr>
      <vt:lpstr>10. Ukončenie, dokončenie a udržateľnosť</vt:lpstr>
      <vt:lpstr>11. Zmeny Projektu </vt:lpstr>
      <vt:lpstr>11. Zmeny Projektu </vt:lpstr>
      <vt:lpstr>11. Zmeny Projektu</vt:lpstr>
      <vt:lpstr>11. Zmeny Projektu</vt:lpstr>
      <vt:lpstr>11. Zmeny Projektu</vt:lpstr>
      <vt:lpstr>11. Zmeny Projektu</vt:lpstr>
      <vt:lpstr>12. Účtovníctvo</vt:lpstr>
      <vt:lpstr>13. Ochrana osobných údajov</vt:lpstr>
      <vt:lpstr>14. Publicita</vt:lpstr>
      <vt:lpstr>14. Publicita</vt:lpstr>
      <vt:lpstr>14. Publicita</vt:lpstr>
      <vt:lpstr>14. Publicita</vt:lpstr>
      <vt:lpstr>14. Publicita</vt:lpstr>
      <vt:lpstr>14. Publicita</vt:lpstr>
      <vt:lpstr>14. Publicita</vt:lpstr>
      <vt:lpstr>Ďakujeme za pozornosť.</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PowerPoint-presentasjon</dc:title>
  <dc:creator>Microsoft Office-bruker</dc:creator>
  <cp:lastModifiedBy>Knotka Denis</cp:lastModifiedBy>
  <cp:revision>414</cp:revision>
  <cp:lastPrinted>2021-03-15T15:12:47Z</cp:lastPrinted>
  <dcterms:created xsi:type="dcterms:W3CDTF">2017-09-27T10:52:39Z</dcterms:created>
  <dcterms:modified xsi:type="dcterms:W3CDTF">2021-03-26T15:11:58Z</dcterms:modified>
</cp:coreProperties>
</file>