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02" r:id="rId1"/>
  </p:sldMasterIdLst>
  <p:notesMasterIdLst>
    <p:notesMasterId r:id="rId37"/>
  </p:notesMasterIdLst>
  <p:sldIdLst>
    <p:sldId id="256" r:id="rId2"/>
    <p:sldId id="278" r:id="rId3"/>
    <p:sldId id="257" r:id="rId4"/>
    <p:sldId id="265" r:id="rId5"/>
    <p:sldId id="267" r:id="rId6"/>
    <p:sldId id="268" r:id="rId7"/>
    <p:sldId id="269" r:id="rId8"/>
    <p:sldId id="270" r:id="rId9"/>
    <p:sldId id="272" r:id="rId10"/>
    <p:sldId id="273" r:id="rId11"/>
    <p:sldId id="274" r:id="rId12"/>
    <p:sldId id="280" r:id="rId13"/>
    <p:sldId id="289" r:id="rId14"/>
    <p:sldId id="287" r:id="rId15"/>
    <p:sldId id="288" r:id="rId16"/>
    <p:sldId id="281" r:id="rId17"/>
    <p:sldId id="283" r:id="rId18"/>
    <p:sldId id="290" r:id="rId19"/>
    <p:sldId id="275" r:id="rId20"/>
    <p:sldId id="277" r:id="rId21"/>
    <p:sldId id="276" r:id="rId22"/>
    <p:sldId id="284" r:id="rId23"/>
    <p:sldId id="282" r:id="rId24"/>
    <p:sldId id="285" r:id="rId25"/>
    <p:sldId id="286" r:id="rId26"/>
    <p:sldId id="292" r:id="rId27"/>
    <p:sldId id="293" r:id="rId28"/>
    <p:sldId id="294" r:id="rId29"/>
    <p:sldId id="295" r:id="rId30"/>
    <p:sldId id="296" r:id="rId31"/>
    <p:sldId id="291" r:id="rId32"/>
    <p:sldId id="297" r:id="rId33"/>
    <p:sldId id="298" r:id="rId34"/>
    <p:sldId id="299" r:id="rId35"/>
    <p:sldId id="279" r:id="rId36"/>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Humený Michal" initials="HM" lastIdx="1" clrIdx="0">
    <p:extLst>
      <p:ext uri="{19B8F6BF-5375-455C-9EA6-DF929625EA0E}">
        <p15:presenceInfo xmlns:p15="http://schemas.microsoft.com/office/powerpoint/2012/main" userId="Humený Michal"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redný štýl 2 - zvýrazneni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000" autoAdjust="0"/>
    <p:restoredTop sz="94291" autoAdjust="0"/>
  </p:normalViewPr>
  <p:slideViewPr>
    <p:cSldViewPr snapToGrid="0">
      <p:cViewPr varScale="1">
        <p:scale>
          <a:sx n="65" d="100"/>
          <a:sy n="65" d="100"/>
        </p:scale>
        <p:origin x="858" y="6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notesMaster" Target="notesMasters/notesMaster1.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commentAuthors" Target="commentAuthor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Zástupný objekt pre hlavičku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sk-SK"/>
          </a:p>
        </p:txBody>
      </p:sp>
      <p:sp>
        <p:nvSpPr>
          <p:cNvPr id="3" name="Zástupný objekt pre dá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B1391E1-CF27-4DBF-AE08-2D0B8F9338B2}" type="datetimeFigureOut">
              <a:rPr lang="sk-SK" smtClean="0"/>
              <a:t>15.10.2021</a:t>
            </a:fld>
            <a:endParaRPr lang="sk-SK"/>
          </a:p>
        </p:txBody>
      </p:sp>
      <p:sp>
        <p:nvSpPr>
          <p:cNvPr id="4" name="Zástupný objekt pre obrázok snímky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sk-SK"/>
          </a:p>
        </p:txBody>
      </p:sp>
      <p:sp>
        <p:nvSpPr>
          <p:cNvPr id="5" name="Zástupný objekt pre poznámky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sk-SK"/>
              <a:t>Kliknite sem a upravte štýly predlohy textu</a:t>
            </a:r>
          </a:p>
          <a:p>
            <a:pPr lvl="1"/>
            <a:r>
              <a:rPr lang="sk-SK"/>
              <a:t>Druhá úroveň</a:t>
            </a:r>
          </a:p>
          <a:p>
            <a:pPr lvl="2"/>
            <a:r>
              <a:rPr lang="sk-SK"/>
              <a:t>Tretia úroveň</a:t>
            </a:r>
          </a:p>
          <a:p>
            <a:pPr lvl="3"/>
            <a:r>
              <a:rPr lang="sk-SK"/>
              <a:t>Štvrtá úroveň</a:t>
            </a:r>
          </a:p>
          <a:p>
            <a:pPr lvl="4"/>
            <a:r>
              <a:rPr lang="sk-SK"/>
              <a:t>Piata úroveň</a:t>
            </a:r>
          </a:p>
        </p:txBody>
      </p:sp>
      <p:sp>
        <p:nvSpPr>
          <p:cNvPr id="6" name="Zástupný objekt pre pätu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sk-SK"/>
          </a:p>
        </p:txBody>
      </p:sp>
      <p:sp>
        <p:nvSpPr>
          <p:cNvPr id="7" name="Zástupný objekt pre číslo snímky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4874886-427E-4408-A571-4ADD50844FCE}" type="slidenum">
              <a:rPr lang="sk-SK" smtClean="0"/>
              <a:t>‹#›</a:t>
            </a:fld>
            <a:endParaRPr lang="sk-SK"/>
          </a:p>
        </p:txBody>
      </p:sp>
    </p:spTree>
    <p:extLst>
      <p:ext uri="{BB962C8B-B14F-4D97-AF65-F5344CB8AC3E}">
        <p14:creationId xmlns:p14="http://schemas.microsoft.com/office/powerpoint/2010/main" val="49603500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obrazu snímky 1"/>
          <p:cNvSpPr>
            <a:spLocks noGrp="1" noRot="1" noChangeAspect="1"/>
          </p:cNvSpPr>
          <p:nvPr>
            <p:ph type="sldImg"/>
          </p:nvPr>
        </p:nvSpPr>
        <p:spPr/>
      </p:sp>
      <p:sp>
        <p:nvSpPr>
          <p:cNvPr id="3" name="Zástupný symbol poznámok 2"/>
          <p:cNvSpPr>
            <a:spLocks noGrp="1"/>
          </p:cNvSpPr>
          <p:nvPr>
            <p:ph type="body" idx="1"/>
          </p:nvPr>
        </p:nvSpPr>
        <p:spPr/>
        <p:txBody>
          <a:bodyPr/>
          <a:lstStyle/>
          <a:p>
            <a:endParaRPr lang="sk-SK"/>
          </a:p>
        </p:txBody>
      </p:sp>
      <p:sp>
        <p:nvSpPr>
          <p:cNvPr id="4" name="Zástupný symbol čísla snímky 3"/>
          <p:cNvSpPr>
            <a:spLocks noGrp="1"/>
          </p:cNvSpPr>
          <p:nvPr>
            <p:ph type="sldNum" sz="quarter" idx="10"/>
          </p:nvPr>
        </p:nvSpPr>
        <p:spPr/>
        <p:txBody>
          <a:bodyPr/>
          <a:lstStyle/>
          <a:p>
            <a:fld id="{94874886-427E-4408-A571-4ADD50844FCE}" type="slidenum">
              <a:rPr lang="sk-SK" smtClean="0"/>
              <a:t>1</a:t>
            </a:fld>
            <a:endParaRPr lang="sk-SK"/>
          </a:p>
        </p:txBody>
      </p:sp>
    </p:spTree>
    <p:extLst>
      <p:ext uri="{BB962C8B-B14F-4D97-AF65-F5344CB8AC3E}">
        <p14:creationId xmlns:p14="http://schemas.microsoft.com/office/powerpoint/2010/main" val="333680272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obrazu snímky 1"/>
          <p:cNvSpPr>
            <a:spLocks noGrp="1" noRot="1" noChangeAspect="1"/>
          </p:cNvSpPr>
          <p:nvPr>
            <p:ph type="sldImg"/>
          </p:nvPr>
        </p:nvSpPr>
        <p:spPr/>
      </p:sp>
      <p:sp>
        <p:nvSpPr>
          <p:cNvPr id="3" name="Zástupný symbol poznámok 2"/>
          <p:cNvSpPr>
            <a:spLocks noGrp="1"/>
          </p:cNvSpPr>
          <p:nvPr>
            <p:ph type="body" idx="1"/>
          </p:nvPr>
        </p:nvSpPr>
        <p:spPr/>
        <p:txBody>
          <a:bodyPr/>
          <a:lstStyle/>
          <a:p>
            <a:endParaRPr lang="sk-SK"/>
          </a:p>
        </p:txBody>
      </p:sp>
      <p:sp>
        <p:nvSpPr>
          <p:cNvPr id="4" name="Zástupný symbol čísla snímky 3"/>
          <p:cNvSpPr>
            <a:spLocks noGrp="1"/>
          </p:cNvSpPr>
          <p:nvPr>
            <p:ph type="sldNum" sz="quarter" idx="10"/>
          </p:nvPr>
        </p:nvSpPr>
        <p:spPr/>
        <p:txBody>
          <a:bodyPr/>
          <a:lstStyle/>
          <a:p>
            <a:fld id="{94874886-427E-4408-A571-4ADD50844FCE}" type="slidenum">
              <a:rPr lang="sk-SK" smtClean="0"/>
              <a:t>2</a:t>
            </a:fld>
            <a:endParaRPr lang="sk-SK"/>
          </a:p>
        </p:txBody>
      </p:sp>
    </p:spTree>
    <p:extLst>
      <p:ext uri="{BB962C8B-B14F-4D97-AF65-F5344CB8AC3E}">
        <p14:creationId xmlns:p14="http://schemas.microsoft.com/office/powerpoint/2010/main" val="293456435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obrazu snímky 1"/>
          <p:cNvSpPr>
            <a:spLocks noGrp="1" noRot="1" noChangeAspect="1"/>
          </p:cNvSpPr>
          <p:nvPr>
            <p:ph type="sldImg"/>
          </p:nvPr>
        </p:nvSpPr>
        <p:spPr/>
      </p:sp>
      <p:sp>
        <p:nvSpPr>
          <p:cNvPr id="3" name="Zástupný symbol poznámok 2"/>
          <p:cNvSpPr>
            <a:spLocks noGrp="1"/>
          </p:cNvSpPr>
          <p:nvPr>
            <p:ph type="body" idx="1"/>
          </p:nvPr>
        </p:nvSpPr>
        <p:spPr/>
        <p:txBody>
          <a:bodyPr/>
          <a:lstStyle/>
          <a:p>
            <a:endParaRPr lang="sk-SK"/>
          </a:p>
        </p:txBody>
      </p:sp>
      <p:sp>
        <p:nvSpPr>
          <p:cNvPr id="4" name="Zástupný symbol čísla snímky 3"/>
          <p:cNvSpPr>
            <a:spLocks noGrp="1"/>
          </p:cNvSpPr>
          <p:nvPr>
            <p:ph type="sldNum" sz="quarter" idx="10"/>
          </p:nvPr>
        </p:nvSpPr>
        <p:spPr/>
        <p:txBody>
          <a:bodyPr/>
          <a:lstStyle/>
          <a:p>
            <a:fld id="{94874886-427E-4408-A571-4ADD50844FCE}" type="slidenum">
              <a:rPr lang="sk-SK" smtClean="0"/>
              <a:t>3</a:t>
            </a:fld>
            <a:endParaRPr lang="sk-SK"/>
          </a:p>
        </p:txBody>
      </p:sp>
    </p:spTree>
    <p:extLst>
      <p:ext uri="{BB962C8B-B14F-4D97-AF65-F5344CB8AC3E}">
        <p14:creationId xmlns:p14="http://schemas.microsoft.com/office/powerpoint/2010/main" val="265451795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obrazu snímky 1"/>
          <p:cNvSpPr>
            <a:spLocks noGrp="1" noRot="1" noChangeAspect="1"/>
          </p:cNvSpPr>
          <p:nvPr>
            <p:ph type="sldImg"/>
          </p:nvPr>
        </p:nvSpPr>
        <p:spPr/>
      </p:sp>
      <p:sp>
        <p:nvSpPr>
          <p:cNvPr id="3" name="Zástupný symbol poznámok 2"/>
          <p:cNvSpPr>
            <a:spLocks noGrp="1"/>
          </p:cNvSpPr>
          <p:nvPr>
            <p:ph type="body" idx="1"/>
          </p:nvPr>
        </p:nvSpPr>
        <p:spPr/>
        <p:txBody>
          <a:bodyPr/>
          <a:lstStyle/>
          <a:p>
            <a:endParaRPr lang="sk-SK"/>
          </a:p>
        </p:txBody>
      </p:sp>
      <p:sp>
        <p:nvSpPr>
          <p:cNvPr id="4" name="Zástupný symbol čísla snímky 3"/>
          <p:cNvSpPr>
            <a:spLocks noGrp="1"/>
          </p:cNvSpPr>
          <p:nvPr>
            <p:ph type="sldNum" sz="quarter" idx="10"/>
          </p:nvPr>
        </p:nvSpPr>
        <p:spPr/>
        <p:txBody>
          <a:bodyPr/>
          <a:lstStyle/>
          <a:p>
            <a:fld id="{94874886-427E-4408-A571-4ADD50844FCE}" type="slidenum">
              <a:rPr lang="sk-SK" smtClean="0"/>
              <a:t>8</a:t>
            </a:fld>
            <a:endParaRPr lang="sk-SK"/>
          </a:p>
        </p:txBody>
      </p:sp>
    </p:spTree>
    <p:extLst>
      <p:ext uri="{BB962C8B-B14F-4D97-AF65-F5344CB8AC3E}">
        <p14:creationId xmlns:p14="http://schemas.microsoft.com/office/powerpoint/2010/main" val="354209402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Úvodná snímka">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sk-SK"/>
              <a:t>Kliknutím upravte štýl predlohy nadpisu</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sk-SK"/>
              <a:t>Kliknutím upravte štýl predlohy podnadpisu</a:t>
            </a:r>
            <a:endParaRPr lang="en-US" dirty="0"/>
          </a:p>
        </p:txBody>
      </p:sp>
      <p:sp>
        <p:nvSpPr>
          <p:cNvPr id="4" name="Date Placeholder 3"/>
          <p:cNvSpPr>
            <a:spLocks noGrp="1"/>
          </p:cNvSpPr>
          <p:nvPr>
            <p:ph type="dt" sz="half" idx="10"/>
          </p:nvPr>
        </p:nvSpPr>
        <p:spPr/>
        <p:txBody>
          <a:bodyPr/>
          <a:lstStyle/>
          <a:p>
            <a:fld id="{F93BBF8B-6CC3-49D5-9B20-DE872365FFA4}" type="datetime1">
              <a:rPr lang="sk-SK" smtClean="0"/>
              <a:t>15.10.2021</a:t>
            </a:fld>
            <a:endParaRPr lang="sk-SK"/>
          </a:p>
        </p:txBody>
      </p:sp>
      <p:sp>
        <p:nvSpPr>
          <p:cNvPr id="5" name="Footer Placeholder 4"/>
          <p:cNvSpPr>
            <a:spLocks noGrp="1"/>
          </p:cNvSpPr>
          <p:nvPr>
            <p:ph type="ftr" sz="quarter" idx="11"/>
          </p:nvPr>
        </p:nvSpPr>
        <p:spPr/>
        <p:txBody>
          <a:bodyPr/>
          <a:lstStyle/>
          <a:p>
            <a:endParaRPr lang="sk-SK"/>
          </a:p>
        </p:txBody>
      </p:sp>
      <p:sp>
        <p:nvSpPr>
          <p:cNvPr id="6" name="Slide Number Placeholder 5"/>
          <p:cNvSpPr>
            <a:spLocks noGrp="1"/>
          </p:cNvSpPr>
          <p:nvPr>
            <p:ph type="sldNum" sz="quarter" idx="12"/>
          </p:nvPr>
        </p:nvSpPr>
        <p:spPr/>
        <p:txBody>
          <a:bodyPr/>
          <a:lstStyle/>
          <a:p>
            <a:fld id="{DFE4D582-9D85-4DF2-BB34-1DE85A1518B5}" type="slidenum">
              <a:rPr lang="sk-SK" smtClean="0"/>
              <a:t>‹#›</a:t>
            </a:fld>
            <a:endParaRPr lang="sk-SK"/>
          </a:p>
        </p:txBody>
      </p:sp>
    </p:spTree>
    <p:extLst>
      <p:ext uri="{BB962C8B-B14F-4D97-AF65-F5344CB8AC3E}">
        <p14:creationId xmlns:p14="http://schemas.microsoft.com/office/powerpoint/2010/main" val="192985152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Nadpis a zvislý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k-SK"/>
              <a:t>Kliknutím upravte štýl predlohy nadpisu</a:t>
            </a:r>
            <a:endParaRPr lang="en-US" dirty="0"/>
          </a:p>
        </p:txBody>
      </p:sp>
      <p:sp>
        <p:nvSpPr>
          <p:cNvPr id="3" name="Vertical Text Placeholder 2"/>
          <p:cNvSpPr>
            <a:spLocks noGrp="1"/>
          </p:cNvSpPr>
          <p:nvPr>
            <p:ph type="body" orient="vert" idx="1"/>
          </p:nvPr>
        </p:nvSpPr>
        <p:spPr/>
        <p:txBody>
          <a:bodyPr vert="eaVert"/>
          <a:lstStyle/>
          <a:p>
            <a:pPr lvl="0"/>
            <a:r>
              <a:rPr lang="sk-SK"/>
              <a:t>Kliknite sem a upravte štýly predlohy textu</a:t>
            </a:r>
          </a:p>
          <a:p>
            <a:pPr lvl="1"/>
            <a:r>
              <a:rPr lang="sk-SK"/>
              <a:t>Druhá úroveň</a:t>
            </a:r>
          </a:p>
          <a:p>
            <a:pPr lvl="2"/>
            <a:r>
              <a:rPr lang="sk-SK"/>
              <a:t>Tretia úroveň</a:t>
            </a:r>
          </a:p>
          <a:p>
            <a:pPr lvl="3"/>
            <a:r>
              <a:rPr lang="sk-SK"/>
              <a:t>Štvrtá úroveň</a:t>
            </a:r>
          </a:p>
          <a:p>
            <a:pPr lvl="4"/>
            <a:r>
              <a:rPr lang="sk-SK"/>
              <a:t>Piata úroveň</a:t>
            </a:r>
            <a:endParaRPr lang="en-US" dirty="0"/>
          </a:p>
        </p:txBody>
      </p:sp>
      <p:sp>
        <p:nvSpPr>
          <p:cNvPr id="4" name="Date Placeholder 3"/>
          <p:cNvSpPr>
            <a:spLocks noGrp="1"/>
          </p:cNvSpPr>
          <p:nvPr>
            <p:ph type="dt" sz="half" idx="10"/>
          </p:nvPr>
        </p:nvSpPr>
        <p:spPr/>
        <p:txBody>
          <a:bodyPr/>
          <a:lstStyle/>
          <a:p>
            <a:fld id="{148E9748-4302-43DB-B02A-630D67EC11C2}" type="datetime1">
              <a:rPr lang="sk-SK" smtClean="0"/>
              <a:t>15.10.2021</a:t>
            </a:fld>
            <a:endParaRPr lang="sk-SK"/>
          </a:p>
        </p:txBody>
      </p:sp>
      <p:sp>
        <p:nvSpPr>
          <p:cNvPr id="5" name="Footer Placeholder 4"/>
          <p:cNvSpPr>
            <a:spLocks noGrp="1"/>
          </p:cNvSpPr>
          <p:nvPr>
            <p:ph type="ftr" sz="quarter" idx="11"/>
          </p:nvPr>
        </p:nvSpPr>
        <p:spPr/>
        <p:txBody>
          <a:bodyPr/>
          <a:lstStyle/>
          <a:p>
            <a:endParaRPr lang="sk-SK"/>
          </a:p>
        </p:txBody>
      </p:sp>
      <p:sp>
        <p:nvSpPr>
          <p:cNvPr id="6" name="Slide Number Placeholder 5"/>
          <p:cNvSpPr>
            <a:spLocks noGrp="1"/>
          </p:cNvSpPr>
          <p:nvPr>
            <p:ph type="sldNum" sz="quarter" idx="12"/>
          </p:nvPr>
        </p:nvSpPr>
        <p:spPr/>
        <p:txBody>
          <a:bodyPr/>
          <a:lstStyle/>
          <a:p>
            <a:fld id="{DFE4D582-9D85-4DF2-BB34-1DE85A1518B5}" type="slidenum">
              <a:rPr lang="sk-SK" smtClean="0"/>
              <a:t>‹#›</a:t>
            </a:fld>
            <a:endParaRPr lang="sk-SK"/>
          </a:p>
        </p:txBody>
      </p:sp>
    </p:spTree>
    <p:extLst>
      <p:ext uri="{BB962C8B-B14F-4D97-AF65-F5344CB8AC3E}">
        <p14:creationId xmlns:p14="http://schemas.microsoft.com/office/powerpoint/2010/main" val="161341131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Zvislý nadpis a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sk-SK"/>
              <a:t>Kliknutím upravte štýl predlohy nadpisu</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sk-SK"/>
              <a:t>Kliknite sem a upravte štýly predlohy textu</a:t>
            </a:r>
          </a:p>
          <a:p>
            <a:pPr lvl="1"/>
            <a:r>
              <a:rPr lang="sk-SK"/>
              <a:t>Druhá úroveň</a:t>
            </a:r>
          </a:p>
          <a:p>
            <a:pPr lvl="2"/>
            <a:r>
              <a:rPr lang="sk-SK"/>
              <a:t>Tretia úroveň</a:t>
            </a:r>
          </a:p>
          <a:p>
            <a:pPr lvl="3"/>
            <a:r>
              <a:rPr lang="sk-SK"/>
              <a:t>Štvrtá úroveň</a:t>
            </a:r>
          </a:p>
          <a:p>
            <a:pPr lvl="4"/>
            <a:r>
              <a:rPr lang="sk-SK"/>
              <a:t>Piata úroveň</a:t>
            </a:r>
            <a:endParaRPr lang="en-US" dirty="0"/>
          </a:p>
        </p:txBody>
      </p:sp>
      <p:sp>
        <p:nvSpPr>
          <p:cNvPr id="4" name="Date Placeholder 3"/>
          <p:cNvSpPr>
            <a:spLocks noGrp="1"/>
          </p:cNvSpPr>
          <p:nvPr>
            <p:ph type="dt" sz="half" idx="10"/>
          </p:nvPr>
        </p:nvSpPr>
        <p:spPr/>
        <p:txBody>
          <a:bodyPr/>
          <a:lstStyle/>
          <a:p>
            <a:fld id="{1AD8C0CA-F6FB-4238-B0BB-912B4D28E6AA}" type="datetime1">
              <a:rPr lang="sk-SK" smtClean="0"/>
              <a:t>15.10.2021</a:t>
            </a:fld>
            <a:endParaRPr lang="sk-SK"/>
          </a:p>
        </p:txBody>
      </p:sp>
      <p:sp>
        <p:nvSpPr>
          <p:cNvPr id="5" name="Footer Placeholder 4"/>
          <p:cNvSpPr>
            <a:spLocks noGrp="1"/>
          </p:cNvSpPr>
          <p:nvPr>
            <p:ph type="ftr" sz="quarter" idx="11"/>
          </p:nvPr>
        </p:nvSpPr>
        <p:spPr/>
        <p:txBody>
          <a:bodyPr/>
          <a:lstStyle/>
          <a:p>
            <a:endParaRPr lang="sk-SK"/>
          </a:p>
        </p:txBody>
      </p:sp>
      <p:sp>
        <p:nvSpPr>
          <p:cNvPr id="6" name="Slide Number Placeholder 5"/>
          <p:cNvSpPr>
            <a:spLocks noGrp="1"/>
          </p:cNvSpPr>
          <p:nvPr>
            <p:ph type="sldNum" sz="quarter" idx="12"/>
          </p:nvPr>
        </p:nvSpPr>
        <p:spPr/>
        <p:txBody>
          <a:bodyPr/>
          <a:lstStyle/>
          <a:p>
            <a:fld id="{DFE4D582-9D85-4DF2-BB34-1DE85A1518B5}" type="slidenum">
              <a:rPr lang="sk-SK" smtClean="0"/>
              <a:t>‹#›</a:t>
            </a:fld>
            <a:endParaRPr lang="sk-SK"/>
          </a:p>
        </p:txBody>
      </p:sp>
    </p:spTree>
    <p:extLst>
      <p:ext uri="{BB962C8B-B14F-4D97-AF65-F5344CB8AC3E}">
        <p14:creationId xmlns:p14="http://schemas.microsoft.com/office/powerpoint/2010/main" val="354033664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k-SK"/>
              <a:t>Kliknutím upravte štýl predlohy nadpisu</a:t>
            </a:r>
            <a:endParaRPr lang="en-US" dirty="0"/>
          </a:p>
        </p:txBody>
      </p:sp>
      <p:sp>
        <p:nvSpPr>
          <p:cNvPr id="3" name="Content Placeholder 2"/>
          <p:cNvSpPr>
            <a:spLocks noGrp="1"/>
          </p:cNvSpPr>
          <p:nvPr>
            <p:ph idx="1"/>
          </p:nvPr>
        </p:nvSpPr>
        <p:spPr/>
        <p:txBody>
          <a:bodyPr/>
          <a:lstStyle/>
          <a:p>
            <a:pPr lvl="0"/>
            <a:r>
              <a:rPr lang="sk-SK"/>
              <a:t>Kliknite sem a upravte štýly predlohy textu</a:t>
            </a:r>
          </a:p>
          <a:p>
            <a:pPr lvl="1"/>
            <a:r>
              <a:rPr lang="sk-SK"/>
              <a:t>Druhá úroveň</a:t>
            </a:r>
          </a:p>
          <a:p>
            <a:pPr lvl="2"/>
            <a:r>
              <a:rPr lang="sk-SK"/>
              <a:t>Tretia úroveň</a:t>
            </a:r>
          </a:p>
          <a:p>
            <a:pPr lvl="3"/>
            <a:r>
              <a:rPr lang="sk-SK"/>
              <a:t>Štvrtá úroveň</a:t>
            </a:r>
          </a:p>
          <a:p>
            <a:pPr lvl="4"/>
            <a:r>
              <a:rPr lang="sk-SK"/>
              <a:t>Piata úroveň</a:t>
            </a:r>
            <a:endParaRPr lang="en-US" dirty="0"/>
          </a:p>
        </p:txBody>
      </p:sp>
      <p:sp>
        <p:nvSpPr>
          <p:cNvPr id="4" name="Date Placeholder 3"/>
          <p:cNvSpPr>
            <a:spLocks noGrp="1"/>
          </p:cNvSpPr>
          <p:nvPr>
            <p:ph type="dt" sz="half" idx="10"/>
          </p:nvPr>
        </p:nvSpPr>
        <p:spPr/>
        <p:txBody>
          <a:bodyPr/>
          <a:lstStyle/>
          <a:p>
            <a:fld id="{7C4C6764-B335-48CA-B70A-68719AB97EE4}" type="datetime1">
              <a:rPr lang="sk-SK" smtClean="0"/>
              <a:t>15.10.2021</a:t>
            </a:fld>
            <a:endParaRPr lang="sk-SK"/>
          </a:p>
        </p:txBody>
      </p:sp>
      <p:sp>
        <p:nvSpPr>
          <p:cNvPr id="5" name="Footer Placeholder 4"/>
          <p:cNvSpPr>
            <a:spLocks noGrp="1"/>
          </p:cNvSpPr>
          <p:nvPr>
            <p:ph type="ftr" sz="quarter" idx="11"/>
          </p:nvPr>
        </p:nvSpPr>
        <p:spPr/>
        <p:txBody>
          <a:bodyPr/>
          <a:lstStyle/>
          <a:p>
            <a:endParaRPr lang="sk-SK"/>
          </a:p>
        </p:txBody>
      </p:sp>
      <p:sp>
        <p:nvSpPr>
          <p:cNvPr id="6" name="Slide Number Placeholder 5"/>
          <p:cNvSpPr>
            <a:spLocks noGrp="1"/>
          </p:cNvSpPr>
          <p:nvPr>
            <p:ph type="sldNum" sz="quarter" idx="12"/>
          </p:nvPr>
        </p:nvSpPr>
        <p:spPr/>
        <p:txBody>
          <a:bodyPr/>
          <a:lstStyle/>
          <a:p>
            <a:fld id="{DFE4D582-9D85-4DF2-BB34-1DE85A1518B5}" type="slidenum">
              <a:rPr lang="sk-SK" smtClean="0"/>
              <a:t>‹#›</a:t>
            </a:fld>
            <a:endParaRPr lang="sk-SK"/>
          </a:p>
        </p:txBody>
      </p:sp>
    </p:spTree>
    <p:extLst>
      <p:ext uri="{BB962C8B-B14F-4D97-AF65-F5344CB8AC3E}">
        <p14:creationId xmlns:p14="http://schemas.microsoft.com/office/powerpoint/2010/main" val="52946875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Hlavička sekcie">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sk-SK"/>
              <a:t>Kliknutím upravte štýl predlohy nadpisu</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sk-SK"/>
              <a:t>Kliknite sem a upravte štýly predlohy textu</a:t>
            </a:r>
          </a:p>
        </p:txBody>
      </p:sp>
      <p:sp>
        <p:nvSpPr>
          <p:cNvPr id="4" name="Date Placeholder 3"/>
          <p:cNvSpPr>
            <a:spLocks noGrp="1"/>
          </p:cNvSpPr>
          <p:nvPr>
            <p:ph type="dt" sz="half" idx="10"/>
          </p:nvPr>
        </p:nvSpPr>
        <p:spPr/>
        <p:txBody>
          <a:bodyPr/>
          <a:lstStyle/>
          <a:p>
            <a:fld id="{C7CD2ABF-CE69-4E19-B7A9-B401A93BAA93}" type="datetime1">
              <a:rPr lang="sk-SK" smtClean="0"/>
              <a:t>15.10.2021</a:t>
            </a:fld>
            <a:endParaRPr lang="sk-SK"/>
          </a:p>
        </p:txBody>
      </p:sp>
      <p:sp>
        <p:nvSpPr>
          <p:cNvPr id="5" name="Footer Placeholder 4"/>
          <p:cNvSpPr>
            <a:spLocks noGrp="1"/>
          </p:cNvSpPr>
          <p:nvPr>
            <p:ph type="ftr" sz="quarter" idx="11"/>
          </p:nvPr>
        </p:nvSpPr>
        <p:spPr/>
        <p:txBody>
          <a:bodyPr/>
          <a:lstStyle/>
          <a:p>
            <a:endParaRPr lang="sk-SK"/>
          </a:p>
        </p:txBody>
      </p:sp>
      <p:sp>
        <p:nvSpPr>
          <p:cNvPr id="6" name="Slide Number Placeholder 5"/>
          <p:cNvSpPr>
            <a:spLocks noGrp="1"/>
          </p:cNvSpPr>
          <p:nvPr>
            <p:ph type="sldNum" sz="quarter" idx="12"/>
          </p:nvPr>
        </p:nvSpPr>
        <p:spPr/>
        <p:txBody>
          <a:bodyPr/>
          <a:lstStyle/>
          <a:p>
            <a:fld id="{DFE4D582-9D85-4DF2-BB34-1DE85A1518B5}" type="slidenum">
              <a:rPr lang="sk-SK" smtClean="0"/>
              <a:t>‹#›</a:t>
            </a:fld>
            <a:endParaRPr lang="sk-SK"/>
          </a:p>
        </p:txBody>
      </p:sp>
    </p:spTree>
    <p:extLst>
      <p:ext uri="{BB962C8B-B14F-4D97-AF65-F5344CB8AC3E}">
        <p14:creationId xmlns:p14="http://schemas.microsoft.com/office/powerpoint/2010/main" val="216978068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va obsah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k-SK"/>
              <a:t>Kliknutím upravte štýl predlohy nadpisu</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sk-SK"/>
              <a:t>Kliknite sem a upravte štýly predlohy textu</a:t>
            </a:r>
          </a:p>
          <a:p>
            <a:pPr lvl="1"/>
            <a:r>
              <a:rPr lang="sk-SK"/>
              <a:t>Druhá úroveň</a:t>
            </a:r>
          </a:p>
          <a:p>
            <a:pPr lvl="2"/>
            <a:r>
              <a:rPr lang="sk-SK"/>
              <a:t>Tretia úroveň</a:t>
            </a:r>
          </a:p>
          <a:p>
            <a:pPr lvl="3"/>
            <a:r>
              <a:rPr lang="sk-SK"/>
              <a:t>Štvrtá úroveň</a:t>
            </a:r>
          </a:p>
          <a:p>
            <a:pPr lvl="4"/>
            <a:r>
              <a:rPr lang="sk-SK"/>
              <a:t>Piata úroveň</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sk-SK"/>
              <a:t>Kliknite sem a upravte štýly predlohy textu</a:t>
            </a:r>
          </a:p>
          <a:p>
            <a:pPr lvl="1"/>
            <a:r>
              <a:rPr lang="sk-SK"/>
              <a:t>Druhá úroveň</a:t>
            </a:r>
          </a:p>
          <a:p>
            <a:pPr lvl="2"/>
            <a:r>
              <a:rPr lang="sk-SK"/>
              <a:t>Tretia úroveň</a:t>
            </a:r>
          </a:p>
          <a:p>
            <a:pPr lvl="3"/>
            <a:r>
              <a:rPr lang="sk-SK"/>
              <a:t>Štvrtá úroveň</a:t>
            </a:r>
          </a:p>
          <a:p>
            <a:pPr lvl="4"/>
            <a:r>
              <a:rPr lang="sk-SK"/>
              <a:t>Piata úroveň</a:t>
            </a:r>
            <a:endParaRPr lang="en-US" dirty="0"/>
          </a:p>
        </p:txBody>
      </p:sp>
      <p:sp>
        <p:nvSpPr>
          <p:cNvPr id="5" name="Date Placeholder 4"/>
          <p:cNvSpPr>
            <a:spLocks noGrp="1"/>
          </p:cNvSpPr>
          <p:nvPr>
            <p:ph type="dt" sz="half" idx="10"/>
          </p:nvPr>
        </p:nvSpPr>
        <p:spPr/>
        <p:txBody>
          <a:bodyPr/>
          <a:lstStyle/>
          <a:p>
            <a:fld id="{B46101FF-24A2-46C8-AF98-FF4DEB88C072}" type="datetime1">
              <a:rPr lang="sk-SK" smtClean="0"/>
              <a:t>15.10.2021</a:t>
            </a:fld>
            <a:endParaRPr lang="sk-SK"/>
          </a:p>
        </p:txBody>
      </p:sp>
      <p:sp>
        <p:nvSpPr>
          <p:cNvPr id="6" name="Footer Placeholder 5"/>
          <p:cNvSpPr>
            <a:spLocks noGrp="1"/>
          </p:cNvSpPr>
          <p:nvPr>
            <p:ph type="ftr" sz="quarter" idx="11"/>
          </p:nvPr>
        </p:nvSpPr>
        <p:spPr/>
        <p:txBody>
          <a:bodyPr/>
          <a:lstStyle/>
          <a:p>
            <a:endParaRPr lang="sk-SK"/>
          </a:p>
        </p:txBody>
      </p:sp>
      <p:sp>
        <p:nvSpPr>
          <p:cNvPr id="7" name="Slide Number Placeholder 6"/>
          <p:cNvSpPr>
            <a:spLocks noGrp="1"/>
          </p:cNvSpPr>
          <p:nvPr>
            <p:ph type="sldNum" sz="quarter" idx="12"/>
          </p:nvPr>
        </p:nvSpPr>
        <p:spPr/>
        <p:txBody>
          <a:bodyPr/>
          <a:lstStyle/>
          <a:p>
            <a:fld id="{DFE4D582-9D85-4DF2-BB34-1DE85A1518B5}" type="slidenum">
              <a:rPr lang="sk-SK" smtClean="0"/>
              <a:t>‹#›</a:t>
            </a:fld>
            <a:endParaRPr lang="sk-SK"/>
          </a:p>
        </p:txBody>
      </p:sp>
    </p:spTree>
    <p:extLst>
      <p:ext uri="{BB962C8B-B14F-4D97-AF65-F5344CB8AC3E}">
        <p14:creationId xmlns:p14="http://schemas.microsoft.com/office/powerpoint/2010/main" val="136496181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orovnanie">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sk-SK"/>
              <a:t>Kliknutím upravte štýl predlohy nadpisu</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sk-SK"/>
              <a:t>Kliknite sem a upravte štýly predlohy textu</a:t>
            </a:r>
          </a:p>
        </p:txBody>
      </p:sp>
      <p:sp>
        <p:nvSpPr>
          <p:cNvPr id="4" name="Content Placeholder 3"/>
          <p:cNvSpPr>
            <a:spLocks noGrp="1"/>
          </p:cNvSpPr>
          <p:nvPr>
            <p:ph sz="half" idx="2"/>
          </p:nvPr>
        </p:nvSpPr>
        <p:spPr>
          <a:xfrm>
            <a:off x="839788" y="2505075"/>
            <a:ext cx="5157787" cy="3684588"/>
          </a:xfrm>
        </p:spPr>
        <p:txBody>
          <a:bodyPr/>
          <a:lstStyle/>
          <a:p>
            <a:pPr lvl="0"/>
            <a:r>
              <a:rPr lang="sk-SK"/>
              <a:t>Kliknite sem a upravte štýly predlohy textu</a:t>
            </a:r>
          </a:p>
          <a:p>
            <a:pPr lvl="1"/>
            <a:r>
              <a:rPr lang="sk-SK"/>
              <a:t>Druhá úroveň</a:t>
            </a:r>
          </a:p>
          <a:p>
            <a:pPr lvl="2"/>
            <a:r>
              <a:rPr lang="sk-SK"/>
              <a:t>Tretia úroveň</a:t>
            </a:r>
          </a:p>
          <a:p>
            <a:pPr lvl="3"/>
            <a:r>
              <a:rPr lang="sk-SK"/>
              <a:t>Štvrtá úroveň</a:t>
            </a:r>
          </a:p>
          <a:p>
            <a:pPr lvl="4"/>
            <a:r>
              <a:rPr lang="sk-SK"/>
              <a:t>Piata úroveň</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sk-SK"/>
              <a:t>Kliknite sem a upravte štýly predlohy textu</a:t>
            </a:r>
          </a:p>
        </p:txBody>
      </p:sp>
      <p:sp>
        <p:nvSpPr>
          <p:cNvPr id="6" name="Content Placeholder 5"/>
          <p:cNvSpPr>
            <a:spLocks noGrp="1"/>
          </p:cNvSpPr>
          <p:nvPr>
            <p:ph sz="quarter" idx="4"/>
          </p:nvPr>
        </p:nvSpPr>
        <p:spPr>
          <a:xfrm>
            <a:off x="6172200" y="2505075"/>
            <a:ext cx="5183188" cy="3684588"/>
          </a:xfrm>
        </p:spPr>
        <p:txBody>
          <a:bodyPr/>
          <a:lstStyle/>
          <a:p>
            <a:pPr lvl="0"/>
            <a:r>
              <a:rPr lang="sk-SK"/>
              <a:t>Kliknite sem a upravte štýly predlohy textu</a:t>
            </a:r>
          </a:p>
          <a:p>
            <a:pPr lvl="1"/>
            <a:r>
              <a:rPr lang="sk-SK"/>
              <a:t>Druhá úroveň</a:t>
            </a:r>
          </a:p>
          <a:p>
            <a:pPr lvl="2"/>
            <a:r>
              <a:rPr lang="sk-SK"/>
              <a:t>Tretia úroveň</a:t>
            </a:r>
          </a:p>
          <a:p>
            <a:pPr lvl="3"/>
            <a:r>
              <a:rPr lang="sk-SK"/>
              <a:t>Štvrtá úroveň</a:t>
            </a:r>
          </a:p>
          <a:p>
            <a:pPr lvl="4"/>
            <a:r>
              <a:rPr lang="sk-SK"/>
              <a:t>Piata úroveň</a:t>
            </a:r>
            <a:endParaRPr lang="en-US" dirty="0"/>
          </a:p>
        </p:txBody>
      </p:sp>
      <p:sp>
        <p:nvSpPr>
          <p:cNvPr id="7" name="Date Placeholder 6"/>
          <p:cNvSpPr>
            <a:spLocks noGrp="1"/>
          </p:cNvSpPr>
          <p:nvPr>
            <p:ph type="dt" sz="half" idx="10"/>
          </p:nvPr>
        </p:nvSpPr>
        <p:spPr/>
        <p:txBody>
          <a:bodyPr/>
          <a:lstStyle/>
          <a:p>
            <a:fld id="{96457615-2EB8-422D-BB77-678D1330CA2E}" type="datetime1">
              <a:rPr lang="sk-SK" smtClean="0"/>
              <a:t>15.10.2021</a:t>
            </a:fld>
            <a:endParaRPr lang="sk-SK"/>
          </a:p>
        </p:txBody>
      </p:sp>
      <p:sp>
        <p:nvSpPr>
          <p:cNvPr id="8" name="Footer Placeholder 7"/>
          <p:cNvSpPr>
            <a:spLocks noGrp="1"/>
          </p:cNvSpPr>
          <p:nvPr>
            <p:ph type="ftr" sz="quarter" idx="11"/>
          </p:nvPr>
        </p:nvSpPr>
        <p:spPr/>
        <p:txBody>
          <a:bodyPr/>
          <a:lstStyle/>
          <a:p>
            <a:endParaRPr lang="sk-SK"/>
          </a:p>
        </p:txBody>
      </p:sp>
      <p:sp>
        <p:nvSpPr>
          <p:cNvPr id="9" name="Slide Number Placeholder 8"/>
          <p:cNvSpPr>
            <a:spLocks noGrp="1"/>
          </p:cNvSpPr>
          <p:nvPr>
            <p:ph type="sldNum" sz="quarter" idx="12"/>
          </p:nvPr>
        </p:nvSpPr>
        <p:spPr/>
        <p:txBody>
          <a:bodyPr/>
          <a:lstStyle/>
          <a:p>
            <a:fld id="{DFE4D582-9D85-4DF2-BB34-1DE85A1518B5}" type="slidenum">
              <a:rPr lang="sk-SK" smtClean="0"/>
              <a:t>‹#›</a:t>
            </a:fld>
            <a:endParaRPr lang="sk-SK"/>
          </a:p>
        </p:txBody>
      </p:sp>
    </p:spTree>
    <p:extLst>
      <p:ext uri="{BB962C8B-B14F-4D97-AF65-F5344CB8AC3E}">
        <p14:creationId xmlns:p14="http://schemas.microsoft.com/office/powerpoint/2010/main" val="314792725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Len nadpi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k-SK"/>
              <a:t>Kliknutím upravte štýl predlohy nadpisu</a:t>
            </a:r>
            <a:endParaRPr lang="en-US" dirty="0"/>
          </a:p>
        </p:txBody>
      </p:sp>
      <p:sp>
        <p:nvSpPr>
          <p:cNvPr id="3" name="Date Placeholder 2"/>
          <p:cNvSpPr>
            <a:spLocks noGrp="1"/>
          </p:cNvSpPr>
          <p:nvPr>
            <p:ph type="dt" sz="half" idx="10"/>
          </p:nvPr>
        </p:nvSpPr>
        <p:spPr/>
        <p:txBody>
          <a:bodyPr/>
          <a:lstStyle/>
          <a:p>
            <a:fld id="{09771429-9816-4B79-9C17-B5E613EE1BC8}" type="datetime1">
              <a:rPr lang="sk-SK" smtClean="0"/>
              <a:t>15.10.2021</a:t>
            </a:fld>
            <a:endParaRPr lang="sk-SK"/>
          </a:p>
        </p:txBody>
      </p:sp>
      <p:sp>
        <p:nvSpPr>
          <p:cNvPr id="4" name="Footer Placeholder 3"/>
          <p:cNvSpPr>
            <a:spLocks noGrp="1"/>
          </p:cNvSpPr>
          <p:nvPr>
            <p:ph type="ftr" sz="quarter" idx="11"/>
          </p:nvPr>
        </p:nvSpPr>
        <p:spPr/>
        <p:txBody>
          <a:bodyPr/>
          <a:lstStyle/>
          <a:p>
            <a:endParaRPr lang="sk-SK"/>
          </a:p>
        </p:txBody>
      </p:sp>
      <p:sp>
        <p:nvSpPr>
          <p:cNvPr id="5" name="Slide Number Placeholder 4"/>
          <p:cNvSpPr>
            <a:spLocks noGrp="1"/>
          </p:cNvSpPr>
          <p:nvPr>
            <p:ph type="sldNum" sz="quarter" idx="12"/>
          </p:nvPr>
        </p:nvSpPr>
        <p:spPr/>
        <p:txBody>
          <a:bodyPr/>
          <a:lstStyle/>
          <a:p>
            <a:fld id="{DFE4D582-9D85-4DF2-BB34-1DE85A1518B5}" type="slidenum">
              <a:rPr lang="sk-SK" smtClean="0"/>
              <a:t>‹#›</a:t>
            </a:fld>
            <a:endParaRPr lang="sk-SK"/>
          </a:p>
        </p:txBody>
      </p:sp>
    </p:spTree>
    <p:extLst>
      <p:ext uri="{BB962C8B-B14F-4D97-AF65-F5344CB8AC3E}">
        <p14:creationId xmlns:p14="http://schemas.microsoft.com/office/powerpoint/2010/main" val="297241879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rázdna">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19053C9-0AB3-4C3F-B328-DEF140F8A21E}" type="datetime1">
              <a:rPr lang="sk-SK" smtClean="0"/>
              <a:t>15.10.2021</a:t>
            </a:fld>
            <a:endParaRPr lang="sk-SK"/>
          </a:p>
        </p:txBody>
      </p:sp>
      <p:sp>
        <p:nvSpPr>
          <p:cNvPr id="3" name="Footer Placeholder 2"/>
          <p:cNvSpPr>
            <a:spLocks noGrp="1"/>
          </p:cNvSpPr>
          <p:nvPr>
            <p:ph type="ftr" sz="quarter" idx="11"/>
          </p:nvPr>
        </p:nvSpPr>
        <p:spPr/>
        <p:txBody>
          <a:bodyPr/>
          <a:lstStyle/>
          <a:p>
            <a:endParaRPr lang="sk-SK"/>
          </a:p>
        </p:txBody>
      </p:sp>
      <p:sp>
        <p:nvSpPr>
          <p:cNvPr id="4" name="Slide Number Placeholder 3"/>
          <p:cNvSpPr>
            <a:spLocks noGrp="1"/>
          </p:cNvSpPr>
          <p:nvPr>
            <p:ph type="sldNum" sz="quarter" idx="12"/>
          </p:nvPr>
        </p:nvSpPr>
        <p:spPr/>
        <p:txBody>
          <a:bodyPr/>
          <a:lstStyle/>
          <a:p>
            <a:fld id="{DFE4D582-9D85-4DF2-BB34-1DE85A1518B5}" type="slidenum">
              <a:rPr lang="sk-SK" smtClean="0"/>
              <a:t>‹#›</a:t>
            </a:fld>
            <a:endParaRPr lang="sk-SK"/>
          </a:p>
        </p:txBody>
      </p:sp>
    </p:spTree>
    <p:extLst>
      <p:ext uri="{BB962C8B-B14F-4D97-AF65-F5344CB8AC3E}">
        <p14:creationId xmlns:p14="http://schemas.microsoft.com/office/powerpoint/2010/main" val="275617874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Obsah s popisom">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sk-SK"/>
              <a:t>Kliknutím upravte štýl predlohy nadpisu</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sk-SK"/>
              <a:t>Kliknite sem a upravte štýly predlohy textu</a:t>
            </a:r>
          </a:p>
          <a:p>
            <a:pPr lvl="1"/>
            <a:r>
              <a:rPr lang="sk-SK"/>
              <a:t>Druhá úroveň</a:t>
            </a:r>
          </a:p>
          <a:p>
            <a:pPr lvl="2"/>
            <a:r>
              <a:rPr lang="sk-SK"/>
              <a:t>Tretia úroveň</a:t>
            </a:r>
          </a:p>
          <a:p>
            <a:pPr lvl="3"/>
            <a:r>
              <a:rPr lang="sk-SK"/>
              <a:t>Štvrtá úroveň</a:t>
            </a:r>
          </a:p>
          <a:p>
            <a:pPr lvl="4"/>
            <a:r>
              <a:rPr lang="sk-SK"/>
              <a:t>Piata úroveň</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sk-SK"/>
              <a:t>Kliknite sem a upravte štýly predlohy textu</a:t>
            </a:r>
          </a:p>
        </p:txBody>
      </p:sp>
      <p:sp>
        <p:nvSpPr>
          <p:cNvPr id="5" name="Date Placeholder 4"/>
          <p:cNvSpPr>
            <a:spLocks noGrp="1"/>
          </p:cNvSpPr>
          <p:nvPr>
            <p:ph type="dt" sz="half" idx="10"/>
          </p:nvPr>
        </p:nvSpPr>
        <p:spPr/>
        <p:txBody>
          <a:bodyPr/>
          <a:lstStyle/>
          <a:p>
            <a:fld id="{9A2E4ED0-EEA4-48AA-A5EF-13AF3AB97E0C}" type="datetime1">
              <a:rPr lang="sk-SK" smtClean="0"/>
              <a:t>15.10.2021</a:t>
            </a:fld>
            <a:endParaRPr lang="sk-SK"/>
          </a:p>
        </p:txBody>
      </p:sp>
      <p:sp>
        <p:nvSpPr>
          <p:cNvPr id="6" name="Footer Placeholder 5"/>
          <p:cNvSpPr>
            <a:spLocks noGrp="1"/>
          </p:cNvSpPr>
          <p:nvPr>
            <p:ph type="ftr" sz="quarter" idx="11"/>
          </p:nvPr>
        </p:nvSpPr>
        <p:spPr/>
        <p:txBody>
          <a:bodyPr/>
          <a:lstStyle/>
          <a:p>
            <a:endParaRPr lang="sk-SK"/>
          </a:p>
        </p:txBody>
      </p:sp>
      <p:sp>
        <p:nvSpPr>
          <p:cNvPr id="7" name="Slide Number Placeholder 6"/>
          <p:cNvSpPr>
            <a:spLocks noGrp="1"/>
          </p:cNvSpPr>
          <p:nvPr>
            <p:ph type="sldNum" sz="quarter" idx="12"/>
          </p:nvPr>
        </p:nvSpPr>
        <p:spPr/>
        <p:txBody>
          <a:bodyPr/>
          <a:lstStyle/>
          <a:p>
            <a:fld id="{DFE4D582-9D85-4DF2-BB34-1DE85A1518B5}" type="slidenum">
              <a:rPr lang="sk-SK" smtClean="0"/>
              <a:t>‹#›</a:t>
            </a:fld>
            <a:endParaRPr lang="sk-SK"/>
          </a:p>
        </p:txBody>
      </p:sp>
    </p:spTree>
    <p:extLst>
      <p:ext uri="{BB962C8B-B14F-4D97-AF65-F5344CB8AC3E}">
        <p14:creationId xmlns:p14="http://schemas.microsoft.com/office/powerpoint/2010/main" val="248444422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Obrázok s popisom">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sk-SK"/>
              <a:t>Kliknutím upravte štýl predlohy nadpisu</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sk-SK"/>
              <a:t>Kliknutím na ikonu pridáte obrázok</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sk-SK"/>
              <a:t>Kliknite sem a upravte štýly predlohy textu</a:t>
            </a:r>
          </a:p>
        </p:txBody>
      </p:sp>
      <p:sp>
        <p:nvSpPr>
          <p:cNvPr id="5" name="Date Placeholder 4"/>
          <p:cNvSpPr>
            <a:spLocks noGrp="1"/>
          </p:cNvSpPr>
          <p:nvPr>
            <p:ph type="dt" sz="half" idx="10"/>
          </p:nvPr>
        </p:nvSpPr>
        <p:spPr/>
        <p:txBody>
          <a:bodyPr/>
          <a:lstStyle/>
          <a:p>
            <a:fld id="{BA9802B9-4E38-41C5-9950-3E8D2DB33F3E}" type="datetime1">
              <a:rPr lang="sk-SK" smtClean="0"/>
              <a:t>15.10.2021</a:t>
            </a:fld>
            <a:endParaRPr lang="sk-SK"/>
          </a:p>
        </p:txBody>
      </p:sp>
      <p:sp>
        <p:nvSpPr>
          <p:cNvPr id="6" name="Footer Placeholder 5"/>
          <p:cNvSpPr>
            <a:spLocks noGrp="1"/>
          </p:cNvSpPr>
          <p:nvPr>
            <p:ph type="ftr" sz="quarter" idx="11"/>
          </p:nvPr>
        </p:nvSpPr>
        <p:spPr/>
        <p:txBody>
          <a:bodyPr/>
          <a:lstStyle/>
          <a:p>
            <a:endParaRPr lang="sk-SK"/>
          </a:p>
        </p:txBody>
      </p:sp>
      <p:sp>
        <p:nvSpPr>
          <p:cNvPr id="7" name="Slide Number Placeholder 6"/>
          <p:cNvSpPr>
            <a:spLocks noGrp="1"/>
          </p:cNvSpPr>
          <p:nvPr>
            <p:ph type="sldNum" sz="quarter" idx="12"/>
          </p:nvPr>
        </p:nvSpPr>
        <p:spPr/>
        <p:txBody>
          <a:bodyPr/>
          <a:lstStyle/>
          <a:p>
            <a:fld id="{DFE4D582-9D85-4DF2-BB34-1DE85A1518B5}" type="slidenum">
              <a:rPr lang="sk-SK" smtClean="0"/>
              <a:t>‹#›</a:t>
            </a:fld>
            <a:endParaRPr lang="sk-SK"/>
          </a:p>
        </p:txBody>
      </p:sp>
    </p:spTree>
    <p:extLst>
      <p:ext uri="{BB962C8B-B14F-4D97-AF65-F5344CB8AC3E}">
        <p14:creationId xmlns:p14="http://schemas.microsoft.com/office/powerpoint/2010/main" val="87453347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sk-SK"/>
              <a:t>Kliknutím upravte štýl predlohy nadpisu</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sk-SK"/>
              <a:t>Kliknite sem a upravte štýly predlohy textu</a:t>
            </a:r>
          </a:p>
          <a:p>
            <a:pPr lvl="1"/>
            <a:r>
              <a:rPr lang="sk-SK"/>
              <a:t>Druhá úroveň</a:t>
            </a:r>
          </a:p>
          <a:p>
            <a:pPr lvl="2"/>
            <a:r>
              <a:rPr lang="sk-SK"/>
              <a:t>Tretia úroveň</a:t>
            </a:r>
          </a:p>
          <a:p>
            <a:pPr lvl="3"/>
            <a:r>
              <a:rPr lang="sk-SK"/>
              <a:t>Štvrtá úroveň</a:t>
            </a:r>
          </a:p>
          <a:p>
            <a:pPr lvl="4"/>
            <a:r>
              <a:rPr lang="sk-SK"/>
              <a:t>Piata úroveň</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7A753E1-627D-4F78-A6BA-8D55226363E9}" type="datetime1">
              <a:rPr lang="sk-SK" smtClean="0"/>
              <a:t>15.10.2021</a:t>
            </a:fld>
            <a:endParaRPr lang="sk-SK"/>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sk-SK"/>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FE4D582-9D85-4DF2-BB34-1DE85A1518B5}" type="slidenum">
              <a:rPr lang="sk-SK" smtClean="0"/>
              <a:t>‹#›</a:t>
            </a:fld>
            <a:endParaRPr lang="sk-SK"/>
          </a:p>
        </p:txBody>
      </p:sp>
    </p:spTree>
    <p:extLst>
      <p:ext uri="{BB962C8B-B14F-4D97-AF65-F5344CB8AC3E}">
        <p14:creationId xmlns:p14="http://schemas.microsoft.com/office/powerpoint/2010/main" val="798982280"/>
      </p:ext>
    </p:extLst>
  </p:cSld>
  <p:clrMap bg1="lt1" tx1="dk1" bg2="lt2" tx2="dk2" accent1="accent1" accent2="accent2" accent3="accent3" accent4="accent4" accent5="accent5" accent6="accent6" hlink="hlink" folHlink="folHlink"/>
  <p:sldLayoutIdLst>
    <p:sldLayoutId id="2147483903" r:id="rId1"/>
    <p:sldLayoutId id="2147483904" r:id="rId2"/>
    <p:sldLayoutId id="2147483905" r:id="rId3"/>
    <p:sldLayoutId id="2147483906" r:id="rId4"/>
    <p:sldLayoutId id="2147483907" r:id="rId5"/>
    <p:sldLayoutId id="2147483908" r:id="rId6"/>
    <p:sldLayoutId id="2147483909" r:id="rId7"/>
    <p:sldLayoutId id="2147483910" r:id="rId8"/>
    <p:sldLayoutId id="2147483911" r:id="rId9"/>
    <p:sldLayoutId id="2147483912" r:id="rId10"/>
    <p:sldLayoutId id="2147483913"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2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3.xml"/><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3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Layout" Target="../slideLayouts/slideLayout1.xml"/><Relationship Id="rId5" Type="http://schemas.openxmlformats.org/officeDocument/2006/relationships/hyperlink" Target="mailto:Psp@enviro.gov.sk" TargetMode="External"/><Relationship Id="rId4" Type="http://schemas.openxmlformats.org/officeDocument/2006/relationships/hyperlink" Target="mailto:eeagrants@enviro.gov.sk"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4.xml"/><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9" name="Obrázok 8">
            <a:extLst>
              <a:ext uri="{FF2B5EF4-FFF2-40B4-BE49-F238E27FC236}">
                <a16:creationId xmlns:a16="http://schemas.microsoft.com/office/drawing/2014/main" id="{E9044F32-CA45-4F88-83D7-E8FAE9301F41}"/>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535294" y="241002"/>
            <a:ext cx="4321261" cy="1504094"/>
          </a:xfrm>
          <a:prstGeom prst="rect">
            <a:avLst/>
          </a:prstGeom>
        </p:spPr>
      </p:pic>
      <p:sp>
        <p:nvSpPr>
          <p:cNvPr id="10" name="BlokTextu 9">
            <a:extLst>
              <a:ext uri="{FF2B5EF4-FFF2-40B4-BE49-F238E27FC236}">
                <a16:creationId xmlns:a16="http://schemas.microsoft.com/office/drawing/2014/main" id="{2E3E4134-FFD3-4F38-870D-5FEE11BE9C93}"/>
              </a:ext>
            </a:extLst>
          </p:cNvPr>
          <p:cNvSpPr txBox="1"/>
          <p:nvPr/>
        </p:nvSpPr>
        <p:spPr>
          <a:xfrm>
            <a:off x="10620319" y="6173745"/>
            <a:ext cx="1236236" cy="369332"/>
          </a:xfrm>
          <a:prstGeom prst="rect">
            <a:avLst/>
          </a:prstGeom>
          <a:noFill/>
        </p:spPr>
        <p:txBody>
          <a:bodyPr wrap="none" rtlCol="0">
            <a:spAutoFit/>
          </a:bodyPr>
          <a:lstStyle/>
          <a:p>
            <a:r>
              <a:rPr lang="sk-SK" dirty="0"/>
              <a:t>14.10.2021</a:t>
            </a:r>
          </a:p>
        </p:txBody>
      </p:sp>
      <p:sp>
        <p:nvSpPr>
          <p:cNvPr id="8" name="Zaoblený obdĺžnik 2">
            <a:extLst>
              <a:ext uri="{FF2B5EF4-FFF2-40B4-BE49-F238E27FC236}">
                <a16:creationId xmlns:a16="http://schemas.microsoft.com/office/drawing/2014/main" id="{060AF8E1-78EE-4B4D-8439-4D40EACC6C22}"/>
              </a:ext>
            </a:extLst>
          </p:cNvPr>
          <p:cNvSpPr/>
          <p:nvPr/>
        </p:nvSpPr>
        <p:spPr>
          <a:xfrm>
            <a:off x="3788675" y="4059430"/>
            <a:ext cx="4614650" cy="718453"/>
          </a:xfrm>
          <a:prstGeom prst="roundRect">
            <a:avLst/>
          </a:prstGeom>
          <a:solidFill>
            <a:srgbClr val="00B050"/>
          </a:solidFill>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sk-SK" sz="3200" dirty="0"/>
              <a:t>Seminár pre prijímateľov</a:t>
            </a:r>
            <a:endParaRPr lang="sk-SK" sz="1000" dirty="0"/>
          </a:p>
        </p:txBody>
      </p:sp>
      <p:sp>
        <p:nvSpPr>
          <p:cNvPr id="11" name="Zaoblený obdĺžnik 3">
            <a:extLst>
              <a:ext uri="{FF2B5EF4-FFF2-40B4-BE49-F238E27FC236}">
                <a16:creationId xmlns:a16="http://schemas.microsoft.com/office/drawing/2014/main" id="{B8173516-2EF3-41A8-BF4A-5308208C8CB4}"/>
              </a:ext>
            </a:extLst>
          </p:cNvPr>
          <p:cNvSpPr/>
          <p:nvPr/>
        </p:nvSpPr>
        <p:spPr>
          <a:xfrm>
            <a:off x="1848463" y="1915563"/>
            <a:ext cx="8495071" cy="1921847"/>
          </a:xfrm>
          <a:prstGeom prst="roundRect">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k-SK" sz="4800" b="1" dirty="0"/>
              <a:t>Priebežná správa o projekte </a:t>
            </a:r>
            <a:r>
              <a:rPr lang="sk-SK" sz="3200" b="1" dirty="0"/>
              <a:t>– skúsenosti a zistenia z PSP1, zmeny podľa pripravovanej Príručky pre prijímateľa</a:t>
            </a:r>
            <a:endParaRPr lang="sk-SK" sz="4800" b="1" dirty="0"/>
          </a:p>
        </p:txBody>
      </p:sp>
      <p:pic>
        <p:nvPicPr>
          <p:cNvPr id="15" name="Obrázok 14">
            <a:extLst>
              <a:ext uri="{FF2B5EF4-FFF2-40B4-BE49-F238E27FC236}">
                <a16:creationId xmlns:a16="http://schemas.microsoft.com/office/drawing/2014/main" id="{6C32ABBF-A2C9-48A0-BC88-42A45450032C}"/>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24151" y="407861"/>
            <a:ext cx="2785965" cy="1145558"/>
          </a:xfrm>
          <a:prstGeom prst="rect">
            <a:avLst/>
          </a:prstGeom>
        </p:spPr>
      </p:pic>
      <p:sp>
        <p:nvSpPr>
          <p:cNvPr id="12" name="Zaoblený obdĺžnik 3">
            <a:extLst>
              <a:ext uri="{FF2B5EF4-FFF2-40B4-BE49-F238E27FC236}">
                <a16:creationId xmlns:a16="http://schemas.microsoft.com/office/drawing/2014/main" id="{41EF1904-1459-4C5E-89AA-D8C31C8FCAE2}"/>
              </a:ext>
            </a:extLst>
          </p:cNvPr>
          <p:cNvSpPr/>
          <p:nvPr/>
        </p:nvSpPr>
        <p:spPr>
          <a:xfrm>
            <a:off x="2784986" y="4999903"/>
            <a:ext cx="6622026" cy="540000"/>
          </a:xfrm>
          <a:prstGeom prst="round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sk-SK" dirty="0"/>
              <a:t>Program SK-Klíma: Zmierňovanie a prispôsobovanie sa zmene klímy</a:t>
            </a:r>
            <a:endParaRPr lang="en-GB" dirty="0"/>
          </a:p>
        </p:txBody>
      </p:sp>
      <p:sp>
        <p:nvSpPr>
          <p:cNvPr id="7" name="Zástupný symbol čísla snímky 6"/>
          <p:cNvSpPr>
            <a:spLocks noGrp="1"/>
          </p:cNvSpPr>
          <p:nvPr>
            <p:ph type="sldNum" sz="quarter" idx="12"/>
          </p:nvPr>
        </p:nvSpPr>
        <p:spPr>
          <a:xfrm>
            <a:off x="3646714" y="6295390"/>
            <a:ext cx="2743200" cy="365125"/>
          </a:xfrm>
        </p:spPr>
        <p:txBody>
          <a:bodyPr/>
          <a:lstStyle/>
          <a:p>
            <a:fld id="{DFE4D582-9D85-4DF2-BB34-1DE85A1518B5}" type="slidenum">
              <a:rPr lang="sk-SK" smtClean="0">
                <a:solidFill>
                  <a:schemeClr val="bg1"/>
                </a:solidFill>
              </a:rPr>
              <a:t>1</a:t>
            </a:fld>
            <a:endParaRPr lang="sk-SK" dirty="0">
              <a:solidFill>
                <a:schemeClr val="bg1"/>
              </a:solidFill>
            </a:endParaRPr>
          </a:p>
        </p:txBody>
      </p:sp>
    </p:spTree>
    <p:extLst>
      <p:ext uri="{BB962C8B-B14F-4D97-AF65-F5344CB8AC3E}">
        <p14:creationId xmlns:p14="http://schemas.microsoft.com/office/powerpoint/2010/main" val="323485258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Obrázok 8">
            <a:extLst>
              <a:ext uri="{FF2B5EF4-FFF2-40B4-BE49-F238E27FC236}">
                <a16:creationId xmlns:a16="http://schemas.microsoft.com/office/drawing/2014/main" id="{E9044F32-CA45-4F88-83D7-E8FAE9301F41}"/>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974062" y="5737938"/>
            <a:ext cx="3217938" cy="1120062"/>
          </a:xfrm>
          <a:prstGeom prst="rect">
            <a:avLst/>
          </a:prstGeom>
        </p:spPr>
      </p:pic>
      <p:pic>
        <p:nvPicPr>
          <p:cNvPr id="10" name="Obrázok 9">
            <a:extLst>
              <a:ext uri="{FF2B5EF4-FFF2-40B4-BE49-F238E27FC236}">
                <a16:creationId xmlns:a16="http://schemas.microsoft.com/office/drawing/2014/main" id="{A3A8D21A-AF0C-4186-93B7-72286348B121}"/>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79219" y="231587"/>
            <a:ext cx="11301503" cy="665270"/>
          </a:xfrm>
          <a:prstGeom prst="rect">
            <a:avLst/>
          </a:prstGeom>
        </p:spPr>
      </p:pic>
      <p:sp>
        <p:nvSpPr>
          <p:cNvPr id="5" name="Zaoblený obdĺžnik 3">
            <a:extLst>
              <a:ext uri="{FF2B5EF4-FFF2-40B4-BE49-F238E27FC236}">
                <a16:creationId xmlns:a16="http://schemas.microsoft.com/office/drawing/2014/main" id="{D9ED6F12-B198-4809-94B5-44ACD8444D24}"/>
              </a:ext>
            </a:extLst>
          </p:cNvPr>
          <p:cNvSpPr/>
          <p:nvPr/>
        </p:nvSpPr>
        <p:spPr>
          <a:xfrm>
            <a:off x="989970" y="1966575"/>
            <a:ext cx="10080000" cy="1820869"/>
          </a:xfrm>
          <a:prstGeom prst="roundRect">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lvl="2" algn="just">
              <a:spcBef>
                <a:spcPts val="1000"/>
              </a:spcBef>
              <a:spcAft>
                <a:spcPts val="600"/>
              </a:spcAft>
            </a:pPr>
            <a:r>
              <a:rPr lang="sk-SK" sz="2400" dirty="0">
                <a:effectLst/>
                <a:latin typeface="Arial" panose="020B0604020202020204" pitchFamily="34" charset="0"/>
                <a:ea typeface="Times New Roman" panose="02020603050405020304" pitchFamily="18" charset="0"/>
              </a:rPr>
              <a:t>ZUD je súčasťou PSP a predkladá sa za účelom potreby zatriedenia jednotlivých výdavkov, zrealizovaných v rámci reportovacieho obdobia do jednotlivých rozpočtových položiek a k jednotlivým subjektom, ktoré tieto výdavky realizovali (prijímateľ, resp. partneri).</a:t>
            </a:r>
          </a:p>
        </p:txBody>
      </p:sp>
      <p:sp>
        <p:nvSpPr>
          <p:cNvPr id="6" name="Zaoblený obdĺžnik 3">
            <a:extLst>
              <a:ext uri="{FF2B5EF4-FFF2-40B4-BE49-F238E27FC236}">
                <a16:creationId xmlns:a16="http://schemas.microsoft.com/office/drawing/2014/main" id="{EFE8C514-723A-4D0D-B92A-B4D2E76F271D}"/>
              </a:ext>
            </a:extLst>
          </p:cNvPr>
          <p:cNvSpPr/>
          <p:nvPr/>
        </p:nvSpPr>
        <p:spPr>
          <a:xfrm>
            <a:off x="3738269" y="1233048"/>
            <a:ext cx="4715461" cy="432930"/>
          </a:xfrm>
          <a:prstGeom prst="round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spcAft>
                <a:spcPts val="600"/>
              </a:spcAft>
            </a:pPr>
            <a:r>
              <a:rPr lang="sk-SK" sz="2400" b="1" dirty="0">
                <a:effectLst/>
                <a:latin typeface="Arial" panose="020B0604020202020204" pitchFamily="34" charset="0"/>
                <a:ea typeface="Times New Roman" panose="02020603050405020304" pitchFamily="18" charset="0"/>
                <a:cs typeface="Arial" panose="020B0604020202020204" pitchFamily="34" charset="0"/>
              </a:rPr>
              <a:t>Zoznam účtovných dokladov</a:t>
            </a:r>
            <a:endParaRPr lang="sk-SK" sz="2400" dirty="0">
              <a:effectLst/>
              <a:latin typeface="Arial" panose="020B0604020202020204" pitchFamily="34" charset="0"/>
              <a:ea typeface="Times New Roman" panose="02020603050405020304" pitchFamily="18" charset="0"/>
              <a:cs typeface="Times New Roman" panose="02020603050405020304" pitchFamily="18" charset="0"/>
            </a:endParaRPr>
          </a:p>
        </p:txBody>
      </p:sp>
      <p:sp>
        <p:nvSpPr>
          <p:cNvPr id="7" name="Zaoblený obdĺžnik 3">
            <a:extLst>
              <a:ext uri="{FF2B5EF4-FFF2-40B4-BE49-F238E27FC236}">
                <a16:creationId xmlns:a16="http://schemas.microsoft.com/office/drawing/2014/main" id="{C80091AD-DE55-442D-9F42-7EAFDDA3CD0C}"/>
              </a:ext>
            </a:extLst>
          </p:cNvPr>
          <p:cNvSpPr/>
          <p:nvPr/>
        </p:nvSpPr>
        <p:spPr>
          <a:xfrm>
            <a:off x="989970" y="4203066"/>
            <a:ext cx="10080000" cy="1120062"/>
          </a:xfrm>
          <a:prstGeom prst="round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lvl="2" algn="just">
              <a:lnSpc>
                <a:spcPct val="100000"/>
              </a:lnSpc>
              <a:spcAft>
                <a:spcPts val="600"/>
              </a:spcAft>
            </a:pPr>
            <a:r>
              <a:rPr lang="sk-SK" sz="2400" dirty="0">
                <a:effectLst/>
                <a:latin typeface="Arial" panose="020B0604020202020204" pitchFamily="34" charset="0"/>
                <a:ea typeface="Times New Roman" panose="02020603050405020304" pitchFamily="18" charset="0"/>
              </a:rPr>
              <a:t>Ak SP neurčí inak, jednotlivé výdavky sa priraďujú aj k predpísaným typom (kategóriám) výdavkov a rozpočtovým kapitolám, prípadný nesúlad sa rieši cez sledovanú zmenu.</a:t>
            </a:r>
            <a:endParaRPr lang="sk-SK" sz="2400" dirty="0">
              <a:latin typeface="Arial" panose="020B0604020202020204" pitchFamily="34" charset="0"/>
              <a:cs typeface="Arial" panose="020B0604020202020204" pitchFamily="34" charset="0"/>
            </a:endParaRPr>
          </a:p>
        </p:txBody>
      </p:sp>
      <p:sp>
        <p:nvSpPr>
          <p:cNvPr id="12" name="Zástupný symbol čísla snímky 11"/>
          <p:cNvSpPr>
            <a:spLocks noGrp="1"/>
          </p:cNvSpPr>
          <p:nvPr>
            <p:ph type="sldNum" sz="quarter" idx="12"/>
          </p:nvPr>
        </p:nvSpPr>
        <p:spPr>
          <a:xfrm>
            <a:off x="3429000" y="6297969"/>
            <a:ext cx="2743200" cy="365125"/>
          </a:xfrm>
        </p:spPr>
        <p:txBody>
          <a:bodyPr/>
          <a:lstStyle/>
          <a:p>
            <a:fld id="{DFE4D582-9D85-4DF2-BB34-1DE85A1518B5}" type="slidenum">
              <a:rPr lang="sk-SK" smtClean="0"/>
              <a:t>10</a:t>
            </a:fld>
            <a:endParaRPr lang="sk-SK" dirty="0"/>
          </a:p>
        </p:txBody>
      </p:sp>
    </p:spTree>
    <p:extLst>
      <p:ext uri="{BB962C8B-B14F-4D97-AF65-F5344CB8AC3E}">
        <p14:creationId xmlns:p14="http://schemas.microsoft.com/office/powerpoint/2010/main" val="393483407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Obrázok 8">
            <a:extLst>
              <a:ext uri="{FF2B5EF4-FFF2-40B4-BE49-F238E27FC236}">
                <a16:creationId xmlns:a16="http://schemas.microsoft.com/office/drawing/2014/main" id="{E9044F32-CA45-4F88-83D7-E8FAE9301F41}"/>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974062" y="5737938"/>
            <a:ext cx="3217938" cy="1120062"/>
          </a:xfrm>
          <a:prstGeom prst="rect">
            <a:avLst/>
          </a:prstGeom>
        </p:spPr>
      </p:pic>
      <p:pic>
        <p:nvPicPr>
          <p:cNvPr id="10" name="Obrázok 9">
            <a:extLst>
              <a:ext uri="{FF2B5EF4-FFF2-40B4-BE49-F238E27FC236}">
                <a16:creationId xmlns:a16="http://schemas.microsoft.com/office/drawing/2014/main" id="{A3A8D21A-AF0C-4186-93B7-72286348B121}"/>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79219" y="231587"/>
            <a:ext cx="11301503" cy="665270"/>
          </a:xfrm>
          <a:prstGeom prst="rect">
            <a:avLst/>
          </a:prstGeom>
        </p:spPr>
      </p:pic>
      <p:sp>
        <p:nvSpPr>
          <p:cNvPr id="5" name="Zaoblený obdĺžnik 3">
            <a:extLst>
              <a:ext uri="{FF2B5EF4-FFF2-40B4-BE49-F238E27FC236}">
                <a16:creationId xmlns:a16="http://schemas.microsoft.com/office/drawing/2014/main" id="{D9ED6F12-B198-4809-94B5-44ACD8444D24}"/>
              </a:ext>
            </a:extLst>
          </p:cNvPr>
          <p:cNvSpPr/>
          <p:nvPr/>
        </p:nvSpPr>
        <p:spPr>
          <a:xfrm>
            <a:off x="1056000" y="1859114"/>
            <a:ext cx="10080000" cy="812248"/>
          </a:xfrm>
          <a:prstGeom prst="roundRect">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lvl="2" algn="just"/>
            <a:r>
              <a:rPr lang="sk-SK" sz="2400" dirty="0">
                <a:latin typeface="Arial" panose="020B0604020202020204" pitchFamily="34" charset="0"/>
                <a:cs typeface="Arial" panose="020B0604020202020204" pitchFamily="34" charset="0"/>
              </a:rPr>
              <a:t>Sumarizačný hárok (ďalej len „SH“) by sa mal vypracovať samostatne za prijímateľa, resp. každého z partnerov. </a:t>
            </a:r>
          </a:p>
        </p:txBody>
      </p:sp>
      <p:sp>
        <p:nvSpPr>
          <p:cNvPr id="6" name="Zaoblený obdĺžnik 3">
            <a:extLst>
              <a:ext uri="{FF2B5EF4-FFF2-40B4-BE49-F238E27FC236}">
                <a16:creationId xmlns:a16="http://schemas.microsoft.com/office/drawing/2014/main" id="{EFE8C514-723A-4D0D-B92A-B4D2E76F271D}"/>
              </a:ext>
            </a:extLst>
          </p:cNvPr>
          <p:cNvSpPr/>
          <p:nvPr/>
        </p:nvSpPr>
        <p:spPr>
          <a:xfrm>
            <a:off x="3502294" y="1233048"/>
            <a:ext cx="4152119" cy="432930"/>
          </a:xfrm>
          <a:prstGeom prst="round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spcAft>
                <a:spcPts val="600"/>
              </a:spcAft>
            </a:pPr>
            <a:r>
              <a:rPr lang="sk-SK" sz="2400" b="1" dirty="0">
                <a:latin typeface="Arial" panose="020B0604020202020204" pitchFamily="34" charset="0"/>
                <a:ea typeface="Times New Roman" panose="02020603050405020304" pitchFamily="18" charset="0"/>
              </a:rPr>
              <a:t>Sumarizačné hárky - mzdy</a:t>
            </a:r>
            <a:endParaRPr lang="sk-SK" sz="2400" b="1" dirty="0">
              <a:effectLst/>
              <a:latin typeface="Arial" panose="020B0604020202020204" pitchFamily="34" charset="0"/>
              <a:ea typeface="Times New Roman" panose="02020603050405020304" pitchFamily="18" charset="0"/>
              <a:cs typeface="Times New Roman" panose="02020603050405020304" pitchFamily="18" charset="0"/>
            </a:endParaRPr>
          </a:p>
        </p:txBody>
      </p:sp>
      <p:sp>
        <p:nvSpPr>
          <p:cNvPr id="7" name="Zaoblený obdĺžnik 3">
            <a:extLst>
              <a:ext uri="{FF2B5EF4-FFF2-40B4-BE49-F238E27FC236}">
                <a16:creationId xmlns:a16="http://schemas.microsoft.com/office/drawing/2014/main" id="{2BDB2BEA-212C-4531-9A77-4335755B18A1}"/>
              </a:ext>
            </a:extLst>
          </p:cNvPr>
          <p:cNvSpPr/>
          <p:nvPr/>
        </p:nvSpPr>
        <p:spPr>
          <a:xfrm>
            <a:off x="1056000" y="2834092"/>
            <a:ext cx="10080000" cy="1599054"/>
          </a:xfrm>
          <a:prstGeom prst="round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lvl="2" algn="just"/>
            <a:r>
              <a:rPr lang="sk-SK" sz="2400" dirty="0">
                <a:latin typeface="Arial" panose="020B0604020202020204" pitchFamily="34" charset="0"/>
                <a:cs typeface="Arial" panose="020B0604020202020204" pitchFamily="34" charset="0"/>
              </a:rPr>
              <a:t>SH predstavuje rozpis výdavkov na jednotlivých zamestnancov po jednotlivých obdobiach (mesiacoch), pričom každá mzda je priradená k aktivite a rozpočtovej položke. Ak jeden zamestnanec pracuje na viacerých aktivitách, je potrebné mzdu rozpočítať medzi tieto položky. </a:t>
            </a:r>
          </a:p>
        </p:txBody>
      </p:sp>
      <p:sp>
        <p:nvSpPr>
          <p:cNvPr id="8" name="Zaoblený obdĺžnik 3">
            <a:extLst>
              <a:ext uri="{FF2B5EF4-FFF2-40B4-BE49-F238E27FC236}">
                <a16:creationId xmlns:a16="http://schemas.microsoft.com/office/drawing/2014/main" id="{0FE131F2-C86F-45C4-9BC9-AD870FCBE5AF}"/>
              </a:ext>
            </a:extLst>
          </p:cNvPr>
          <p:cNvSpPr/>
          <p:nvPr/>
        </p:nvSpPr>
        <p:spPr>
          <a:xfrm>
            <a:off x="1056000" y="4595877"/>
            <a:ext cx="10080000" cy="1273982"/>
          </a:xfrm>
          <a:prstGeom prst="roundRect">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lvl="2" algn="just"/>
            <a:r>
              <a:rPr lang="sk-SK" sz="2400" dirty="0">
                <a:latin typeface="Arial" panose="020B0604020202020204" pitchFamily="34" charset="0"/>
                <a:cs typeface="Arial" panose="020B0604020202020204" pitchFamily="34" charset="0"/>
              </a:rPr>
              <a:t>SH slúži tiež na deklarovanie plnenia si odvodových povinností zamestnávateľa vo vzťahu k daňovému úradu a sociálnej a zdravotným poisťovniam.</a:t>
            </a:r>
          </a:p>
        </p:txBody>
      </p:sp>
      <p:sp>
        <p:nvSpPr>
          <p:cNvPr id="13" name="Zástupný symbol čísla snímky 12"/>
          <p:cNvSpPr>
            <a:spLocks noGrp="1"/>
          </p:cNvSpPr>
          <p:nvPr>
            <p:ph type="sldNum" sz="quarter" idx="12"/>
          </p:nvPr>
        </p:nvSpPr>
        <p:spPr>
          <a:xfrm>
            <a:off x="3286770" y="6297969"/>
            <a:ext cx="2743200" cy="365125"/>
          </a:xfrm>
        </p:spPr>
        <p:txBody>
          <a:bodyPr/>
          <a:lstStyle/>
          <a:p>
            <a:fld id="{DFE4D582-9D85-4DF2-BB34-1DE85A1518B5}" type="slidenum">
              <a:rPr lang="sk-SK" smtClean="0"/>
              <a:t>11</a:t>
            </a:fld>
            <a:endParaRPr lang="sk-SK" dirty="0"/>
          </a:p>
        </p:txBody>
      </p:sp>
    </p:spTree>
    <p:extLst>
      <p:ext uri="{BB962C8B-B14F-4D97-AF65-F5344CB8AC3E}">
        <p14:creationId xmlns:p14="http://schemas.microsoft.com/office/powerpoint/2010/main" val="398820565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Obrázok 8">
            <a:extLst>
              <a:ext uri="{FF2B5EF4-FFF2-40B4-BE49-F238E27FC236}">
                <a16:creationId xmlns:a16="http://schemas.microsoft.com/office/drawing/2014/main" id="{E9044F32-CA45-4F88-83D7-E8FAE9301F41}"/>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974062" y="5737938"/>
            <a:ext cx="3217938" cy="1120062"/>
          </a:xfrm>
          <a:prstGeom prst="rect">
            <a:avLst/>
          </a:prstGeom>
        </p:spPr>
      </p:pic>
      <p:pic>
        <p:nvPicPr>
          <p:cNvPr id="10" name="Obrázok 9">
            <a:extLst>
              <a:ext uri="{FF2B5EF4-FFF2-40B4-BE49-F238E27FC236}">
                <a16:creationId xmlns:a16="http://schemas.microsoft.com/office/drawing/2014/main" id="{A3A8D21A-AF0C-4186-93B7-72286348B121}"/>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79219" y="231587"/>
            <a:ext cx="11301503" cy="665270"/>
          </a:xfrm>
          <a:prstGeom prst="rect">
            <a:avLst/>
          </a:prstGeom>
        </p:spPr>
      </p:pic>
      <p:sp>
        <p:nvSpPr>
          <p:cNvPr id="5" name="Zaoblený obdĺžnik 3">
            <a:extLst>
              <a:ext uri="{FF2B5EF4-FFF2-40B4-BE49-F238E27FC236}">
                <a16:creationId xmlns:a16="http://schemas.microsoft.com/office/drawing/2014/main" id="{D9ED6F12-B198-4809-94B5-44ACD8444D24}"/>
              </a:ext>
            </a:extLst>
          </p:cNvPr>
          <p:cNvSpPr/>
          <p:nvPr/>
        </p:nvSpPr>
        <p:spPr>
          <a:xfrm>
            <a:off x="1056000" y="2017188"/>
            <a:ext cx="10080000" cy="2787173"/>
          </a:xfrm>
          <a:prstGeom prst="roundRect">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lvl="2" algn="just"/>
            <a:r>
              <a:rPr lang="sk-SK" sz="2400" dirty="0">
                <a:latin typeface="Arial" panose="020B0604020202020204" pitchFamily="34" charset="0"/>
                <a:cs typeface="Arial" panose="020B0604020202020204" pitchFamily="34" charset="0"/>
              </a:rPr>
              <a:t>V sumarizačnom hárku ku mzdám sa naakumulujú viaceré pracovné pozície a výdavky za celé reportovacie obdobie, v spodnej časti SH je tabuľka „prehľady“, z ktorej sa dáta preklopia do ZUD (suma spolu podľa rozpočtovej položky sa prenesie do nárokovanej sumy v ZUD). Prehľady sumarizujú nárokované výdavky na základe rozpočtových položiek a aktivít.</a:t>
            </a:r>
          </a:p>
        </p:txBody>
      </p:sp>
      <p:sp>
        <p:nvSpPr>
          <p:cNvPr id="11" name="Zástupný symbol čísla snímky 10"/>
          <p:cNvSpPr>
            <a:spLocks noGrp="1"/>
          </p:cNvSpPr>
          <p:nvPr>
            <p:ph type="sldNum" sz="quarter" idx="12"/>
          </p:nvPr>
        </p:nvSpPr>
        <p:spPr>
          <a:xfrm>
            <a:off x="3352800" y="6297969"/>
            <a:ext cx="2743200" cy="365125"/>
          </a:xfrm>
        </p:spPr>
        <p:txBody>
          <a:bodyPr/>
          <a:lstStyle/>
          <a:p>
            <a:fld id="{DFE4D582-9D85-4DF2-BB34-1DE85A1518B5}" type="slidenum">
              <a:rPr lang="sk-SK" smtClean="0"/>
              <a:t>12</a:t>
            </a:fld>
            <a:endParaRPr lang="sk-SK" dirty="0"/>
          </a:p>
        </p:txBody>
      </p:sp>
      <p:sp>
        <p:nvSpPr>
          <p:cNvPr id="12" name="Zaoblený obdĺžnik 3">
            <a:extLst>
              <a:ext uri="{FF2B5EF4-FFF2-40B4-BE49-F238E27FC236}">
                <a16:creationId xmlns:a16="http://schemas.microsoft.com/office/drawing/2014/main" id="{37214374-D016-4E87-A696-692D05B1C5F0}"/>
              </a:ext>
            </a:extLst>
          </p:cNvPr>
          <p:cNvSpPr/>
          <p:nvPr/>
        </p:nvSpPr>
        <p:spPr>
          <a:xfrm>
            <a:off x="3502294" y="1233048"/>
            <a:ext cx="4715461" cy="432930"/>
          </a:xfrm>
          <a:prstGeom prst="round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spcAft>
                <a:spcPts val="600"/>
              </a:spcAft>
            </a:pPr>
            <a:r>
              <a:rPr lang="sk-SK" sz="2400" b="1" dirty="0">
                <a:latin typeface="Arial" panose="020B0604020202020204" pitchFamily="34" charset="0"/>
                <a:ea typeface="Times New Roman" panose="02020603050405020304" pitchFamily="18" charset="0"/>
              </a:rPr>
              <a:t>Sumarizačné hárky - mzdy</a:t>
            </a:r>
            <a:endParaRPr lang="sk-SK" sz="2400" b="1" dirty="0">
              <a:effectLst/>
              <a:latin typeface="Arial" panose="020B0604020202020204" pitchFamily="34"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6416191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Obrázok 8">
            <a:extLst>
              <a:ext uri="{FF2B5EF4-FFF2-40B4-BE49-F238E27FC236}">
                <a16:creationId xmlns:a16="http://schemas.microsoft.com/office/drawing/2014/main" id="{E9044F32-CA45-4F88-83D7-E8FAE9301F41}"/>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974062" y="5737938"/>
            <a:ext cx="3217938" cy="1120062"/>
          </a:xfrm>
          <a:prstGeom prst="rect">
            <a:avLst/>
          </a:prstGeom>
        </p:spPr>
      </p:pic>
      <p:pic>
        <p:nvPicPr>
          <p:cNvPr id="10" name="Obrázok 9">
            <a:extLst>
              <a:ext uri="{FF2B5EF4-FFF2-40B4-BE49-F238E27FC236}">
                <a16:creationId xmlns:a16="http://schemas.microsoft.com/office/drawing/2014/main" id="{A3A8D21A-AF0C-4186-93B7-72286348B121}"/>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79219" y="231587"/>
            <a:ext cx="11301503" cy="665270"/>
          </a:xfrm>
          <a:prstGeom prst="rect">
            <a:avLst/>
          </a:prstGeom>
        </p:spPr>
      </p:pic>
      <p:sp>
        <p:nvSpPr>
          <p:cNvPr id="5" name="Zaoblený obdĺžnik 3">
            <a:extLst>
              <a:ext uri="{FF2B5EF4-FFF2-40B4-BE49-F238E27FC236}">
                <a16:creationId xmlns:a16="http://schemas.microsoft.com/office/drawing/2014/main" id="{D9ED6F12-B198-4809-94B5-44ACD8444D24}"/>
              </a:ext>
            </a:extLst>
          </p:cNvPr>
          <p:cNvSpPr/>
          <p:nvPr/>
        </p:nvSpPr>
        <p:spPr>
          <a:xfrm>
            <a:off x="1056000" y="1755330"/>
            <a:ext cx="10080000" cy="1896876"/>
          </a:xfrm>
          <a:prstGeom prst="roundRect">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lvl="2" algn="just"/>
            <a:r>
              <a:rPr lang="sk-SK" sz="2400" dirty="0">
                <a:latin typeface="Arial" panose="020B0604020202020204" pitchFamily="34" charset="0"/>
                <a:cs typeface="Arial" panose="020B0604020202020204" pitchFamily="34" charset="0"/>
              </a:rPr>
              <a:t>Pri výpočte oprávnenej sumy na zamestnanca sa do ceny celkovej práce nezaratúva suma za nadčas. </a:t>
            </a:r>
          </a:p>
          <a:p>
            <a:pPr marL="0" lvl="2" algn="just"/>
            <a:r>
              <a:rPr lang="sk-SK" sz="2400" dirty="0">
                <a:latin typeface="Arial" panose="020B0604020202020204" pitchFamily="34" charset="0"/>
                <a:cs typeface="Arial" panose="020B0604020202020204" pitchFamily="34" charset="0"/>
              </a:rPr>
              <a:t>Odvody zamestnávateľa je potrebné vyrátať zo základu na výpočet odvodov, ktorý je upravený o vyššie uvedené položky ( napr. nadčasy, príspevok zamestnávateľa na DDS...)</a:t>
            </a:r>
          </a:p>
        </p:txBody>
      </p:sp>
      <p:sp>
        <p:nvSpPr>
          <p:cNvPr id="6" name="Zaoblený obdĺžnik 3">
            <a:extLst>
              <a:ext uri="{FF2B5EF4-FFF2-40B4-BE49-F238E27FC236}">
                <a16:creationId xmlns:a16="http://schemas.microsoft.com/office/drawing/2014/main" id="{EFE8C514-723A-4D0D-B92A-B4D2E76F271D}"/>
              </a:ext>
            </a:extLst>
          </p:cNvPr>
          <p:cNvSpPr/>
          <p:nvPr/>
        </p:nvSpPr>
        <p:spPr>
          <a:xfrm>
            <a:off x="4733116" y="1174463"/>
            <a:ext cx="2803309" cy="432930"/>
          </a:xfrm>
          <a:prstGeom prst="round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spcAft>
                <a:spcPts val="600"/>
              </a:spcAft>
            </a:pPr>
            <a:r>
              <a:rPr lang="sk-SK" sz="2400" dirty="0">
                <a:effectLst/>
                <a:latin typeface="Arial" panose="020B0604020202020204" pitchFamily="34" charset="0"/>
                <a:ea typeface="Times New Roman" panose="02020603050405020304" pitchFamily="18" charset="0"/>
                <a:cs typeface="Times New Roman" panose="02020603050405020304" pitchFamily="18" charset="0"/>
              </a:rPr>
              <a:t>Špecifikácia miezd</a:t>
            </a:r>
          </a:p>
        </p:txBody>
      </p:sp>
      <p:sp>
        <p:nvSpPr>
          <p:cNvPr id="11" name="Zástupný symbol čísla snímky 10"/>
          <p:cNvSpPr>
            <a:spLocks noGrp="1"/>
          </p:cNvSpPr>
          <p:nvPr>
            <p:ph type="sldNum" sz="quarter" idx="12"/>
          </p:nvPr>
        </p:nvSpPr>
        <p:spPr>
          <a:xfrm>
            <a:off x="3352800" y="6297969"/>
            <a:ext cx="2743200" cy="365125"/>
          </a:xfrm>
        </p:spPr>
        <p:txBody>
          <a:bodyPr/>
          <a:lstStyle/>
          <a:p>
            <a:fld id="{DFE4D582-9D85-4DF2-BB34-1DE85A1518B5}" type="slidenum">
              <a:rPr lang="sk-SK" smtClean="0"/>
              <a:t>13</a:t>
            </a:fld>
            <a:endParaRPr lang="sk-SK" dirty="0"/>
          </a:p>
        </p:txBody>
      </p:sp>
      <p:sp>
        <p:nvSpPr>
          <p:cNvPr id="8" name="Zaoblený obdĺžnik 3">
            <a:extLst>
              <a:ext uri="{FF2B5EF4-FFF2-40B4-BE49-F238E27FC236}">
                <a16:creationId xmlns:a16="http://schemas.microsoft.com/office/drawing/2014/main" id="{7B2FFE52-B4A4-4550-9806-F767124C6F6E}"/>
              </a:ext>
            </a:extLst>
          </p:cNvPr>
          <p:cNvSpPr/>
          <p:nvPr/>
        </p:nvSpPr>
        <p:spPr>
          <a:xfrm>
            <a:off x="1056000" y="3800144"/>
            <a:ext cx="10080000" cy="1840072"/>
          </a:xfrm>
          <a:prstGeom prst="round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lvl="2" algn="just"/>
            <a:r>
              <a:rPr lang="sk-SK" sz="2400" dirty="0">
                <a:latin typeface="Arial" panose="020B0604020202020204" pitchFamily="34" charset="0"/>
                <a:cs typeface="Arial" panose="020B0604020202020204" pitchFamily="34" charset="0"/>
              </a:rPr>
              <a:t>V prípade ak sú mzdové výdavky hradené z iného účtu ako je projektový účet, tak alikvotnú časť prislúchajúcu oprávnenej sume z projektu je možné presunúť z projektového účtu najneskôr do konca mesiaca, ktorý nasleduje po mesiaci, v ktorom bola vyplatená mzda zamestnancovi. </a:t>
            </a:r>
            <a:endParaRPr lang="sk-SK" sz="2400" dirty="0">
              <a:effectLst/>
              <a:latin typeface="Arial" panose="020B0604020202020204" pitchFamily="34" charset="0"/>
              <a:ea typeface="Times New Roman" panose="02020603050405020304" pitchFamily="18" charset="0"/>
              <a:cs typeface="Arial" panose="020B0604020202020204" pitchFamily="34" charset="0"/>
            </a:endParaRPr>
          </a:p>
        </p:txBody>
      </p:sp>
    </p:spTree>
    <p:extLst>
      <p:ext uri="{BB962C8B-B14F-4D97-AF65-F5344CB8AC3E}">
        <p14:creationId xmlns:p14="http://schemas.microsoft.com/office/powerpoint/2010/main" val="199767793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9" name="Obrázok 8">
            <a:extLst>
              <a:ext uri="{FF2B5EF4-FFF2-40B4-BE49-F238E27FC236}">
                <a16:creationId xmlns:a16="http://schemas.microsoft.com/office/drawing/2014/main" id="{E9044F32-CA45-4F88-83D7-E8FAE9301F41}"/>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974062" y="5737938"/>
            <a:ext cx="3217938" cy="1120062"/>
          </a:xfrm>
          <a:prstGeom prst="rect">
            <a:avLst/>
          </a:prstGeom>
        </p:spPr>
      </p:pic>
      <p:pic>
        <p:nvPicPr>
          <p:cNvPr id="10" name="Obrázok 9">
            <a:extLst>
              <a:ext uri="{FF2B5EF4-FFF2-40B4-BE49-F238E27FC236}">
                <a16:creationId xmlns:a16="http://schemas.microsoft.com/office/drawing/2014/main" id="{A3A8D21A-AF0C-4186-93B7-72286348B121}"/>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79219" y="231587"/>
            <a:ext cx="11301503" cy="665270"/>
          </a:xfrm>
          <a:prstGeom prst="rect">
            <a:avLst/>
          </a:prstGeom>
        </p:spPr>
      </p:pic>
      <p:sp>
        <p:nvSpPr>
          <p:cNvPr id="6" name="Zaoblený obdĺžnik 3">
            <a:extLst>
              <a:ext uri="{FF2B5EF4-FFF2-40B4-BE49-F238E27FC236}">
                <a16:creationId xmlns:a16="http://schemas.microsoft.com/office/drawing/2014/main" id="{EFE8C514-723A-4D0D-B92A-B4D2E76F271D}"/>
              </a:ext>
            </a:extLst>
          </p:cNvPr>
          <p:cNvSpPr/>
          <p:nvPr/>
        </p:nvSpPr>
        <p:spPr>
          <a:xfrm>
            <a:off x="1408470" y="1240423"/>
            <a:ext cx="8893276" cy="432930"/>
          </a:xfrm>
          <a:prstGeom prst="round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spcAft>
                <a:spcPts val="600"/>
              </a:spcAft>
            </a:pPr>
            <a:r>
              <a:rPr lang="sk-SK" sz="2400" dirty="0">
                <a:solidFill>
                  <a:schemeClr val="bg1"/>
                </a:solidFill>
                <a:effectLst/>
                <a:latin typeface="Arial" panose="020B0604020202020204" pitchFamily="34" charset="0"/>
                <a:ea typeface="Times New Roman" panose="02020603050405020304" pitchFamily="18" charset="0"/>
                <a:cs typeface="Arial" panose="020B0604020202020204" pitchFamily="34" charset="0"/>
              </a:rPr>
              <a:t>Oprávnená výška výdavku sa vypočíta na základe týchto údajov</a:t>
            </a:r>
            <a:endParaRPr lang="sk-SK" sz="3200" dirty="0">
              <a:solidFill>
                <a:schemeClr val="bg1"/>
              </a:solidFill>
              <a:effectLst/>
              <a:latin typeface="Arial" panose="020B0604020202020204" pitchFamily="34" charset="0"/>
              <a:ea typeface="Times New Roman" panose="02020603050405020304" pitchFamily="18" charset="0"/>
              <a:cs typeface="Arial" panose="020B0604020202020204" pitchFamily="34" charset="0"/>
            </a:endParaRPr>
          </a:p>
        </p:txBody>
      </p:sp>
      <p:sp>
        <p:nvSpPr>
          <p:cNvPr id="11" name="Zástupný symbol čísla snímky 10"/>
          <p:cNvSpPr>
            <a:spLocks noGrp="1"/>
          </p:cNvSpPr>
          <p:nvPr>
            <p:ph type="sldNum" sz="quarter" idx="12"/>
          </p:nvPr>
        </p:nvSpPr>
        <p:spPr>
          <a:xfrm>
            <a:off x="3352800" y="6297969"/>
            <a:ext cx="2743200" cy="365125"/>
          </a:xfrm>
        </p:spPr>
        <p:txBody>
          <a:bodyPr/>
          <a:lstStyle/>
          <a:p>
            <a:fld id="{DFE4D582-9D85-4DF2-BB34-1DE85A1518B5}" type="slidenum">
              <a:rPr lang="sk-SK" smtClean="0"/>
              <a:t>14</a:t>
            </a:fld>
            <a:endParaRPr lang="sk-SK" dirty="0"/>
          </a:p>
        </p:txBody>
      </p:sp>
      <p:graphicFrame>
        <p:nvGraphicFramePr>
          <p:cNvPr id="2" name="Tabuľka 1">
            <a:extLst>
              <a:ext uri="{FF2B5EF4-FFF2-40B4-BE49-F238E27FC236}">
                <a16:creationId xmlns:a16="http://schemas.microsoft.com/office/drawing/2014/main" id="{1C71DBDA-14CA-4740-B959-B5D71163042C}"/>
              </a:ext>
            </a:extLst>
          </p:cNvPr>
          <p:cNvGraphicFramePr>
            <a:graphicFrameLocks noGrp="1"/>
          </p:cNvGraphicFramePr>
          <p:nvPr>
            <p:extLst>
              <p:ext uri="{D42A27DB-BD31-4B8C-83A1-F6EECF244321}">
                <p14:modId xmlns:p14="http://schemas.microsoft.com/office/powerpoint/2010/main" val="2467100764"/>
              </p:ext>
            </p:extLst>
          </p:nvPr>
        </p:nvGraphicFramePr>
        <p:xfrm>
          <a:off x="1283111" y="1768703"/>
          <a:ext cx="9306231" cy="3969235"/>
        </p:xfrm>
        <a:graphic>
          <a:graphicData uri="http://schemas.openxmlformats.org/drawingml/2006/table">
            <a:tbl>
              <a:tblPr>
                <a:tableStyleId>{5C22544A-7EE6-4342-B048-85BDC9FD1C3A}</a:tableStyleId>
              </a:tblPr>
              <a:tblGrid>
                <a:gridCol w="6543700">
                  <a:extLst>
                    <a:ext uri="{9D8B030D-6E8A-4147-A177-3AD203B41FA5}">
                      <a16:colId xmlns:a16="http://schemas.microsoft.com/office/drawing/2014/main" val="3628212854"/>
                    </a:ext>
                  </a:extLst>
                </a:gridCol>
                <a:gridCol w="2762531">
                  <a:extLst>
                    <a:ext uri="{9D8B030D-6E8A-4147-A177-3AD203B41FA5}">
                      <a16:colId xmlns:a16="http://schemas.microsoft.com/office/drawing/2014/main" val="1511968634"/>
                    </a:ext>
                  </a:extLst>
                </a:gridCol>
              </a:tblGrid>
              <a:tr h="1374561">
                <a:tc>
                  <a:txBody>
                    <a:bodyPr/>
                    <a:lstStyle/>
                    <a:p>
                      <a:pPr algn="just"/>
                      <a:r>
                        <a:rPr lang="sk-SK" sz="1800" dirty="0">
                          <a:solidFill>
                            <a:schemeClr val="bg1"/>
                          </a:solidFill>
                          <a:effectLst/>
                          <a:latin typeface="Arial" panose="020B0604020202020204" pitchFamily="34" charset="0"/>
                          <a:cs typeface="Arial" panose="020B0604020202020204" pitchFamily="34" charset="0"/>
                        </a:rPr>
                        <a:t>A. Celkový počet odpracovaných hodín v mesiaci (vrátane dovolenky a PN-</a:t>
                      </a:r>
                      <a:r>
                        <a:rPr lang="sk-SK" sz="1800" dirty="0" err="1">
                          <a:solidFill>
                            <a:schemeClr val="bg1"/>
                          </a:solidFill>
                          <a:effectLst/>
                          <a:latin typeface="Arial" panose="020B0604020202020204" pitchFamily="34" charset="0"/>
                          <a:cs typeface="Arial" panose="020B0604020202020204" pitchFamily="34" charset="0"/>
                        </a:rPr>
                        <a:t>ky</a:t>
                      </a:r>
                      <a:r>
                        <a:rPr lang="sk-SK" sz="1800" dirty="0">
                          <a:solidFill>
                            <a:schemeClr val="bg1"/>
                          </a:solidFill>
                          <a:effectLst/>
                          <a:latin typeface="Arial" panose="020B0604020202020204" pitchFamily="34" charset="0"/>
                          <a:cs typeface="Arial" panose="020B0604020202020204" pitchFamily="34" charset="0"/>
                        </a:rPr>
                        <a:t>), bez víkendov, sviatkov a nadčasov. V prípade dohôd o prácach vykonávaných mimo pracovného pomeru je počet </a:t>
                      </a:r>
                      <a:r>
                        <a:rPr lang="sk-SK" sz="1800" dirty="0" err="1">
                          <a:solidFill>
                            <a:schemeClr val="bg1"/>
                          </a:solidFill>
                          <a:effectLst/>
                          <a:latin typeface="Arial" panose="020B0604020202020204" pitchFamily="34" charset="0"/>
                          <a:cs typeface="Arial" panose="020B0604020202020204" pitchFamily="34" charset="0"/>
                        </a:rPr>
                        <a:t>odpracovateľných</a:t>
                      </a:r>
                      <a:r>
                        <a:rPr lang="sk-SK" sz="1800" dirty="0">
                          <a:solidFill>
                            <a:schemeClr val="bg1"/>
                          </a:solidFill>
                          <a:effectLst/>
                          <a:latin typeface="Arial" panose="020B0604020202020204" pitchFamily="34" charset="0"/>
                          <a:cs typeface="Arial" panose="020B0604020202020204" pitchFamily="34" charset="0"/>
                        </a:rPr>
                        <a:t> hodín totožný s počtom skutočne odpracovaných hodín </a:t>
                      </a:r>
                      <a:endParaRPr lang="sk-SK" sz="2800" dirty="0">
                        <a:solidFill>
                          <a:schemeClr val="bg1"/>
                        </a:solidFill>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nchor="ctr">
                    <a:solidFill>
                      <a:srgbClr val="002060"/>
                    </a:solidFill>
                  </a:tcPr>
                </a:tc>
                <a:tc>
                  <a:txBody>
                    <a:bodyPr/>
                    <a:lstStyle/>
                    <a:p>
                      <a:pPr algn="just"/>
                      <a:r>
                        <a:rPr lang="sk-SK" sz="1800" dirty="0">
                          <a:solidFill>
                            <a:schemeClr val="bg1"/>
                          </a:solidFill>
                          <a:effectLst/>
                          <a:latin typeface="Arial" panose="020B0604020202020204" pitchFamily="34" charset="0"/>
                          <a:cs typeface="Arial" panose="020B0604020202020204" pitchFamily="34" charset="0"/>
                        </a:rPr>
                        <a:t>168*</a:t>
                      </a:r>
                      <a:endParaRPr lang="sk-SK" sz="2800" dirty="0">
                        <a:solidFill>
                          <a:schemeClr val="bg1"/>
                        </a:solidFill>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nchor="ctr">
                    <a:solidFill>
                      <a:srgbClr val="002060"/>
                    </a:solidFill>
                  </a:tcPr>
                </a:tc>
                <a:extLst>
                  <a:ext uri="{0D108BD9-81ED-4DB2-BD59-A6C34878D82A}">
                    <a16:rowId xmlns:a16="http://schemas.microsoft.com/office/drawing/2014/main" val="4078472158"/>
                  </a:ext>
                </a:extLst>
              </a:tr>
              <a:tr h="824738">
                <a:tc>
                  <a:txBody>
                    <a:bodyPr/>
                    <a:lstStyle/>
                    <a:p>
                      <a:pPr algn="just"/>
                      <a:r>
                        <a:rPr lang="sk-SK" sz="1800">
                          <a:solidFill>
                            <a:schemeClr val="bg1"/>
                          </a:solidFill>
                          <a:effectLst/>
                          <a:latin typeface="Arial" panose="020B0604020202020204" pitchFamily="34" charset="0"/>
                          <a:cs typeface="Arial" panose="020B0604020202020204" pitchFamily="34" charset="0"/>
                        </a:rPr>
                        <a:t>B. Počet hodín odpracovaných na projekte, t.j. počet hodín, ktoré podľa pracovného výkazu zamestnanec v danom mesiaci odpracoval na projekte </a:t>
                      </a:r>
                      <a:endParaRPr lang="sk-SK" sz="2800">
                        <a:solidFill>
                          <a:schemeClr val="bg1"/>
                        </a:solidFill>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nchor="ctr">
                    <a:solidFill>
                      <a:srgbClr val="002060"/>
                    </a:solidFill>
                  </a:tcPr>
                </a:tc>
                <a:tc>
                  <a:txBody>
                    <a:bodyPr/>
                    <a:lstStyle/>
                    <a:p>
                      <a:pPr algn="just"/>
                      <a:r>
                        <a:rPr lang="sk-SK" sz="1800">
                          <a:solidFill>
                            <a:schemeClr val="bg1"/>
                          </a:solidFill>
                          <a:effectLst/>
                          <a:latin typeface="Arial" panose="020B0604020202020204" pitchFamily="34" charset="0"/>
                          <a:cs typeface="Arial" panose="020B0604020202020204" pitchFamily="34" charset="0"/>
                        </a:rPr>
                        <a:t>100</a:t>
                      </a:r>
                      <a:endParaRPr lang="sk-SK" sz="2800">
                        <a:solidFill>
                          <a:schemeClr val="bg1"/>
                        </a:solidFill>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nchor="ctr">
                    <a:solidFill>
                      <a:srgbClr val="002060"/>
                    </a:solidFill>
                  </a:tcPr>
                </a:tc>
                <a:extLst>
                  <a:ext uri="{0D108BD9-81ED-4DB2-BD59-A6C34878D82A}">
                    <a16:rowId xmlns:a16="http://schemas.microsoft.com/office/drawing/2014/main" val="840417867"/>
                  </a:ext>
                </a:extLst>
              </a:tr>
              <a:tr h="824738">
                <a:tc>
                  <a:txBody>
                    <a:bodyPr/>
                    <a:lstStyle/>
                    <a:p>
                      <a:pPr algn="just"/>
                      <a:r>
                        <a:rPr lang="sk-SK" sz="1800">
                          <a:solidFill>
                            <a:schemeClr val="bg1"/>
                          </a:solidFill>
                          <a:effectLst/>
                          <a:latin typeface="Arial" panose="020B0604020202020204" pitchFamily="34" charset="0"/>
                          <a:cs typeface="Arial" panose="020B0604020202020204" pitchFamily="34" charset="0"/>
                        </a:rPr>
                        <a:t>C. Celkové výdavky na zamestnanca (celková cena práce a všetky ostatné nárokovateľné výdavky súvisiace s odmeňovaním, bez náhrad za nadčasy) </a:t>
                      </a:r>
                      <a:endParaRPr lang="sk-SK" sz="2800">
                        <a:solidFill>
                          <a:schemeClr val="bg1"/>
                        </a:solidFill>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nchor="ctr">
                    <a:solidFill>
                      <a:srgbClr val="002060"/>
                    </a:solidFill>
                  </a:tcPr>
                </a:tc>
                <a:tc>
                  <a:txBody>
                    <a:bodyPr/>
                    <a:lstStyle/>
                    <a:p>
                      <a:pPr algn="just"/>
                      <a:r>
                        <a:rPr lang="sk-SK" sz="1800" dirty="0">
                          <a:solidFill>
                            <a:schemeClr val="bg1"/>
                          </a:solidFill>
                          <a:effectLst/>
                          <a:latin typeface="Arial" panose="020B0604020202020204" pitchFamily="34" charset="0"/>
                          <a:cs typeface="Arial" panose="020B0604020202020204" pitchFamily="34" charset="0"/>
                        </a:rPr>
                        <a:t>1 500</a:t>
                      </a:r>
                      <a:endParaRPr lang="sk-SK" sz="2800" dirty="0">
                        <a:solidFill>
                          <a:schemeClr val="bg1"/>
                        </a:solidFill>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nchor="ctr">
                    <a:solidFill>
                      <a:srgbClr val="002060"/>
                    </a:solidFill>
                  </a:tcPr>
                </a:tc>
                <a:extLst>
                  <a:ext uri="{0D108BD9-81ED-4DB2-BD59-A6C34878D82A}">
                    <a16:rowId xmlns:a16="http://schemas.microsoft.com/office/drawing/2014/main" val="3116511618"/>
                  </a:ext>
                </a:extLst>
              </a:tr>
              <a:tr h="945198">
                <a:tc>
                  <a:txBody>
                    <a:bodyPr/>
                    <a:lstStyle/>
                    <a:p>
                      <a:pPr algn="just"/>
                      <a:r>
                        <a:rPr lang="sk-SK" sz="1800">
                          <a:solidFill>
                            <a:schemeClr val="bg1"/>
                          </a:solidFill>
                          <a:effectLst/>
                          <a:latin typeface="Arial" panose="020B0604020202020204" pitchFamily="34" charset="0"/>
                          <a:cs typeface="Arial" panose="020B0604020202020204" pitchFamily="34" charset="0"/>
                        </a:rPr>
                        <a:t>D. Celkové výdavky účtované na projekt </a:t>
                      </a:r>
                      <a:endParaRPr lang="sk-SK" sz="2800">
                        <a:solidFill>
                          <a:schemeClr val="bg1"/>
                        </a:solidFill>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nchor="ctr">
                    <a:solidFill>
                      <a:srgbClr val="002060"/>
                    </a:solidFill>
                  </a:tcPr>
                </a:tc>
                <a:tc>
                  <a:txBody>
                    <a:bodyPr/>
                    <a:lstStyle/>
                    <a:p>
                      <a:pPr algn="just"/>
                      <a:r>
                        <a:rPr lang="sk-SK" sz="1800" dirty="0">
                          <a:solidFill>
                            <a:schemeClr val="bg1"/>
                          </a:solidFill>
                          <a:effectLst/>
                          <a:latin typeface="Arial" panose="020B0604020202020204" pitchFamily="34" charset="0"/>
                          <a:cs typeface="Arial" panose="020B0604020202020204" pitchFamily="34" charset="0"/>
                        </a:rPr>
                        <a:t>D = B/A</a:t>
                      </a:r>
                      <a:r>
                        <a:rPr lang="en-US" sz="1800" dirty="0">
                          <a:solidFill>
                            <a:schemeClr val="bg1"/>
                          </a:solidFill>
                          <a:effectLst/>
                          <a:latin typeface="Arial" panose="020B0604020202020204" pitchFamily="34" charset="0"/>
                          <a:cs typeface="Arial" panose="020B0604020202020204" pitchFamily="34" charset="0"/>
                        </a:rPr>
                        <a:t>*C</a:t>
                      </a:r>
                      <a:endParaRPr lang="sk-SK" sz="2800" dirty="0">
                        <a:solidFill>
                          <a:schemeClr val="bg1"/>
                        </a:solidFill>
                        <a:effectLst/>
                        <a:latin typeface="Arial" panose="020B0604020202020204" pitchFamily="34" charset="0"/>
                        <a:cs typeface="Arial" panose="020B0604020202020204" pitchFamily="34" charset="0"/>
                      </a:endParaRPr>
                    </a:p>
                    <a:p>
                      <a:pPr algn="just"/>
                      <a:r>
                        <a:rPr lang="sk-SK" sz="1800" dirty="0">
                          <a:solidFill>
                            <a:schemeClr val="bg1"/>
                          </a:solidFill>
                          <a:effectLst/>
                          <a:latin typeface="Arial" panose="020B0604020202020204" pitchFamily="34" charset="0"/>
                          <a:cs typeface="Arial" panose="020B0604020202020204" pitchFamily="34" charset="0"/>
                        </a:rPr>
                        <a:t>D = 100/168</a:t>
                      </a:r>
                      <a:r>
                        <a:rPr lang="en-US" sz="1800" dirty="0">
                          <a:solidFill>
                            <a:schemeClr val="bg1"/>
                          </a:solidFill>
                          <a:effectLst/>
                          <a:latin typeface="Arial" panose="020B0604020202020204" pitchFamily="34" charset="0"/>
                          <a:cs typeface="Arial" panose="020B0604020202020204" pitchFamily="34" charset="0"/>
                        </a:rPr>
                        <a:t>*1500</a:t>
                      </a:r>
                      <a:r>
                        <a:rPr lang="sk-SK" sz="1800" dirty="0">
                          <a:solidFill>
                            <a:schemeClr val="bg1"/>
                          </a:solidFill>
                          <a:effectLst/>
                          <a:latin typeface="Arial" panose="020B0604020202020204" pitchFamily="34" charset="0"/>
                          <a:cs typeface="Arial" panose="020B0604020202020204" pitchFamily="34" charset="0"/>
                        </a:rPr>
                        <a:t> = 892,86 EUR</a:t>
                      </a:r>
                      <a:endParaRPr lang="sk-SK" sz="2800" dirty="0">
                        <a:solidFill>
                          <a:schemeClr val="bg1"/>
                        </a:solidFill>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nchor="ctr">
                    <a:solidFill>
                      <a:srgbClr val="002060"/>
                    </a:solidFill>
                  </a:tcPr>
                </a:tc>
                <a:extLst>
                  <a:ext uri="{0D108BD9-81ED-4DB2-BD59-A6C34878D82A}">
                    <a16:rowId xmlns:a16="http://schemas.microsoft.com/office/drawing/2014/main" val="3077111321"/>
                  </a:ext>
                </a:extLst>
              </a:tr>
            </a:tbl>
          </a:graphicData>
        </a:graphic>
      </p:graphicFrame>
      <p:sp>
        <p:nvSpPr>
          <p:cNvPr id="12" name="BlokTextu 11">
            <a:extLst>
              <a:ext uri="{FF2B5EF4-FFF2-40B4-BE49-F238E27FC236}">
                <a16:creationId xmlns:a16="http://schemas.microsoft.com/office/drawing/2014/main" id="{72CED67E-AB2C-4149-B19F-05A61B0EC1AB}"/>
              </a:ext>
            </a:extLst>
          </p:cNvPr>
          <p:cNvSpPr txBox="1"/>
          <p:nvPr/>
        </p:nvSpPr>
        <p:spPr>
          <a:xfrm>
            <a:off x="1533831" y="5833287"/>
            <a:ext cx="6098458" cy="369332"/>
          </a:xfrm>
          <a:prstGeom prst="rect">
            <a:avLst/>
          </a:prstGeom>
          <a:noFill/>
        </p:spPr>
        <p:txBody>
          <a:bodyPr wrap="square">
            <a:spAutoFit/>
          </a:bodyPr>
          <a:lstStyle/>
          <a:p>
            <a:r>
              <a:rPr lang="sk-SK" sz="1800" dirty="0">
                <a:solidFill>
                  <a:srgbClr val="002060"/>
                </a:solidFill>
                <a:effectLst/>
                <a:latin typeface="Times New Roman" panose="02020603050405020304" pitchFamily="18" charset="0"/>
                <a:ea typeface="Times New Roman" panose="02020603050405020304" pitchFamily="18" charset="0"/>
              </a:rPr>
              <a:t>*168 = 21 pracovných dní x 8 hodín</a:t>
            </a:r>
            <a:endParaRPr lang="sk-SK" dirty="0"/>
          </a:p>
        </p:txBody>
      </p:sp>
    </p:spTree>
    <p:extLst>
      <p:ext uri="{BB962C8B-B14F-4D97-AF65-F5344CB8AC3E}">
        <p14:creationId xmlns:p14="http://schemas.microsoft.com/office/powerpoint/2010/main" val="246997268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Obrázok 8">
            <a:extLst>
              <a:ext uri="{FF2B5EF4-FFF2-40B4-BE49-F238E27FC236}">
                <a16:creationId xmlns:a16="http://schemas.microsoft.com/office/drawing/2014/main" id="{E9044F32-CA45-4F88-83D7-E8FAE9301F41}"/>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974062" y="5737938"/>
            <a:ext cx="3217938" cy="1120062"/>
          </a:xfrm>
          <a:prstGeom prst="rect">
            <a:avLst/>
          </a:prstGeom>
        </p:spPr>
      </p:pic>
      <p:pic>
        <p:nvPicPr>
          <p:cNvPr id="10" name="Obrázok 9">
            <a:extLst>
              <a:ext uri="{FF2B5EF4-FFF2-40B4-BE49-F238E27FC236}">
                <a16:creationId xmlns:a16="http://schemas.microsoft.com/office/drawing/2014/main" id="{A3A8D21A-AF0C-4186-93B7-72286348B121}"/>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79219" y="231587"/>
            <a:ext cx="11301503" cy="665270"/>
          </a:xfrm>
          <a:prstGeom prst="rect">
            <a:avLst/>
          </a:prstGeom>
        </p:spPr>
      </p:pic>
      <p:sp>
        <p:nvSpPr>
          <p:cNvPr id="5" name="Zaoblený obdĺžnik 3">
            <a:extLst>
              <a:ext uri="{FF2B5EF4-FFF2-40B4-BE49-F238E27FC236}">
                <a16:creationId xmlns:a16="http://schemas.microsoft.com/office/drawing/2014/main" id="{D9ED6F12-B198-4809-94B5-44ACD8444D24}"/>
              </a:ext>
            </a:extLst>
          </p:cNvPr>
          <p:cNvSpPr/>
          <p:nvPr/>
        </p:nvSpPr>
        <p:spPr>
          <a:xfrm>
            <a:off x="1056000" y="1884999"/>
            <a:ext cx="10080000" cy="2270435"/>
          </a:xfrm>
          <a:prstGeom prst="roundRect">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lvl="2" algn="just"/>
            <a:r>
              <a:rPr lang="sk-SK" sz="2400" dirty="0">
                <a:latin typeface="Arial" panose="020B0604020202020204" pitchFamily="34" charset="0"/>
                <a:cs typeface="Arial" panose="020B0604020202020204" pitchFamily="34" charset="0"/>
              </a:rPr>
              <a:t>Pracovný výkaz sa vypracúva samostatne za každého zamestnanca po jednotlivých obdobiach, spravidla za každý mesiac, v rámci ktorého sú deklarované výdavky na tohto zamestnanca v príslušnej priebežnej správe o projekte (s výnimkou zamestnancov zamestnaných výlučne na prácu na projekte).</a:t>
            </a:r>
          </a:p>
        </p:txBody>
      </p:sp>
      <p:sp>
        <p:nvSpPr>
          <p:cNvPr id="6" name="Zaoblený obdĺžnik 3">
            <a:extLst>
              <a:ext uri="{FF2B5EF4-FFF2-40B4-BE49-F238E27FC236}">
                <a16:creationId xmlns:a16="http://schemas.microsoft.com/office/drawing/2014/main" id="{EFE8C514-723A-4D0D-B92A-B4D2E76F271D}"/>
              </a:ext>
            </a:extLst>
          </p:cNvPr>
          <p:cNvSpPr/>
          <p:nvPr/>
        </p:nvSpPr>
        <p:spPr>
          <a:xfrm>
            <a:off x="4733117" y="1174463"/>
            <a:ext cx="2593706" cy="432930"/>
          </a:xfrm>
          <a:prstGeom prst="round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spcAft>
                <a:spcPts val="600"/>
              </a:spcAft>
            </a:pPr>
            <a:r>
              <a:rPr lang="sk-SK" sz="2400" dirty="0">
                <a:latin typeface="Arial" panose="020B0604020202020204" pitchFamily="34" charset="0"/>
                <a:ea typeface="Times New Roman" panose="02020603050405020304" pitchFamily="18" charset="0"/>
              </a:rPr>
              <a:t>Pracovný výkaz</a:t>
            </a:r>
            <a:endParaRPr lang="sk-SK" sz="2400" dirty="0">
              <a:effectLst/>
              <a:latin typeface="Arial" panose="020B0604020202020204" pitchFamily="34" charset="0"/>
              <a:ea typeface="Times New Roman" panose="02020603050405020304" pitchFamily="18" charset="0"/>
              <a:cs typeface="Times New Roman" panose="02020603050405020304" pitchFamily="18" charset="0"/>
            </a:endParaRPr>
          </a:p>
        </p:txBody>
      </p:sp>
      <p:sp>
        <p:nvSpPr>
          <p:cNvPr id="11" name="Zástupný symbol čísla snímky 10"/>
          <p:cNvSpPr>
            <a:spLocks noGrp="1"/>
          </p:cNvSpPr>
          <p:nvPr>
            <p:ph type="sldNum" sz="quarter" idx="12"/>
          </p:nvPr>
        </p:nvSpPr>
        <p:spPr>
          <a:xfrm>
            <a:off x="3352800" y="6297969"/>
            <a:ext cx="2743200" cy="365125"/>
          </a:xfrm>
        </p:spPr>
        <p:txBody>
          <a:bodyPr/>
          <a:lstStyle/>
          <a:p>
            <a:fld id="{DFE4D582-9D85-4DF2-BB34-1DE85A1518B5}" type="slidenum">
              <a:rPr lang="sk-SK" smtClean="0"/>
              <a:t>15</a:t>
            </a:fld>
            <a:endParaRPr lang="sk-SK" dirty="0"/>
          </a:p>
        </p:txBody>
      </p:sp>
      <p:sp>
        <p:nvSpPr>
          <p:cNvPr id="7" name="Zaoblený obdĺžnik 3">
            <a:extLst>
              <a:ext uri="{FF2B5EF4-FFF2-40B4-BE49-F238E27FC236}">
                <a16:creationId xmlns:a16="http://schemas.microsoft.com/office/drawing/2014/main" id="{2623F5E1-E5F4-4B6A-B4EA-AE2D9B6AD7F0}"/>
              </a:ext>
            </a:extLst>
          </p:cNvPr>
          <p:cNvSpPr/>
          <p:nvPr/>
        </p:nvSpPr>
        <p:spPr>
          <a:xfrm>
            <a:off x="1056000" y="4294379"/>
            <a:ext cx="10080000" cy="1590227"/>
          </a:xfrm>
          <a:prstGeom prst="round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lvl="2" algn="just"/>
            <a:r>
              <a:rPr lang="sk-SK" sz="2400" dirty="0">
                <a:latin typeface="Arial" panose="020B0604020202020204" pitchFamily="34" charset="0"/>
                <a:cs typeface="Arial" panose="020B0604020202020204" pitchFamily="34" charset="0"/>
              </a:rPr>
              <a:t>Nová verzia formulára je súčasťou novej príručky pre prijímateľa </a:t>
            </a:r>
            <a:r>
              <a:rPr lang="sk-SK" sz="2000" dirty="0">
                <a:solidFill>
                  <a:schemeClr val="bg1"/>
                </a:solidFill>
                <a:effectLst/>
                <a:latin typeface="Calibri" panose="020F0502020204030204" pitchFamily="34" charset="0"/>
                <a:ea typeface="Times New Roman" panose="02020603050405020304" pitchFamily="18" charset="0"/>
              </a:rPr>
              <a:t>Správca programu bude akceptovať v rámci PSP, ktorá je predkladaná za reportovacie obdobie obsahujúce mesiac august 2021, pracovný výkaz predložený aj na formulári poskytnutom SP prijímateľom elektronicky v rámci prvého reportovacieho obdobia</a:t>
            </a:r>
            <a:r>
              <a:rPr lang="sk-SK" sz="2000" dirty="0">
                <a:solidFill>
                  <a:schemeClr val="bg1"/>
                </a:solidFill>
                <a:effectLst/>
                <a:latin typeface="Times New Roman" panose="02020603050405020304" pitchFamily="18" charset="0"/>
                <a:ea typeface="Times New Roman" panose="02020603050405020304" pitchFamily="18" charset="0"/>
              </a:rPr>
              <a:t> </a:t>
            </a:r>
            <a:endParaRPr lang="sk-SK" sz="2400" dirty="0">
              <a:solidFill>
                <a:schemeClr val="bg1"/>
              </a:solidFill>
              <a:effectLst/>
              <a:latin typeface="Arial" panose="020B0604020202020204" pitchFamily="34" charset="0"/>
              <a:ea typeface="Times New Roman" panose="02020603050405020304" pitchFamily="18" charset="0"/>
              <a:cs typeface="Arial" panose="020B0604020202020204" pitchFamily="34" charset="0"/>
            </a:endParaRPr>
          </a:p>
        </p:txBody>
      </p:sp>
    </p:spTree>
    <p:extLst>
      <p:ext uri="{BB962C8B-B14F-4D97-AF65-F5344CB8AC3E}">
        <p14:creationId xmlns:p14="http://schemas.microsoft.com/office/powerpoint/2010/main" val="277537970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Obrázok 8">
            <a:extLst>
              <a:ext uri="{FF2B5EF4-FFF2-40B4-BE49-F238E27FC236}">
                <a16:creationId xmlns:a16="http://schemas.microsoft.com/office/drawing/2014/main" id="{E9044F32-CA45-4F88-83D7-E8FAE9301F41}"/>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974062" y="5737938"/>
            <a:ext cx="3217938" cy="1120062"/>
          </a:xfrm>
          <a:prstGeom prst="rect">
            <a:avLst/>
          </a:prstGeom>
        </p:spPr>
      </p:pic>
      <p:pic>
        <p:nvPicPr>
          <p:cNvPr id="10" name="Obrázok 9">
            <a:extLst>
              <a:ext uri="{FF2B5EF4-FFF2-40B4-BE49-F238E27FC236}">
                <a16:creationId xmlns:a16="http://schemas.microsoft.com/office/drawing/2014/main" id="{A3A8D21A-AF0C-4186-93B7-72286348B121}"/>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79219" y="231587"/>
            <a:ext cx="11301503" cy="665270"/>
          </a:xfrm>
          <a:prstGeom prst="rect">
            <a:avLst/>
          </a:prstGeom>
        </p:spPr>
      </p:pic>
      <p:sp>
        <p:nvSpPr>
          <p:cNvPr id="5" name="Zaoblený obdĺžnik 3">
            <a:extLst>
              <a:ext uri="{FF2B5EF4-FFF2-40B4-BE49-F238E27FC236}">
                <a16:creationId xmlns:a16="http://schemas.microsoft.com/office/drawing/2014/main" id="{D9ED6F12-B198-4809-94B5-44ACD8444D24}"/>
              </a:ext>
            </a:extLst>
          </p:cNvPr>
          <p:cNvSpPr/>
          <p:nvPr/>
        </p:nvSpPr>
        <p:spPr>
          <a:xfrm>
            <a:off x="1056000" y="1841105"/>
            <a:ext cx="10080000" cy="939443"/>
          </a:xfrm>
          <a:prstGeom prst="roundRect">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lvl="2" algn="just"/>
            <a:r>
              <a:rPr lang="sk-SK" sz="2400" dirty="0">
                <a:latin typeface="Arial" panose="020B0604020202020204" pitchFamily="34" charset="0"/>
                <a:cs typeface="Arial" panose="020B0604020202020204" pitchFamily="34" charset="0"/>
              </a:rPr>
              <a:t>Sumarizačný hárok by sa mal vypracovať samostatne za prijímateľa, resp. každého z partnerov. </a:t>
            </a:r>
          </a:p>
        </p:txBody>
      </p:sp>
      <p:sp>
        <p:nvSpPr>
          <p:cNvPr id="6" name="Zaoblený obdĺžnik 3">
            <a:extLst>
              <a:ext uri="{FF2B5EF4-FFF2-40B4-BE49-F238E27FC236}">
                <a16:creationId xmlns:a16="http://schemas.microsoft.com/office/drawing/2014/main" id="{EFE8C514-723A-4D0D-B92A-B4D2E76F271D}"/>
              </a:ext>
            </a:extLst>
          </p:cNvPr>
          <p:cNvSpPr/>
          <p:nvPr/>
        </p:nvSpPr>
        <p:spPr>
          <a:xfrm>
            <a:off x="3045094" y="1247796"/>
            <a:ext cx="5626958" cy="432930"/>
          </a:xfrm>
          <a:prstGeom prst="round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spcAft>
                <a:spcPts val="600"/>
              </a:spcAft>
            </a:pPr>
            <a:r>
              <a:rPr lang="sk-SK" sz="2400" dirty="0">
                <a:latin typeface="Arial" panose="020B0604020202020204" pitchFamily="34" charset="0"/>
                <a:ea typeface="Times New Roman" panose="02020603050405020304" pitchFamily="18" charset="0"/>
              </a:rPr>
              <a:t>Sumarizačné hárky – cestovné náhrady</a:t>
            </a:r>
            <a:endParaRPr lang="sk-SK" sz="2400" dirty="0">
              <a:effectLst/>
              <a:latin typeface="Arial" panose="020B0604020202020204" pitchFamily="34" charset="0"/>
              <a:ea typeface="Times New Roman" panose="02020603050405020304" pitchFamily="18" charset="0"/>
              <a:cs typeface="Times New Roman" panose="02020603050405020304" pitchFamily="18" charset="0"/>
            </a:endParaRPr>
          </a:p>
        </p:txBody>
      </p:sp>
      <p:sp>
        <p:nvSpPr>
          <p:cNvPr id="7" name="Zaoblený obdĺžnik 3">
            <a:extLst>
              <a:ext uri="{FF2B5EF4-FFF2-40B4-BE49-F238E27FC236}">
                <a16:creationId xmlns:a16="http://schemas.microsoft.com/office/drawing/2014/main" id="{B5F15A9B-9E24-4D1D-AD1B-1CEC1CEC231B}"/>
              </a:ext>
            </a:extLst>
          </p:cNvPr>
          <p:cNvSpPr/>
          <p:nvPr/>
        </p:nvSpPr>
        <p:spPr>
          <a:xfrm>
            <a:off x="1056000" y="3008466"/>
            <a:ext cx="10080000" cy="1469098"/>
          </a:xfrm>
          <a:prstGeom prst="round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lvl="2" algn="just"/>
            <a:r>
              <a:rPr lang="sk-SK" sz="2400" dirty="0">
                <a:latin typeface="Arial" panose="020B0604020202020204" pitchFamily="34" charset="0"/>
                <a:cs typeface="Arial" panose="020B0604020202020204" pitchFamily="34" charset="0"/>
              </a:rPr>
              <a:t>SH k cestovným nákladom a náhradám predstavuje rozpis týchto výdavkov vynaložených v rámci určitého, spravidla reportovacieho obdobia, pričom každý výdavok je priradený k aktivite a rozpočtovej položke.</a:t>
            </a:r>
          </a:p>
        </p:txBody>
      </p:sp>
      <p:sp>
        <p:nvSpPr>
          <p:cNvPr id="8" name="Zaoblený obdĺžnik 3">
            <a:extLst>
              <a:ext uri="{FF2B5EF4-FFF2-40B4-BE49-F238E27FC236}">
                <a16:creationId xmlns:a16="http://schemas.microsoft.com/office/drawing/2014/main" id="{58523676-095F-4C55-B71B-D8041FBB1610}"/>
              </a:ext>
            </a:extLst>
          </p:cNvPr>
          <p:cNvSpPr/>
          <p:nvPr/>
        </p:nvSpPr>
        <p:spPr>
          <a:xfrm>
            <a:off x="1056000" y="4686287"/>
            <a:ext cx="10080000" cy="1120062"/>
          </a:xfrm>
          <a:prstGeom prst="roundRect">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lvl="2" algn="just"/>
            <a:r>
              <a:rPr lang="sk-SK" sz="2400" dirty="0">
                <a:latin typeface="Arial" panose="020B0604020202020204" pitchFamily="34" charset="0"/>
                <a:cs typeface="Arial" panose="020B0604020202020204" pitchFamily="34" charset="0"/>
              </a:rPr>
              <a:t>SH môže zároveň slúžiť aj na overenie spôsobu výpočtu oprávnenej výšky cestovnej náhrady.</a:t>
            </a:r>
            <a:endParaRPr lang="sk-SK" sz="2400" dirty="0">
              <a:effectLst/>
              <a:latin typeface="Arial" panose="020B0604020202020204" pitchFamily="34" charset="0"/>
              <a:ea typeface="Times New Roman" panose="02020603050405020304" pitchFamily="18" charset="0"/>
              <a:cs typeface="Arial" panose="020B0604020202020204" pitchFamily="34" charset="0"/>
            </a:endParaRPr>
          </a:p>
        </p:txBody>
      </p:sp>
      <p:sp>
        <p:nvSpPr>
          <p:cNvPr id="13" name="Zástupný symbol čísla snímky 12"/>
          <p:cNvSpPr>
            <a:spLocks noGrp="1"/>
          </p:cNvSpPr>
          <p:nvPr>
            <p:ph type="sldNum" sz="quarter" idx="12"/>
          </p:nvPr>
        </p:nvSpPr>
        <p:spPr>
          <a:xfrm>
            <a:off x="3498669" y="6382475"/>
            <a:ext cx="2743200" cy="365125"/>
          </a:xfrm>
        </p:spPr>
        <p:txBody>
          <a:bodyPr/>
          <a:lstStyle/>
          <a:p>
            <a:fld id="{DFE4D582-9D85-4DF2-BB34-1DE85A1518B5}" type="slidenum">
              <a:rPr lang="sk-SK" smtClean="0"/>
              <a:t>16</a:t>
            </a:fld>
            <a:endParaRPr lang="sk-SK" dirty="0"/>
          </a:p>
        </p:txBody>
      </p:sp>
    </p:spTree>
    <p:extLst>
      <p:ext uri="{BB962C8B-B14F-4D97-AF65-F5344CB8AC3E}">
        <p14:creationId xmlns:p14="http://schemas.microsoft.com/office/powerpoint/2010/main" val="90584222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Obrázok 8">
            <a:extLst>
              <a:ext uri="{FF2B5EF4-FFF2-40B4-BE49-F238E27FC236}">
                <a16:creationId xmlns:a16="http://schemas.microsoft.com/office/drawing/2014/main" id="{E9044F32-CA45-4F88-83D7-E8FAE9301F41}"/>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974062" y="5737938"/>
            <a:ext cx="3217938" cy="1120062"/>
          </a:xfrm>
          <a:prstGeom prst="rect">
            <a:avLst/>
          </a:prstGeom>
        </p:spPr>
      </p:pic>
      <p:pic>
        <p:nvPicPr>
          <p:cNvPr id="10" name="Obrázok 9">
            <a:extLst>
              <a:ext uri="{FF2B5EF4-FFF2-40B4-BE49-F238E27FC236}">
                <a16:creationId xmlns:a16="http://schemas.microsoft.com/office/drawing/2014/main" id="{A3A8D21A-AF0C-4186-93B7-72286348B121}"/>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79219" y="231587"/>
            <a:ext cx="11301503" cy="665270"/>
          </a:xfrm>
          <a:prstGeom prst="rect">
            <a:avLst/>
          </a:prstGeom>
        </p:spPr>
      </p:pic>
      <p:sp>
        <p:nvSpPr>
          <p:cNvPr id="5" name="Zaoblený obdĺžnik 3">
            <a:extLst>
              <a:ext uri="{FF2B5EF4-FFF2-40B4-BE49-F238E27FC236}">
                <a16:creationId xmlns:a16="http://schemas.microsoft.com/office/drawing/2014/main" id="{D9ED6F12-B198-4809-94B5-44ACD8444D24}"/>
              </a:ext>
            </a:extLst>
          </p:cNvPr>
          <p:cNvSpPr/>
          <p:nvPr/>
        </p:nvSpPr>
        <p:spPr>
          <a:xfrm>
            <a:off x="1056000" y="1935480"/>
            <a:ext cx="10080000" cy="3064223"/>
          </a:xfrm>
          <a:prstGeom prst="roundRect">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lvl="2" algn="just"/>
            <a:r>
              <a:rPr lang="sk-SK" sz="2400" dirty="0">
                <a:latin typeface="Arial" panose="020B0604020202020204" pitchFamily="34" charset="0"/>
                <a:cs typeface="Arial" panose="020B0604020202020204" pitchFamily="34" charset="0"/>
              </a:rPr>
              <a:t>V prípade vykazovania cestovných náhrad formou paušálnej sumy podľa prílohy 2. príručky pre prijímateľa sa výdavky deklarujú cez sumarizačný hárok k cestovným náhradám, kde sa naakumulujú viaceré pracovné cesty za celé reportovacie obdobie, v spodnej časti SH je tabuľka „prehľady“, z ktorej sa dáta preklopia do ZUD (suma spolu podľa rozpočtovej položky sa prenesie do nárokovanej sumy v ZUD). Prehľady sumarizujú nárokované výdavky na základe rozpočtových položiek a aktivít.</a:t>
            </a:r>
          </a:p>
        </p:txBody>
      </p:sp>
      <p:sp>
        <p:nvSpPr>
          <p:cNvPr id="12" name="Zástupný symbol čísla snímky 11"/>
          <p:cNvSpPr>
            <a:spLocks noGrp="1"/>
          </p:cNvSpPr>
          <p:nvPr>
            <p:ph type="sldNum" sz="quarter" idx="12"/>
          </p:nvPr>
        </p:nvSpPr>
        <p:spPr>
          <a:xfrm>
            <a:off x="3411497" y="6297969"/>
            <a:ext cx="2743200" cy="365125"/>
          </a:xfrm>
        </p:spPr>
        <p:txBody>
          <a:bodyPr/>
          <a:lstStyle/>
          <a:p>
            <a:fld id="{DFE4D582-9D85-4DF2-BB34-1DE85A1518B5}" type="slidenum">
              <a:rPr lang="sk-SK" smtClean="0"/>
              <a:t>17</a:t>
            </a:fld>
            <a:endParaRPr lang="sk-SK" dirty="0"/>
          </a:p>
        </p:txBody>
      </p:sp>
      <p:sp>
        <p:nvSpPr>
          <p:cNvPr id="11" name="Zaoblený obdĺžnik 3">
            <a:extLst>
              <a:ext uri="{FF2B5EF4-FFF2-40B4-BE49-F238E27FC236}">
                <a16:creationId xmlns:a16="http://schemas.microsoft.com/office/drawing/2014/main" id="{4E1A4297-8BDC-493A-83C6-01528A063437}"/>
              </a:ext>
            </a:extLst>
          </p:cNvPr>
          <p:cNvSpPr/>
          <p:nvPr/>
        </p:nvSpPr>
        <p:spPr>
          <a:xfrm>
            <a:off x="3045094" y="1247796"/>
            <a:ext cx="5626958" cy="432930"/>
          </a:xfrm>
          <a:prstGeom prst="round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spcAft>
                <a:spcPts val="600"/>
              </a:spcAft>
            </a:pPr>
            <a:r>
              <a:rPr lang="sk-SK" sz="2400" dirty="0">
                <a:latin typeface="Arial" panose="020B0604020202020204" pitchFamily="34" charset="0"/>
                <a:ea typeface="Times New Roman" panose="02020603050405020304" pitchFamily="18" charset="0"/>
              </a:rPr>
              <a:t>Sumarizačné hárky – cestovné náhrady</a:t>
            </a:r>
            <a:endParaRPr lang="sk-SK" sz="2400" dirty="0">
              <a:effectLst/>
              <a:latin typeface="Arial" panose="020B0604020202020204" pitchFamily="34"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58697902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Obrázok 8">
            <a:extLst>
              <a:ext uri="{FF2B5EF4-FFF2-40B4-BE49-F238E27FC236}">
                <a16:creationId xmlns:a16="http://schemas.microsoft.com/office/drawing/2014/main" id="{E9044F32-CA45-4F88-83D7-E8FAE9301F41}"/>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974062" y="5737938"/>
            <a:ext cx="3217938" cy="1120062"/>
          </a:xfrm>
          <a:prstGeom prst="rect">
            <a:avLst/>
          </a:prstGeom>
        </p:spPr>
      </p:pic>
      <p:pic>
        <p:nvPicPr>
          <p:cNvPr id="10" name="Obrázok 9">
            <a:extLst>
              <a:ext uri="{FF2B5EF4-FFF2-40B4-BE49-F238E27FC236}">
                <a16:creationId xmlns:a16="http://schemas.microsoft.com/office/drawing/2014/main" id="{A3A8D21A-AF0C-4186-93B7-72286348B121}"/>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79219" y="231587"/>
            <a:ext cx="11301503" cy="665270"/>
          </a:xfrm>
          <a:prstGeom prst="rect">
            <a:avLst/>
          </a:prstGeom>
        </p:spPr>
      </p:pic>
      <p:sp>
        <p:nvSpPr>
          <p:cNvPr id="5" name="Zaoblený obdĺžnik 3">
            <a:extLst>
              <a:ext uri="{FF2B5EF4-FFF2-40B4-BE49-F238E27FC236}">
                <a16:creationId xmlns:a16="http://schemas.microsoft.com/office/drawing/2014/main" id="{D9ED6F12-B198-4809-94B5-44ACD8444D24}"/>
              </a:ext>
            </a:extLst>
          </p:cNvPr>
          <p:cNvSpPr/>
          <p:nvPr/>
        </p:nvSpPr>
        <p:spPr>
          <a:xfrm>
            <a:off x="1056000" y="1935480"/>
            <a:ext cx="10080000" cy="939443"/>
          </a:xfrm>
          <a:prstGeom prst="roundRect">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lvl="2" algn="just"/>
            <a:r>
              <a:rPr lang="sk-SK" sz="2400" dirty="0">
                <a:latin typeface="Arial" panose="020B0604020202020204" pitchFamily="34" charset="0"/>
                <a:cs typeface="Arial" panose="020B0604020202020204" pitchFamily="34" charset="0"/>
              </a:rPr>
              <a:t>Využitie rezervy je možné po odsúhlasení SP, sumarizačný hárok vypracuje prijímateľ.</a:t>
            </a:r>
          </a:p>
        </p:txBody>
      </p:sp>
      <p:sp>
        <p:nvSpPr>
          <p:cNvPr id="6" name="Zaoblený obdĺžnik 3">
            <a:extLst>
              <a:ext uri="{FF2B5EF4-FFF2-40B4-BE49-F238E27FC236}">
                <a16:creationId xmlns:a16="http://schemas.microsoft.com/office/drawing/2014/main" id="{EFE8C514-723A-4D0D-B92A-B4D2E76F271D}"/>
              </a:ext>
            </a:extLst>
          </p:cNvPr>
          <p:cNvSpPr/>
          <p:nvPr/>
        </p:nvSpPr>
        <p:spPr>
          <a:xfrm>
            <a:off x="3924414" y="1294216"/>
            <a:ext cx="4211112" cy="432930"/>
          </a:xfrm>
          <a:prstGeom prst="round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spcAft>
                <a:spcPts val="600"/>
              </a:spcAft>
            </a:pPr>
            <a:r>
              <a:rPr lang="sk-SK" sz="2400" dirty="0">
                <a:latin typeface="Arial" panose="020B0604020202020204" pitchFamily="34" charset="0"/>
                <a:ea typeface="Times New Roman" panose="02020603050405020304" pitchFamily="18" charset="0"/>
              </a:rPr>
              <a:t>Sumarizačné hárky – rezerva</a:t>
            </a:r>
            <a:endParaRPr lang="sk-SK" sz="2400" dirty="0">
              <a:effectLst/>
              <a:latin typeface="Arial" panose="020B0604020202020204" pitchFamily="34" charset="0"/>
              <a:ea typeface="Times New Roman" panose="02020603050405020304" pitchFamily="18" charset="0"/>
              <a:cs typeface="Times New Roman" panose="02020603050405020304" pitchFamily="18" charset="0"/>
            </a:endParaRPr>
          </a:p>
        </p:txBody>
      </p:sp>
      <p:sp>
        <p:nvSpPr>
          <p:cNvPr id="8" name="Zaoblený obdĺžnik 3">
            <a:extLst>
              <a:ext uri="{FF2B5EF4-FFF2-40B4-BE49-F238E27FC236}">
                <a16:creationId xmlns:a16="http://schemas.microsoft.com/office/drawing/2014/main" id="{58523676-095F-4C55-B71B-D8041FBB1610}"/>
              </a:ext>
            </a:extLst>
          </p:cNvPr>
          <p:cNvSpPr/>
          <p:nvPr/>
        </p:nvSpPr>
        <p:spPr>
          <a:xfrm>
            <a:off x="1056000" y="3131434"/>
            <a:ext cx="10080000" cy="1304614"/>
          </a:xfrm>
          <a:prstGeom prst="round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lvl="2" algn="just"/>
            <a:r>
              <a:rPr lang="sk-SK" sz="2400" dirty="0">
                <a:latin typeface="Arial" panose="020B0604020202020204" pitchFamily="34" charset="0"/>
                <a:cs typeface="Arial" panose="020B0604020202020204" pitchFamily="34" charset="0"/>
              </a:rPr>
              <a:t>Rezerva sa schvaľuje na nepredvídané aktivity v prospech výstupu a výsledkov projektu a nesmie sa to brať automaticky ako navyšovanie rozpočtu na danú aktivitu.</a:t>
            </a:r>
            <a:endParaRPr lang="sk-SK" sz="2400" dirty="0">
              <a:effectLst/>
              <a:latin typeface="Arial" panose="020B0604020202020204" pitchFamily="34" charset="0"/>
              <a:ea typeface="Times New Roman" panose="02020603050405020304" pitchFamily="18" charset="0"/>
              <a:cs typeface="Arial" panose="020B0604020202020204" pitchFamily="34" charset="0"/>
            </a:endParaRPr>
          </a:p>
        </p:txBody>
      </p:sp>
      <p:sp>
        <p:nvSpPr>
          <p:cNvPr id="12" name="Zástupný symbol čísla snímky 11"/>
          <p:cNvSpPr>
            <a:spLocks noGrp="1"/>
          </p:cNvSpPr>
          <p:nvPr>
            <p:ph type="sldNum" sz="quarter" idx="12"/>
          </p:nvPr>
        </p:nvSpPr>
        <p:spPr>
          <a:xfrm>
            <a:off x="3411497" y="6297969"/>
            <a:ext cx="2743200" cy="365125"/>
          </a:xfrm>
        </p:spPr>
        <p:txBody>
          <a:bodyPr/>
          <a:lstStyle/>
          <a:p>
            <a:fld id="{DFE4D582-9D85-4DF2-BB34-1DE85A1518B5}" type="slidenum">
              <a:rPr lang="sk-SK" smtClean="0"/>
              <a:t>18</a:t>
            </a:fld>
            <a:endParaRPr lang="sk-SK" dirty="0"/>
          </a:p>
        </p:txBody>
      </p:sp>
    </p:spTree>
    <p:extLst>
      <p:ext uri="{BB962C8B-B14F-4D97-AF65-F5344CB8AC3E}">
        <p14:creationId xmlns:p14="http://schemas.microsoft.com/office/powerpoint/2010/main" val="359863262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Obrázok 8">
            <a:extLst>
              <a:ext uri="{FF2B5EF4-FFF2-40B4-BE49-F238E27FC236}">
                <a16:creationId xmlns:a16="http://schemas.microsoft.com/office/drawing/2014/main" id="{E9044F32-CA45-4F88-83D7-E8FAE9301F41}"/>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974062" y="5668270"/>
            <a:ext cx="3217938" cy="1120062"/>
          </a:xfrm>
          <a:prstGeom prst="rect">
            <a:avLst/>
          </a:prstGeom>
        </p:spPr>
      </p:pic>
      <p:pic>
        <p:nvPicPr>
          <p:cNvPr id="10" name="Obrázok 9">
            <a:extLst>
              <a:ext uri="{FF2B5EF4-FFF2-40B4-BE49-F238E27FC236}">
                <a16:creationId xmlns:a16="http://schemas.microsoft.com/office/drawing/2014/main" id="{A3A8D21A-AF0C-4186-93B7-72286348B121}"/>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79219" y="231587"/>
            <a:ext cx="11301503" cy="665270"/>
          </a:xfrm>
          <a:prstGeom prst="rect">
            <a:avLst/>
          </a:prstGeom>
        </p:spPr>
      </p:pic>
      <p:sp>
        <p:nvSpPr>
          <p:cNvPr id="5" name="Zaoblený obdĺžnik 3">
            <a:extLst>
              <a:ext uri="{FF2B5EF4-FFF2-40B4-BE49-F238E27FC236}">
                <a16:creationId xmlns:a16="http://schemas.microsoft.com/office/drawing/2014/main" id="{D9ED6F12-B198-4809-94B5-44ACD8444D24}"/>
              </a:ext>
            </a:extLst>
          </p:cNvPr>
          <p:cNvSpPr/>
          <p:nvPr/>
        </p:nvSpPr>
        <p:spPr>
          <a:xfrm>
            <a:off x="989970" y="1737439"/>
            <a:ext cx="10080000" cy="932019"/>
          </a:xfrm>
          <a:prstGeom prst="roundRect">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lvl="2" algn="just">
              <a:spcBef>
                <a:spcPts val="1000"/>
              </a:spcBef>
              <a:spcAft>
                <a:spcPts val="600"/>
              </a:spcAft>
            </a:pPr>
            <a:r>
              <a:rPr lang="sk-SK" sz="2400" dirty="0">
                <a:effectLst/>
                <a:latin typeface="Arial" panose="020B0604020202020204" pitchFamily="34" charset="0"/>
                <a:ea typeface="Times New Roman" panose="02020603050405020304" pitchFamily="18" charset="0"/>
              </a:rPr>
              <a:t>Správca programu vykoná kontrolu PSP v lehote </a:t>
            </a:r>
            <a:r>
              <a:rPr lang="sk-SK" sz="2400" b="1" dirty="0">
                <a:effectLst/>
                <a:latin typeface="Arial" panose="020B0604020202020204" pitchFamily="34" charset="0"/>
                <a:ea typeface="Times New Roman" panose="02020603050405020304" pitchFamily="18" charset="0"/>
              </a:rPr>
              <a:t>60 </a:t>
            </a:r>
            <a:r>
              <a:rPr lang="sk-SK" sz="2400" dirty="0">
                <a:effectLst/>
                <a:latin typeface="Arial" panose="020B0604020202020204" pitchFamily="34" charset="0"/>
                <a:ea typeface="Times New Roman" panose="02020603050405020304" pitchFamily="18" charset="0"/>
              </a:rPr>
              <a:t>kalendárnych dní od jej doručenia.</a:t>
            </a:r>
          </a:p>
        </p:txBody>
      </p:sp>
      <p:sp>
        <p:nvSpPr>
          <p:cNvPr id="6" name="Zaoblený obdĺžnik 3">
            <a:extLst>
              <a:ext uri="{FF2B5EF4-FFF2-40B4-BE49-F238E27FC236}">
                <a16:creationId xmlns:a16="http://schemas.microsoft.com/office/drawing/2014/main" id="{EFE8C514-723A-4D0D-B92A-B4D2E76F271D}"/>
              </a:ext>
            </a:extLst>
          </p:cNvPr>
          <p:cNvSpPr/>
          <p:nvPr/>
        </p:nvSpPr>
        <p:spPr>
          <a:xfrm>
            <a:off x="4833111" y="1105313"/>
            <a:ext cx="2172373" cy="432930"/>
          </a:xfrm>
          <a:prstGeom prst="round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spcAft>
                <a:spcPts val="600"/>
              </a:spcAft>
            </a:pPr>
            <a:r>
              <a:rPr lang="sk-SK" sz="2400" b="1" dirty="0">
                <a:effectLst/>
                <a:latin typeface="Arial" panose="020B0604020202020204" pitchFamily="34" charset="0"/>
                <a:ea typeface="Times New Roman" panose="02020603050405020304" pitchFamily="18" charset="0"/>
                <a:cs typeface="Arial" panose="020B0604020202020204" pitchFamily="34" charset="0"/>
              </a:rPr>
              <a:t>Kontrola PSP</a:t>
            </a:r>
            <a:endParaRPr lang="sk-SK" sz="2400" dirty="0">
              <a:effectLst/>
              <a:latin typeface="Arial" panose="020B0604020202020204" pitchFamily="34" charset="0"/>
              <a:ea typeface="Times New Roman" panose="02020603050405020304" pitchFamily="18" charset="0"/>
              <a:cs typeface="Times New Roman" panose="02020603050405020304" pitchFamily="18" charset="0"/>
            </a:endParaRPr>
          </a:p>
        </p:txBody>
      </p:sp>
      <p:sp>
        <p:nvSpPr>
          <p:cNvPr id="7" name="Zaoblený obdĺžnik 3">
            <a:extLst>
              <a:ext uri="{FF2B5EF4-FFF2-40B4-BE49-F238E27FC236}">
                <a16:creationId xmlns:a16="http://schemas.microsoft.com/office/drawing/2014/main" id="{06380E6E-923B-4133-A162-6AF4BC0E4BD1}"/>
              </a:ext>
            </a:extLst>
          </p:cNvPr>
          <p:cNvSpPr/>
          <p:nvPr/>
        </p:nvSpPr>
        <p:spPr>
          <a:xfrm>
            <a:off x="989970" y="2868654"/>
            <a:ext cx="10080000" cy="3001204"/>
          </a:xfrm>
          <a:prstGeom prst="round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lvl="2" algn="just"/>
            <a:r>
              <a:rPr lang="sk-SK" sz="2200" dirty="0">
                <a:effectLst/>
                <a:latin typeface="Arial" panose="020B0604020202020204" pitchFamily="34" charset="0"/>
                <a:ea typeface="Times New Roman" panose="02020603050405020304" pitchFamily="18" charset="0"/>
              </a:rPr>
              <a:t>Uvedená lehota AFK sa prerušuje v prípade:</a:t>
            </a:r>
          </a:p>
          <a:p>
            <a:pPr marL="342900" lvl="2" indent="-342900" algn="just">
              <a:buFont typeface="Arial" panose="020B0604020202020204" pitchFamily="34" charset="0"/>
              <a:buChar char="•"/>
            </a:pPr>
            <a:r>
              <a:rPr lang="sk-SK" sz="2200" dirty="0">
                <a:effectLst/>
                <a:latin typeface="Arial" panose="020B0604020202020204" pitchFamily="34" charset="0"/>
                <a:ea typeface="Times New Roman" panose="02020603050405020304" pitchFamily="18" charset="0"/>
              </a:rPr>
              <a:t>zistenia formálnych nedostatkov, o čom je prijímateľ informovaný prostredníctvom výzvy na doplnenie PSP</a:t>
            </a:r>
            <a:r>
              <a:rPr lang="sk-SK" sz="2000" dirty="0">
                <a:effectLst/>
                <a:latin typeface="Arial" panose="020B0604020202020204" pitchFamily="34" charset="0"/>
                <a:ea typeface="Times New Roman" panose="02020603050405020304" pitchFamily="18" charset="0"/>
              </a:rPr>
              <a:t> (chýbajúca dokumentácia alebo podporná dokumentácia k deklarovaným výdavkom, chýbajúce účtovné doklady a informácie, stanoviská a dokumenty potrebné na overenie oprávnenosti výdavkov. </a:t>
            </a:r>
          </a:p>
          <a:p>
            <a:pPr marL="342900" lvl="2" indent="-342900" algn="just">
              <a:buFont typeface="Arial" panose="020B0604020202020204" pitchFamily="34" charset="0"/>
              <a:buChar char="•"/>
            </a:pPr>
            <a:r>
              <a:rPr lang="sk-SK" sz="2200" dirty="0">
                <a:effectLst/>
                <a:latin typeface="Arial" panose="020B0604020202020204" pitchFamily="34" charset="0"/>
                <a:ea typeface="Times New Roman" panose="02020603050405020304" pitchFamily="18" charset="0"/>
              </a:rPr>
              <a:t>ak doplnenie nie je úplné, SP preruší lehotu prostredníctvom zaslania e-mailu, v ktorom oznámi prijímateľovi nedostatky doplnenia </a:t>
            </a:r>
          </a:p>
          <a:p>
            <a:pPr marL="342900" lvl="2" indent="-342900" algn="just">
              <a:buFont typeface="Arial" panose="020B0604020202020204" pitchFamily="34" charset="0"/>
              <a:buChar char="•"/>
            </a:pPr>
            <a:r>
              <a:rPr lang="sk-SK" sz="2200" dirty="0">
                <a:effectLst/>
                <a:latin typeface="Arial" panose="020B0604020202020204" pitchFamily="34" charset="0"/>
                <a:ea typeface="Times New Roman" panose="02020603050405020304" pitchFamily="18" charset="0"/>
              </a:rPr>
              <a:t>ak je prijímateľovi zaslaný návrh správy z AFK na vyjadrenie</a:t>
            </a:r>
          </a:p>
        </p:txBody>
      </p:sp>
      <p:sp>
        <p:nvSpPr>
          <p:cNvPr id="12" name="Zástupný symbol čísla snímky 11"/>
          <p:cNvSpPr>
            <a:spLocks noGrp="1"/>
          </p:cNvSpPr>
          <p:nvPr>
            <p:ph type="sldNum" sz="quarter" idx="12"/>
          </p:nvPr>
        </p:nvSpPr>
        <p:spPr>
          <a:xfrm>
            <a:off x="3461511" y="6321516"/>
            <a:ext cx="2743200" cy="365125"/>
          </a:xfrm>
        </p:spPr>
        <p:txBody>
          <a:bodyPr/>
          <a:lstStyle/>
          <a:p>
            <a:fld id="{DFE4D582-9D85-4DF2-BB34-1DE85A1518B5}" type="slidenum">
              <a:rPr lang="sk-SK" smtClean="0"/>
              <a:t>19</a:t>
            </a:fld>
            <a:endParaRPr lang="sk-SK" dirty="0"/>
          </a:p>
        </p:txBody>
      </p:sp>
    </p:spTree>
    <p:extLst>
      <p:ext uri="{BB962C8B-B14F-4D97-AF65-F5344CB8AC3E}">
        <p14:creationId xmlns:p14="http://schemas.microsoft.com/office/powerpoint/2010/main" val="116751271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Obrázok 8">
            <a:extLst>
              <a:ext uri="{FF2B5EF4-FFF2-40B4-BE49-F238E27FC236}">
                <a16:creationId xmlns:a16="http://schemas.microsoft.com/office/drawing/2014/main" id="{E9044F32-CA45-4F88-83D7-E8FAE9301F41}"/>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712805" y="5720198"/>
            <a:ext cx="3217938" cy="1120062"/>
          </a:xfrm>
          <a:prstGeom prst="rect">
            <a:avLst/>
          </a:prstGeom>
        </p:spPr>
      </p:pic>
      <p:sp>
        <p:nvSpPr>
          <p:cNvPr id="6" name="Zaoblený obdĺžnik 3">
            <a:extLst>
              <a:ext uri="{FF2B5EF4-FFF2-40B4-BE49-F238E27FC236}">
                <a16:creationId xmlns:a16="http://schemas.microsoft.com/office/drawing/2014/main" id="{92BFA645-C677-4732-8497-65C246B6E513}"/>
              </a:ext>
            </a:extLst>
          </p:cNvPr>
          <p:cNvSpPr/>
          <p:nvPr/>
        </p:nvSpPr>
        <p:spPr>
          <a:xfrm>
            <a:off x="4842387" y="972880"/>
            <a:ext cx="2507226" cy="486635"/>
          </a:xfrm>
          <a:prstGeom prst="round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r>
              <a:rPr lang="sk-SK" sz="2400" b="1" dirty="0">
                <a:solidFill>
                  <a:schemeClr val="bg1"/>
                </a:solidFill>
                <a:effectLst/>
                <a:latin typeface="Arial" panose="020B0604020202020204" pitchFamily="34" charset="0"/>
                <a:ea typeface="Times New Roman" panose="02020603050405020304" pitchFamily="18" charset="0"/>
              </a:rPr>
              <a:t>Obsah školenia</a:t>
            </a:r>
            <a:endParaRPr lang="sk-SK" sz="2000" dirty="0">
              <a:effectLst/>
              <a:latin typeface="Arial" panose="020B0604020202020204" pitchFamily="34" charset="0"/>
              <a:ea typeface="Times New Roman" panose="02020603050405020304" pitchFamily="18" charset="0"/>
            </a:endParaRPr>
          </a:p>
        </p:txBody>
      </p:sp>
      <p:sp>
        <p:nvSpPr>
          <p:cNvPr id="8" name="Zaoblený obdĺžnik 3">
            <a:extLst>
              <a:ext uri="{FF2B5EF4-FFF2-40B4-BE49-F238E27FC236}">
                <a16:creationId xmlns:a16="http://schemas.microsoft.com/office/drawing/2014/main" id="{96F3051A-9385-40EE-B9A6-110C69658F8B}"/>
              </a:ext>
            </a:extLst>
          </p:cNvPr>
          <p:cNvSpPr/>
          <p:nvPr/>
        </p:nvSpPr>
        <p:spPr>
          <a:xfrm>
            <a:off x="952193" y="1672127"/>
            <a:ext cx="8356529" cy="540000"/>
          </a:xfrm>
          <a:prstGeom prst="roundRect">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r>
              <a:rPr lang="sk-SK" sz="2400" b="1" dirty="0">
                <a:solidFill>
                  <a:schemeClr val="bg1"/>
                </a:solidFill>
                <a:latin typeface="Arial" panose="020B0604020202020204" pitchFamily="34" charset="0"/>
                <a:ea typeface="Times New Roman" panose="02020603050405020304" pitchFamily="18" charset="0"/>
                <a:cs typeface="Arial" panose="020B0604020202020204" pitchFamily="34" charset="0"/>
              </a:rPr>
              <a:t>1. Definícia a predkladanie PSP, zaraďovanie výdavkov</a:t>
            </a:r>
            <a:endParaRPr lang="sk-SK" sz="2000" dirty="0">
              <a:effectLst/>
              <a:latin typeface="Arial" panose="020B0604020202020204" pitchFamily="34" charset="0"/>
              <a:ea typeface="Times New Roman" panose="02020603050405020304" pitchFamily="18" charset="0"/>
              <a:cs typeface="Times New Roman" panose="02020603050405020304" pitchFamily="18" charset="0"/>
            </a:endParaRPr>
          </a:p>
        </p:txBody>
      </p:sp>
      <p:pic>
        <p:nvPicPr>
          <p:cNvPr id="10" name="Obrázok 9">
            <a:extLst>
              <a:ext uri="{FF2B5EF4-FFF2-40B4-BE49-F238E27FC236}">
                <a16:creationId xmlns:a16="http://schemas.microsoft.com/office/drawing/2014/main" id="{A3A8D21A-AF0C-4186-93B7-72286348B121}"/>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79219" y="231587"/>
            <a:ext cx="11301503" cy="665270"/>
          </a:xfrm>
          <a:prstGeom prst="rect">
            <a:avLst/>
          </a:prstGeom>
        </p:spPr>
      </p:pic>
      <p:sp>
        <p:nvSpPr>
          <p:cNvPr id="12" name="Zaoblený obdĺžnik 3">
            <a:extLst>
              <a:ext uri="{FF2B5EF4-FFF2-40B4-BE49-F238E27FC236}">
                <a16:creationId xmlns:a16="http://schemas.microsoft.com/office/drawing/2014/main" id="{F632A773-6845-4A8F-85C2-53BBDCBA6612}"/>
              </a:ext>
            </a:extLst>
          </p:cNvPr>
          <p:cNvSpPr/>
          <p:nvPr/>
        </p:nvSpPr>
        <p:spPr>
          <a:xfrm>
            <a:off x="952193" y="2348002"/>
            <a:ext cx="10067341" cy="540000"/>
          </a:xfrm>
          <a:prstGeom prst="round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r>
              <a:rPr lang="sk-SK" sz="2400" b="1" dirty="0">
                <a:solidFill>
                  <a:schemeClr val="bg1"/>
                </a:solidFill>
                <a:latin typeface="Arial" panose="020B0604020202020204" pitchFamily="34" charset="0"/>
                <a:ea typeface="Times New Roman" panose="02020603050405020304" pitchFamily="18" charset="0"/>
                <a:cs typeface="Arial" panose="020B0604020202020204" pitchFamily="34" charset="0"/>
              </a:rPr>
              <a:t>2. Zoznam účtovných dokladov, sumarizačné hárky, pracovný výkaz</a:t>
            </a:r>
            <a:endParaRPr lang="sk-SK" sz="2000" dirty="0">
              <a:effectLst/>
              <a:latin typeface="Arial" panose="020B0604020202020204" pitchFamily="34" charset="0"/>
              <a:ea typeface="Times New Roman" panose="02020603050405020304" pitchFamily="18" charset="0"/>
              <a:cs typeface="Times New Roman" panose="02020603050405020304" pitchFamily="18" charset="0"/>
            </a:endParaRPr>
          </a:p>
        </p:txBody>
      </p:sp>
      <p:sp>
        <p:nvSpPr>
          <p:cNvPr id="13" name="Zaoblený obdĺžnik 3">
            <a:extLst>
              <a:ext uri="{FF2B5EF4-FFF2-40B4-BE49-F238E27FC236}">
                <a16:creationId xmlns:a16="http://schemas.microsoft.com/office/drawing/2014/main" id="{1107B17E-0829-48E1-ADC4-1AA897DE4D56}"/>
              </a:ext>
            </a:extLst>
          </p:cNvPr>
          <p:cNvSpPr/>
          <p:nvPr/>
        </p:nvSpPr>
        <p:spPr>
          <a:xfrm>
            <a:off x="952193" y="3044370"/>
            <a:ext cx="6085277" cy="540000"/>
          </a:xfrm>
          <a:prstGeom prst="roundRect">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r>
              <a:rPr lang="sk-SK" sz="2400" b="1" dirty="0">
                <a:solidFill>
                  <a:schemeClr val="bg1"/>
                </a:solidFill>
                <a:latin typeface="Arial" panose="020B0604020202020204" pitchFamily="34" charset="0"/>
                <a:ea typeface="Times New Roman" panose="02020603050405020304" pitchFamily="18" charset="0"/>
                <a:cs typeface="Arial" panose="020B0604020202020204" pitchFamily="34" charset="0"/>
              </a:rPr>
              <a:t>3. Kontrola Priebežnej správy o projekte </a:t>
            </a:r>
            <a:endParaRPr lang="sk-SK" sz="2000" dirty="0">
              <a:effectLst/>
              <a:latin typeface="Arial" panose="020B0604020202020204" pitchFamily="34" charset="0"/>
              <a:ea typeface="Times New Roman" panose="02020603050405020304" pitchFamily="18" charset="0"/>
              <a:cs typeface="Times New Roman" panose="02020603050405020304" pitchFamily="18" charset="0"/>
            </a:endParaRPr>
          </a:p>
        </p:txBody>
      </p:sp>
      <p:sp>
        <p:nvSpPr>
          <p:cNvPr id="14" name="Zaoblený obdĺžnik 3">
            <a:extLst>
              <a:ext uri="{FF2B5EF4-FFF2-40B4-BE49-F238E27FC236}">
                <a16:creationId xmlns:a16="http://schemas.microsoft.com/office/drawing/2014/main" id="{CA744BE6-70AA-4EDB-BA2F-F25386282619}"/>
              </a:ext>
            </a:extLst>
          </p:cNvPr>
          <p:cNvSpPr/>
          <p:nvPr/>
        </p:nvSpPr>
        <p:spPr>
          <a:xfrm>
            <a:off x="952192" y="5070334"/>
            <a:ext cx="7427381" cy="540000"/>
          </a:xfrm>
          <a:prstGeom prst="round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r>
              <a:rPr lang="sk-SK" sz="2400" b="1" dirty="0">
                <a:solidFill>
                  <a:schemeClr val="bg1"/>
                </a:solidFill>
                <a:latin typeface="Arial" panose="020B0604020202020204" pitchFamily="34" charset="0"/>
                <a:ea typeface="Times New Roman" panose="02020603050405020304" pitchFamily="18" charset="0"/>
                <a:cs typeface="Arial" panose="020B0604020202020204" pitchFamily="34" charset="0"/>
              </a:rPr>
              <a:t>6. Vypĺňanie Priebežnej správy o projekte a príloh</a:t>
            </a:r>
            <a:endParaRPr lang="sk-SK" sz="2000" dirty="0">
              <a:effectLst/>
              <a:latin typeface="Arial" panose="020B0604020202020204" pitchFamily="34" charset="0"/>
              <a:ea typeface="Times New Roman" panose="02020603050405020304" pitchFamily="18" charset="0"/>
              <a:cs typeface="Times New Roman" panose="02020603050405020304" pitchFamily="18" charset="0"/>
            </a:endParaRPr>
          </a:p>
        </p:txBody>
      </p:sp>
      <p:sp>
        <p:nvSpPr>
          <p:cNvPr id="16" name="Zástupný symbol čísla snímky 15"/>
          <p:cNvSpPr>
            <a:spLocks noGrp="1"/>
          </p:cNvSpPr>
          <p:nvPr>
            <p:ph type="sldNum" sz="quarter" idx="12"/>
          </p:nvPr>
        </p:nvSpPr>
        <p:spPr>
          <a:xfrm>
            <a:off x="3242664" y="6378170"/>
            <a:ext cx="2743200" cy="365125"/>
          </a:xfrm>
        </p:spPr>
        <p:txBody>
          <a:bodyPr/>
          <a:lstStyle/>
          <a:p>
            <a:fld id="{DFE4D582-9D85-4DF2-BB34-1DE85A1518B5}" type="slidenum">
              <a:rPr lang="sk-SK" smtClean="0"/>
              <a:pPr/>
              <a:t>2</a:t>
            </a:fld>
            <a:endParaRPr lang="sk-SK" dirty="0"/>
          </a:p>
        </p:txBody>
      </p:sp>
      <p:sp>
        <p:nvSpPr>
          <p:cNvPr id="15" name="Zaoblený obdĺžnik 3">
            <a:extLst>
              <a:ext uri="{FF2B5EF4-FFF2-40B4-BE49-F238E27FC236}">
                <a16:creationId xmlns:a16="http://schemas.microsoft.com/office/drawing/2014/main" id="{44E83D11-3533-4251-9FB2-38B48D355235}"/>
              </a:ext>
            </a:extLst>
          </p:cNvPr>
          <p:cNvSpPr/>
          <p:nvPr/>
        </p:nvSpPr>
        <p:spPr>
          <a:xfrm>
            <a:off x="952191" y="3717375"/>
            <a:ext cx="6397421" cy="540000"/>
          </a:xfrm>
          <a:prstGeom prst="round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r>
              <a:rPr lang="sk-SK" sz="2400" b="1" dirty="0">
                <a:solidFill>
                  <a:schemeClr val="bg1"/>
                </a:solidFill>
                <a:latin typeface="Arial" panose="020B0604020202020204" pitchFamily="34" charset="0"/>
                <a:ea typeface="Times New Roman" panose="02020603050405020304" pitchFamily="18" charset="0"/>
                <a:cs typeface="Arial" panose="020B0604020202020204" pitchFamily="34" charset="0"/>
              </a:rPr>
              <a:t>4. Ďalšie zmeny v príručke pre prijímateľa</a:t>
            </a:r>
            <a:endParaRPr lang="sk-SK" sz="2000" dirty="0">
              <a:effectLst/>
              <a:latin typeface="Arial" panose="020B0604020202020204" pitchFamily="34" charset="0"/>
              <a:ea typeface="Times New Roman" panose="02020603050405020304" pitchFamily="18" charset="0"/>
              <a:cs typeface="Times New Roman" panose="02020603050405020304" pitchFamily="18" charset="0"/>
            </a:endParaRPr>
          </a:p>
        </p:txBody>
      </p:sp>
      <p:sp>
        <p:nvSpPr>
          <p:cNvPr id="17" name="Zaoblený obdĺžnik 3">
            <a:extLst>
              <a:ext uri="{FF2B5EF4-FFF2-40B4-BE49-F238E27FC236}">
                <a16:creationId xmlns:a16="http://schemas.microsoft.com/office/drawing/2014/main" id="{3524D439-DE33-4FD7-ACB3-C4BDE47B10F8}"/>
              </a:ext>
            </a:extLst>
          </p:cNvPr>
          <p:cNvSpPr/>
          <p:nvPr/>
        </p:nvSpPr>
        <p:spPr>
          <a:xfrm>
            <a:off x="952192" y="4397329"/>
            <a:ext cx="6569485" cy="540000"/>
          </a:xfrm>
          <a:prstGeom prst="roundRect">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r>
              <a:rPr lang="sk-SK" sz="2400" b="1" dirty="0">
                <a:solidFill>
                  <a:schemeClr val="bg1"/>
                </a:solidFill>
                <a:latin typeface="Arial" panose="020B0604020202020204" pitchFamily="34" charset="0"/>
                <a:ea typeface="Times New Roman" panose="02020603050405020304" pitchFamily="18" charset="0"/>
                <a:cs typeface="Arial" panose="020B0604020202020204" pitchFamily="34" charset="0"/>
              </a:rPr>
              <a:t>5. Skúsenosti z PSP 1 – výzvy na doplnenie</a:t>
            </a:r>
            <a:endParaRPr lang="sk-SK" sz="2000" dirty="0">
              <a:effectLst/>
              <a:latin typeface="Arial" panose="020B0604020202020204" pitchFamily="34"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13573681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Obrázok 8">
            <a:extLst>
              <a:ext uri="{FF2B5EF4-FFF2-40B4-BE49-F238E27FC236}">
                <a16:creationId xmlns:a16="http://schemas.microsoft.com/office/drawing/2014/main" id="{E9044F32-CA45-4F88-83D7-E8FAE9301F41}"/>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974062" y="5737938"/>
            <a:ext cx="3217938" cy="1120062"/>
          </a:xfrm>
          <a:prstGeom prst="rect">
            <a:avLst/>
          </a:prstGeom>
        </p:spPr>
      </p:pic>
      <p:pic>
        <p:nvPicPr>
          <p:cNvPr id="10" name="Obrázok 9">
            <a:extLst>
              <a:ext uri="{FF2B5EF4-FFF2-40B4-BE49-F238E27FC236}">
                <a16:creationId xmlns:a16="http://schemas.microsoft.com/office/drawing/2014/main" id="{A3A8D21A-AF0C-4186-93B7-72286348B121}"/>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79219" y="231587"/>
            <a:ext cx="11301503" cy="665270"/>
          </a:xfrm>
          <a:prstGeom prst="rect">
            <a:avLst/>
          </a:prstGeom>
        </p:spPr>
      </p:pic>
      <p:sp>
        <p:nvSpPr>
          <p:cNvPr id="5" name="Zaoblený obdĺžnik 3">
            <a:extLst>
              <a:ext uri="{FF2B5EF4-FFF2-40B4-BE49-F238E27FC236}">
                <a16:creationId xmlns:a16="http://schemas.microsoft.com/office/drawing/2014/main" id="{D9ED6F12-B198-4809-94B5-44ACD8444D24}"/>
              </a:ext>
            </a:extLst>
          </p:cNvPr>
          <p:cNvSpPr/>
          <p:nvPr/>
        </p:nvSpPr>
        <p:spPr>
          <a:xfrm>
            <a:off x="989970" y="3267762"/>
            <a:ext cx="10080000" cy="2323687"/>
          </a:xfrm>
          <a:prstGeom prst="round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lvl="2" algn="just">
              <a:lnSpc>
                <a:spcPct val="110000"/>
              </a:lnSpc>
              <a:spcBef>
                <a:spcPts val="0"/>
              </a:spcBef>
            </a:pPr>
            <a:r>
              <a:rPr lang="sk-SK" sz="2400" dirty="0">
                <a:effectLst/>
                <a:latin typeface="Arial" panose="020B0604020202020204" pitchFamily="34" charset="0"/>
                <a:ea typeface="Times New Roman" panose="02020603050405020304" pitchFamily="18" charset="0"/>
              </a:rPr>
              <a:t>SP v prípade potreby vykoná finančnú kontrolu na mieste. Ak sa SP rozhodne počas výkonu kontroly vykonať </a:t>
            </a:r>
            <a:r>
              <a:rPr lang="sk-SK" sz="2400" dirty="0" err="1">
                <a:effectLst/>
                <a:latin typeface="Arial" panose="020B0604020202020204" pitchFamily="34" charset="0"/>
                <a:ea typeface="Times New Roman" panose="02020603050405020304" pitchFamily="18" charset="0"/>
              </a:rPr>
              <a:t>FKnM</a:t>
            </a:r>
            <a:r>
              <a:rPr lang="sk-SK" sz="2400" dirty="0">
                <a:effectLst/>
                <a:latin typeface="Arial" panose="020B0604020202020204" pitchFamily="34" charset="0"/>
                <a:ea typeface="Times New Roman" panose="02020603050405020304" pitchFamily="18" charset="0"/>
              </a:rPr>
              <a:t>, lehota na výkon finančnej kontroly PSP je pozastavená. </a:t>
            </a:r>
            <a:r>
              <a:rPr lang="sk-SK" sz="2400" dirty="0">
                <a:latin typeface="Arial" panose="020B0604020202020204" pitchFamily="34" charset="0"/>
                <a:ea typeface="Times New Roman" panose="02020603050405020304" pitchFamily="18" charset="0"/>
              </a:rPr>
              <a:t>Prijímateľ je povinný strpieť výkon </a:t>
            </a:r>
            <a:r>
              <a:rPr lang="sk-SK" sz="2400" dirty="0" err="1">
                <a:latin typeface="Arial" panose="020B0604020202020204" pitchFamily="34" charset="0"/>
                <a:ea typeface="Times New Roman" panose="02020603050405020304" pitchFamily="18" charset="0"/>
              </a:rPr>
              <a:t>FKnM</a:t>
            </a:r>
            <a:r>
              <a:rPr lang="sk-SK" sz="2400" dirty="0">
                <a:latin typeface="Arial" panose="020B0604020202020204" pitchFamily="34" charset="0"/>
                <a:ea typeface="Times New Roman" panose="02020603050405020304" pitchFamily="18" charset="0"/>
              </a:rPr>
              <a:t> – poskytnúť SP súčinnosť.</a:t>
            </a:r>
            <a:endParaRPr lang="sk-SK" sz="2400" dirty="0">
              <a:effectLst/>
              <a:latin typeface="Arial" panose="020B0604020202020204" pitchFamily="34" charset="0"/>
              <a:ea typeface="Times New Roman" panose="02020603050405020304" pitchFamily="18" charset="0"/>
            </a:endParaRPr>
          </a:p>
        </p:txBody>
      </p:sp>
      <p:sp>
        <p:nvSpPr>
          <p:cNvPr id="7" name="Zaoblený obdĺžnik 3">
            <a:extLst>
              <a:ext uri="{FF2B5EF4-FFF2-40B4-BE49-F238E27FC236}">
                <a16:creationId xmlns:a16="http://schemas.microsoft.com/office/drawing/2014/main" id="{CC701D11-89BC-46A8-B53C-10D2AC577C36}"/>
              </a:ext>
            </a:extLst>
          </p:cNvPr>
          <p:cNvSpPr/>
          <p:nvPr/>
        </p:nvSpPr>
        <p:spPr>
          <a:xfrm>
            <a:off x="989970" y="1746699"/>
            <a:ext cx="10080000" cy="1312607"/>
          </a:xfrm>
          <a:prstGeom prst="roundRect">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lvl="2" algn="just">
              <a:spcBef>
                <a:spcPts val="1000"/>
              </a:spcBef>
              <a:spcAft>
                <a:spcPts val="600"/>
              </a:spcAft>
            </a:pPr>
            <a:r>
              <a:rPr lang="sk-SK" sz="2400" dirty="0">
                <a:effectLst/>
                <a:latin typeface="Arial" panose="020B0604020202020204" pitchFamily="34" charset="0"/>
                <a:ea typeface="Times New Roman" panose="02020603050405020304" pitchFamily="18" charset="0"/>
              </a:rPr>
              <a:t>V prípade zistenia závažných nedostatkov alebo nedoplnenia požadovaných údajov v stanovenej lehote SP schvaľovanie PSP pozastaví alebo zamietne. </a:t>
            </a:r>
          </a:p>
        </p:txBody>
      </p:sp>
      <p:sp>
        <p:nvSpPr>
          <p:cNvPr id="11" name="Zástupný symbol čísla snímky 10"/>
          <p:cNvSpPr>
            <a:spLocks noGrp="1"/>
          </p:cNvSpPr>
          <p:nvPr>
            <p:ph type="sldNum" sz="quarter" idx="12"/>
          </p:nvPr>
        </p:nvSpPr>
        <p:spPr>
          <a:xfrm>
            <a:off x="3481251" y="6297969"/>
            <a:ext cx="2743200" cy="365125"/>
          </a:xfrm>
        </p:spPr>
        <p:txBody>
          <a:bodyPr/>
          <a:lstStyle/>
          <a:p>
            <a:fld id="{DFE4D582-9D85-4DF2-BB34-1DE85A1518B5}" type="slidenum">
              <a:rPr lang="sk-SK" smtClean="0"/>
              <a:t>20</a:t>
            </a:fld>
            <a:endParaRPr lang="sk-SK" dirty="0"/>
          </a:p>
        </p:txBody>
      </p:sp>
    </p:spTree>
    <p:extLst>
      <p:ext uri="{BB962C8B-B14F-4D97-AF65-F5344CB8AC3E}">
        <p14:creationId xmlns:p14="http://schemas.microsoft.com/office/powerpoint/2010/main" val="172038268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Obrázok 8">
            <a:extLst>
              <a:ext uri="{FF2B5EF4-FFF2-40B4-BE49-F238E27FC236}">
                <a16:creationId xmlns:a16="http://schemas.microsoft.com/office/drawing/2014/main" id="{E9044F32-CA45-4F88-83D7-E8FAE9301F41}"/>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974062" y="5737938"/>
            <a:ext cx="3217938" cy="1120062"/>
          </a:xfrm>
          <a:prstGeom prst="rect">
            <a:avLst/>
          </a:prstGeom>
        </p:spPr>
      </p:pic>
      <p:pic>
        <p:nvPicPr>
          <p:cNvPr id="10" name="Obrázok 9">
            <a:extLst>
              <a:ext uri="{FF2B5EF4-FFF2-40B4-BE49-F238E27FC236}">
                <a16:creationId xmlns:a16="http://schemas.microsoft.com/office/drawing/2014/main" id="{A3A8D21A-AF0C-4186-93B7-72286348B121}"/>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79219" y="231587"/>
            <a:ext cx="11301503" cy="665270"/>
          </a:xfrm>
          <a:prstGeom prst="rect">
            <a:avLst/>
          </a:prstGeom>
        </p:spPr>
      </p:pic>
      <p:sp>
        <p:nvSpPr>
          <p:cNvPr id="5" name="Zaoblený obdĺžnik 3">
            <a:extLst>
              <a:ext uri="{FF2B5EF4-FFF2-40B4-BE49-F238E27FC236}">
                <a16:creationId xmlns:a16="http://schemas.microsoft.com/office/drawing/2014/main" id="{D9ED6F12-B198-4809-94B5-44ACD8444D24}"/>
              </a:ext>
            </a:extLst>
          </p:cNvPr>
          <p:cNvSpPr/>
          <p:nvPr/>
        </p:nvSpPr>
        <p:spPr>
          <a:xfrm>
            <a:off x="989970" y="1752338"/>
            <a:ext cx="10080000" cy="2018744"/>
          </a:xfrm>
          <a:prstGeom prst="roundRect">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lvl="2" algn="just">
              <a:lnSpc>
                <a:spcPct val="110000"/>
              </a:lnSpc>
              <a:spcBef>
                <a:spcPts val="0"/>
              </a:spcBef>
            </a:pPr>
            <a:r>
              <a:rPr lang="sk-SK" sz="2400" dirty="0">
                <a:effectLst/>
                <a:latin typeface="Arial" panose="020B0604020202020204" pitchFamily="34" charset="0"/>
                <a:ea typeface="Times New Roman" panose="02020603050405020304" pitchFamily="18" charset="0"/>
              </a:rPr>
              <a:t>Po vykonaní administratívnej finančnej kontroly PSP Správca programu priebežnú správu o projekte</a:t>
            </a:r>
            <a:r>
              <a:rPr lang="sk-SK" sz="2400" b="1" dirty="0">
                <a:effectLst/>
                <a:latin typeface="Arial" panose="020B0604020202020204" pitchFamily="34" charset="0"/>
                <a:ea typeface="Times New Roman" panose="02020603050405020304" pitchFamily="18" charset="0"/>
              </a:rPr>
              <a:t> schváli, neschváli, pozastaví </a:t>
            </a:r>
            <a:r>
              <a:rPr lang="sk-SK" sz="2400" dirty="0">
                <a:effectLst/>
                <a:latin typeface="Arial" panose="020B0604020202020204" pitchFamily="34" charset="0"/>
                <a:ea typeface="Times New Roman" panose="02020603050405020304" pitchFamily="18" charset="0"/>
              </a:rPr>
              <a:t>(do času odstránenia identifikovaných nedostatkov) </a:t>
            </a:r>
            <a:r>
              <a:rPr lang="sk-SK" sz="2400" b="1" dirty="0">
                <a:effectLst/>
                <a:latin typeface="Arial" panose="020B0604020202020204" pitchFamily="34" charset="0"/>
                <a:ea typeface="Times New Roman" panose="02020603050405020304" pitchFamily="18" charset="0"/>
              </a:rPr>
              <a:t>alebo ju zníži o relevantnú </a:t>
            </a:r>
            <a:r>
              <a:rPr lang="sk-SK" sz="2400" dirty="0">
                <a:effectLst/>
                <a:latin typeface="Arial" panose="020B0604020202020204" pitchFamily="34" charset="0"/>
                <a:ea typeface="Times New Roman" panose="02020603050405020304" pitchFamily="18" charset="0"/>
              </a:rPr>
              <a:t>sumu neoprávnených výdavkov. </a:t>
            </a:r>
          </a:p>
        </p:txBody>
      </p:sp>
      <p:sp>
        <p:nvSpPr>
          <p:cNvPr id="8" name="Zaoblený obdĺžnik 3">
            <a:extLst>
              <a:ext uri="{FF2B5EF4-FFF2-40B4-BE49-F238E27FC236}">
                <a16:creationId xmlns:a16="http://schemas.microsoft.com/office/drawing/2014/main" id="{3DF6B6E1-F614-4A01-9B61-DFEF4B132579}"/>
              </a:ext>
            </a:extLst>
          </p:cNvPr>
          <p:cNvSpPr/>
          <p:nvPr/>
        </p:nvSpPr>
        <p:spPr>
          <a:xfrm>
            <a:off x="989970" y="4053343"/>
            <a:ext cx="10080000" cy="894330"/>
          </a:xfrm>
          <a:prstGeom prst="round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lvl="2" algn="just">
              <a:lnSpc>
                <a:spcPct val="110000"/>
              </a:lnSpc>
              <a:spcBef>
                <a:spcPts val="0"/>
              </a:spcBef>
            </a:pPr>
            <a:r>
              <a:rPr lang="sk-SK" sz="2400" dirty="0">
                <a:effectLst/>
                <a:latin typeface="Arial" panose="020B0604020202020204" pitchFamily="34" charset="0"/>
                <a:ea typeface="Times New Roman" panose="02020603050405020304" pitchFamily="18" charset="0"/>
              </a:rPr>
              <a:t>SP môže rozhodnúť o pozastavení schvaľovania konkrétneho výdavku v PSP do doby, kým sa neobjasní oprávnenosť tohto výdavku.</a:t>
            </a:r>
            <a:endParaRPr lang="sk-SK" sz="2400" dirty="0">
              <a:solidFill>
                <a:srgbClr val="FF0000"/>
              </a:solidFill>
              <a:effectLst/>
              <a:latin typeface="Arial" panose="020B0604020202020204" pitchFamily="34" charset="0"/>
              <a:ea typeface="Times New Roman" panose="02020603050405020304" pitchFamily="18" charset="0"/>
            </a:endParaRPr>
          </a:p>
        </p:txBody>
      </p:sp>
      <p:sp>
        <p:nvSpPr>
          <p:cNvPr id="11" name="Zástupný symbol čísla snímky 10"/>
          <p:cNvSpPr>
            <a:spLocks noGrp="1"/>
          </p:cNvSpPr>
          <p:nvPr>
            <p:ph type="sldNum" sz="quarter" idx="12"/>
          </p:nvPr>
        </p:nvSpPr>
        <p:spPr>
          <a:xfrm>
            <a:off x="3286770" y="6297969"/>
            <a:ext cx="2743200" cy="365125"/>
          </a:xfrm>
        </p:spPr>
        <p:txBody>
          <a:bodyPr/>
          <a:lstStyle/>
          <a:p>
            <a:fld id="{DFE4D582-9D85-4DF2-BB34-1DE85A1518B5}" type="slidenum">
              <a:rPr lang="sk-SK" smtClean="0"/>
              <a:t>21</a:t>
            </a:fld>
            <a:endParaRPr lang="sk-SK" dirty="0"/>
          </a:p>
        </p:txBody>
      </p:sp>
    </p:spTree>
    <p:extLst>
      <p:ext uri="{BB962C8B-B14F-4D97-AF65-F5344CB8AC3E}">
        <p14:creationId xmlns:p14="http://schemas.microsoft.com/office/powerpoint/2010/main" val="408497190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Obrázok 8">
            <a:extLst>
              <a:ext uri="{FF2B5EF4-FFF2-40B4-BE49-F238E27FC236}">
                <a16:creationId xmlns:a16="http://schemas.microsoft.com/office/drawing/2014/main" id="{E9044F32-CA45-4F88-83D7-E8FAE9301F41}"/>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974062" y="5737938"/>
            <a:ext cx="3217938" cy="1120062"/>
          </a:xfrm>
          <a:prstGeom prst="rect">
            <a:avLst/>
          </a:prstGeom>
        </p:spPr>
      </p:pic>
      <p:pic>
        <p:nvPicPr>
          <p:cNvPr id="10" name="Obrázok 9">
            <a:extLst>
              <a:ext uri="{FF2B5EF4-FFF2-40B4-BE49-F238E27FC236}">
                <a16:creationId xmlns:a16="http://schemas.microsoft.com/office/drawing/2014/main" id="{A3A8D21A-AF0C-4186-93B7-72286348B121}"/>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79219" y="231587"/>
            <a:ext cx="11301503" cy="665270"/>
          </a:xfrm>
          <a:prstGeom prst="rect">
            <a:avLst/>
          </a:prstGeom>
        </p:spPr>
      </p:pic>
      <p:sp>
        <p:nvSpPr>
          <p:cNvPr id="7" name="Zaoblený obdĺžnik 3">
            <a:extLst>
              <a:ext uri="{FF2B5EF4-FFF2-40B4-BE49-F238E27FC236}">
                <a16:creationId xmlns:a16="http://schemas.microsoft.com/office/drawing/2014/main" id="{04E852CB-D20C-430D-8F94-A98155E8B002}"/>
              </a:ext>
            </a:extLst>
          </p:cNvPr>
          <p:cNvSpPr/>
          <p:nvPr/>
        </p:nvSpPr>
        <p:spPr>
          <a:xfrm>
            <a:off x="1056000" y="1043989"/>
            <a:ext cx="10080000" cy="894330"/>
          </a:xfrm>
          <a:prstGeom prst="roundRect">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lvl="2" algn="just">
              <a:lnSpc>
                <a:spcPct val="110000"/>
              </a:lnSpc>
              <a:spcBef>
                <a:spcPts val="0"/>
              </a:spcBef>
            </a:pPr>
            <a:r>
              <a:rPr lang="sk-SK" sz="2400" dirty="0">
                <a:effectLst/>
                <a:latin typeface="Arial" panose="020B0604020202020204" pitchFamily="34" charset="0"/>
                <a:ea typeface="Times New Roman" panose="02020603050405020304" pitchFamily="18" charset="0"/>
              </a:rPr>
              <a:t>SP </a:t>
            </a:r>
            <a:r>
              <a:rPr lang="sk-SK" sz="2400" dirty="0">
                <a:latin typeface="Arial" panose="020B0604020202020204" pitchFamily="34" charset="0"/>
                <a:ea typeface="Times New Roman" panose="02020603050405020304" pitchFamily="18" charset="0"/>
              </a:rPr>
              <a:t>je </a:t>
            </a:r>
            <a:r>
              <a:rPr lang="sk-SK" sz="2400" dirty="0">
                <a:effectLst/>
                <a:latin typeface="Arial" panose="020B0604020202020204" pitchFamily="34" charset="0"/>
                <a:ea typeface="Times New Roman" panose="02020603050405020304" pitchFamily="18" charset="0"/>
              </a:rPr>
              <a:t>oprávnený schváliť, zamietnuť alebo znížiť poskytnutie ďalšej platby. </a:t>
            </a:r>
            <a:endParaRPr lang="sk-SK" sz="2400" dirty="0">
              <a:solidFill>
                <a:srgbClr val="FF0000"/>
              </a:solidFill>
              <a:effectLst/>
              <a:latin typeface="Arial" panose="020B0604020202020204" pitchFamily="34" charset="0"/>
              <a:ea typeface="Times New Roman" panose="02020603050405020304" pitchFamily="18" charset="0"/>
            </a:endParaRPr>
          </a:p>
        </p:txBody>
      </p:sp>
      <p:sp>
        <p:nvSpPr>
          <p:cNvPr id="11" name="Zaoblený obdĺžnik 3">
            <a:extLst>
              <a:ext uri="{FF2B5EF4-FFF2-40B4-BE49-F238E27FC236}">
                <a16:creationId xmlns:a16="http://schemas.microsoft.com/office/drawing/2014/main" id="{EA9753B1-E9C0-4FCA-9ED3-696DF8312184}"/>
              </a:ext>
            </a:extLst>
          </p:cNvPr>
          <p:cNvSpPr/>
          <p:nvPr/>
        </p:nvSpPr>
        <p:spPr>
          <a:xfrm>
            <a:off x="1056000" y="2085451"/>
            <a:ext cx="10080000" cy="894330"/>
          </a:xfrm>
          <a:prstGeom prst="round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lvl="2" algn="just">
              <a:lnSpc>
                <a:spcPct val="110000"/>
              </a:lnSpc>
              <a:spcBef>
                <a:spcPts val="0"/>
              </a:spcBef>
            </a:pPr>
            <a:r>
              <a:rPr lang="sk-SK" sz="2400" dirty="0">
                <a:effectLst/>
                <a:latin typeface="Arial" panose="020B0604020202020204" pitchFamily="34" charset="0"/>
                <a:ea typeface="Times New Roman" panose="02020603050405020304" pitchFamily="18" charset="0"/>
              </a:rPr>
              <a:t>Výška nasledujúcej platby je určená v Ponuke na poskytnutie grantu a bude znížená o nezúčtovanú sumu predchádzajúcich platieb.</a:t>
            </a:r>
            <a:endParaRPr lang="sk-SK" sz="2400" dirty="0">
              <a:solidFill>
                <a:srgbClr val="FF0000"/>
              </a:solidFill>
              <a:effectLst/>
              <a:latin typeface="Arial" panose="020B0604020202020204" pitchFamily="34" charset="0"/>
              <a:ea typeface="Times New Roman" panose="02020603050405020304" pitchFamily="18" charset="0"/>
            </a:endParaRPr>
          </a:p>
        </p:txBody>
      </p:sp>
      <p:sp>
        <p:nvSpPr>
          <p:cNvPr id="12" name="Zaoblený obdĺžnik 3">
            <a:extLst>
              <a:ext uri="{FF2B5EF4-FFF2-40B4-BE49-F238E27FC236}">
                <a16:creationId xmlns:a16="http://schemas.microsoft.com/office/drawing/2014/main" id="{E1316B73-1C8D-4BB0-9E7D-9312F9502FB5}"/>
              </a:ext>
            </a:extLst>
          </p:cNvPr>
          <p:cNvSpPr/>
          <p:nvPr/>
        </p:nvSpPr>
        <p:spPr>
          <a:xfrm>
            <a:off x="1056000" y="3116948"/>
            <a:ext cx="10080000" cy="1442362"/>
          </a:xfrm>
          <a:prstGeom prst="roundRect">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lvl="2" algn="just">
              <a:lnSpc>
                <a:spcPct val="110000"/>
              </a:lnSpc>
              <a:spcBef>
                <a:spcPts val="0"/>
              </a:spcBef>
            </a:pPr>
            <a:r>
              <a:rPr lang="sk-SK" sz="2400" dirty="0">
                <a:effectLst/>
                <a:latin typeface="Arial" panose="020B0604020202020204" pitchFamily="34" charset="0"/>
                <a:ea typeface="Times New Roman" panose="02020603050405020304" pitchFamily="18" charset="0"/>
              </a:rPr>
              <a:t>Ďalšie platby prijímateľovi sa poskytujú len v prípade zúčtovania najmenej 50% finančných prostriedkov projektového grantu poskytnutých v rámci predchádzajúcich </a:t>
            </a:r>
            <a:r>
              <a:rPr lang="sk-SK" sz="2400" dirty="0" err="1">
                <a:effectLst/>
                <a:latin typeface="Arial" panose="020B0604020202020204" pitchFamily="34" charset="0"/>
                <a:ea typeface="Times New Roman" panose="02020603050405020304" pitchFamily="18" charset="0"/>
              </a:rPr>
              <a:t>reportovacích</a:t>
            </a:r>
            <a:r>
              <a:rPr lang="sk-SK" sz="2400" dirty="0">
                <a:effectLst/>
                <a:latin typeface="Arial" panose="020B0604020202020204" pitchFamily="34" charset="0"/>
                <a:ea typeface="Times New Roman" panose="02020603050405020304" pitchFamily="18" charset="0"/>
              </a:rPr>
              <a:t> období.</a:t>
            </a:r>
            <a:endParaRPr lang="sk-SK" sz="2400" dirty="0">
              <a:solidFill>
                <a:srgbClr val="FF0000"/>
              </a:solidFill>
              <a:effectLst/>
              <a:latin typeface="Arial" panose="020B0604020202020204" pitchFamily="34" charset="0"/>
              <a:ea typeface="Times New Roman" panose="02020603050405020304" pitchFamily="18" charset="0"/>
            </a:endParaRPr>
          </a:p>
        </p:txBody>
      </p:sp>
      <p:sp>
        <p:nvSpPr>
          <p:cNvPr id="13" name="Zaoblený obdĺžnik 3">
            <a:extLst>
              <a:ext uri="{FF2B5EF4-FFF2-40B4-BE49-F238E27FC236}">
                <a16:creationId xmlns:a16="http://schemas.microsoft.com/office/drawing/2014/main" id="{5A3961E0-0C4F-4A98-B51A-C33762A88C55}"/>
              </a:ext>
            </a:extLst>
          </p:cNvPr>
          <p:cNvSpPr/>
          <p:nvPr/>
        </p:nvSpPr>
        <p:spPr>
          <a:xfrm>
            <a:off x="1056000" y="4696476"/>
            <a:ext cx="10080000" cy="1261872"/>
          </a:xfrm>
          <a:prstGeom prst="round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lvl="2" algn="just">
              <a:lnSpc>
                <a:spcPct val="110000"/>
              </a:lnSpc>
              <a:spcBef>
                <a:spcPts val="0"/>
              </a:spcBef>
            </a:pPr>
            <a:r>
              <a:rPr lang="sk-SK" sz="2400" dirty="0">
                <a:solidFill>
                  <a:schemeClr val="bg1"/>
                </a:solidFill>
                <a:effectLst/>
                <a:latin typeface="Arial" panose="020B0604020202020204" pitchFamily="34" charset="0"/>
                <a:ea typeface="Times New Roman" panose="02020603050405020304" pitchFamily="18" charset="0"/>
              </a:rPr>
              <a:t>Tieto platby sú poskytované formou zálohovej platby, a prijímateľ, ktorému vznikol nárok na refundáciu vlastných výdavkov, si prevedie časť tejto platby na vlastný účet.</a:t>
            </a:r>
          </a:p>
        </p:txBody>
      </p:sp>
      <p:sp>
        <p:nvSpPr>
          <p:cNvPr id="8" name="Zástupný symbol čísla snímky 7"/>
          <p:cNvSpPr>
            <a:spLocks noGrp="1"/>
          </p:cNvSpPr>
          <p:nvPr>
            <p:ph type="sldNum" sz="quarter" idx="12"/>
          </p:nvPr>
        </p:nvSpPr>
        <p:spPr>
          <a:xfrm>
            <a:off x="3472543" y="6365058"/>
            <a:ext cx="2743200" cy="365125"/>
          </a:xfrm>
        </p:spPr>
        <p:txBody>
          <a:bodyPr/>
          <a:lstStyle/>
          <a:p>
            <a:fld id="{DFE4D582-9D85-4DF2-BB34-1DE85A1518B5}" type="slidenum">
              <a:rPr lang="sk-SK" smtClean="0"/>
              <a:t>22</a:t>
            </a:fld>
            <a:endParaRPr lang="sk-SK" dirty="0"/>
          </a:p>
        </p:txBody>
      </p:sp>
    </p:spTree>
    <p:extLst>
      <p:ext uri="{BB962C8B-B14F-4D97-AF65-F5344CB8AC3E}">
        <p14:creationId xmlns:p14="http://schemas.microsoft.com/office/powerpoint/2010/main" val="181397458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Obrázok 8">
            <a:extLst>
              <a:ext uri="{FF2B5EF4-FFF2-40B4-BE49-F238E27FC236}">
                <a16:creationId xmlns:a16="http://schemas.microsoft.com/office/drawing/2014/main" id="{E9044F32-CA45-4F88-83D7-E8FAE9301F41}"/>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974062" y="5737938"/>
            <a:ext cx="3217938" cy="1120062"/>
          </a:xfrm>
          <a:prstGeom prst="rect">
            <a:avLst/>
          </a:prstGeom>
        </p:spPr>
      </p:pic>
      <p:pic>
        <p:nvPicPr>
          <p:cNvPr id="10" name="Obrázok 9">
            <a:extLst>
              <a:ext uri="{FF2B5EF4-FFF2-40B4-BE49-F238E27FC236}">
                <a16:creationId xmlns:a16="http://schemas.microsoft.com/office/drawing/2014/main" id="{A3A8D21A-AF0C-4186-93B7-72286348B121}"/>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79219" y="231587"/>
            <a:ext cx="11301503" cy="665270"/>
          </a:xfrm>
          <a:prstGeom prst="rect">
            <a:avLst/>
          </a:prstGeom>
        </p:spPr>
      </p:pic>
      <p:sp>
        <p:nvSpPr>
          <p:cNvPr id="5" name="Zaoblený obdĺžnik 3">
            <a:extLst>
              <a:ext uri="{FF2B5EF4-FFF2-40B4-BE49-F238E27FC236}">
                <a16:creationId xmlns:a16="http://schemas.microsoft.com/office/drawing/2014/main" id="{D9ED6F12-B198-4809-94B5-44ACD8444D24}"/>
              </a:ext>
            </a:extLst>
          </p:cNvPr>
          <p:cNvSpPr/>
          <p:nvPr/>
        </p:nvSpPr>
        <p:spPr>
          <a:xfrm>
            <a:off x="989970" y="1793469"/>
            <a:ext cx="10080000" cy="1380305"/>
          </a:xfrm>
          <a:prstGeom prst="roundRect">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lvl="2" algn="just">
              <a:lnSpc>
                <a:spcPct val="110000"/>
              </a:lnSpc>
              <a:spcBef>
                <a:spcPts val="0"/>
              </a:spcBef>
            </a:pPr>
            <a:r>
              <a:rPr lang="sk-SK" sz="2400" dirty="0">
                <a:effectLst/>
                <a:latin typeface="Arial" panose="020B0604020202020204" pitchFamily="34" charset="0"/>
                <a:ea typeface="Times New Roman" panose="02020603050405020304" pitchFamily="18" charset="0"/>
              </a:rPr>
              <a:t>Správa z kontroly obsahuje závery z kontroly a to najmä oprávnenú zúčtovanú sumu, sumu na preplatenie, prípadné zdôvodnenie zníženia týchto súm.</a:t>
            </a:r>
          </a:p>
        </p:txBody>
      </p:sp>
      <p:sp>
        <p:nvSpPr>
          <p:cNvPr id="6" name="Zaoblený obdĺžnik 3">
            <a:extLst>
              <a:ext uri="{FF2B5EF4-FFF2-40B4-BE49-F238E27FC236}">
                <a16:creationId xmlns:a16="http://schemas.microsoft.com/office/drawing/2014/main" id="{EFE8C514-723A-4D0D-B92A-B4D2E76F271D}"/>
              </a:ext>
            </a:extLst>
          </p:cNvPr>
          <p:cNvSpPr/>
          <p:nvPr/>
        </p:nvSpPr>
        <p:spPr>
          <a:xfrm>
            <a:off x="4634067" y="1178240"/>
            <a:ext cx="2791805" cy="432930"/>
          </a:xfrm>
          <a:prstGeom prst="round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spcAft>
                <a:spcPts val="600"/>
              </a:spcAft>
            </a:pPr>
            <a:r>
              <a:rPr lang="sk-SK" sz="2400" b="1" dirty="0">
                <a:effectLst/>
                <a:latin typeface="Arial" panose="020B0604020202020204" pitchFamily="34" charset="0"/>
                <a:ea typeface="Times New Roman" panose="02020603050405020304" pitchFamily="18" charset="0"/>
                <a:cs typeface="Arial" panose="020B0604020202020204" pitchFamily="34" charset="0"/>
              </a:rPr>
              <a:t>Správa z kontroly</a:t>
            </a:r>
            <a:endParaRPr lang="sk-SK" sz="2400" dirty="0">
              <a:effectLst/>
              <a:latin typeface="Arial" panose="020B0604020202020204" pitchFamily="34" charset="0"/>
              <a:ea typeface="Times New Roman" panose="02020603050405020304" pitchFamily="18" charset="0"/>
              <a:cs typeface="Times New Roman" panose="02020603050405020304" pitchFamily="18" charset="0"/>
            </a:endParaRPr>
          </a:p>
        </p:txBody>
      </p:sp>
      <p:sp>
        <p:nvSpPr>
          <p:cNvPr id="7" name="Zaoblený obdĺžnik 3">
            <a:extLst>
              <a:ext uri="{FF2B5EF4-FFF2-40B4-BE49-F238E27FC236}">
                <a16:creationId xmlns:a16="http://schemas.microsoft.com/office/drawing/2014/main" id="{04E852CB-D20C-430D-8F94-A98155E8B002}"/>
              </a:ext>
            </a:extLst>
          </p:cNvPr>
          <p:cNvSpPr/>
          <p:nvPr/>
        </p:nvSpPr>
        <p:spPr>
          <a:xfrm>
            <a:off x="989970" y="3356072"/>
            <a:ext cx="10080000" cy="2536723"/>
          </a:xfrm>
          <a:prstGeom prst="round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spcAft>
                <a:spcPts val="600"/>
              </a:spcAft>
            </a:pPr>
            <a:r>
              <a:rPr lang="sk-SK" sz="2400" dirty="0">
                <a:effectLst/>
                <a:latin typeface="Arial" panose="020B0604020202020204" pitchFamily="34" charset="0"/>
                <a:ea typeface="Times New Roman" panose="02020603050405020304" pitchFamily="18" charset="0"/>
              </a:rPr>
              <a:t>Súčasťou správy z kontroly je aj vyhodnotenie kontroly podľa nasledovnej stupnice:</a:t>
            </a:r>
            <a:endParaRPr lang="sk-SK" sz="2400" b="1" dirty="0">
              <a:effectLst/>
              <a:latin typeface="Calibri" panose="020F0502020204030204" pitchFamily="34" charset="0"/>
              <a:ea typeface="Times New Roman" panose="02020603050405020304" pitchFamily="18" charset="0"/>
              <a:cs typeface="Times New Roman" panose="02020603050405020304" pitchFamily="18" charset="0"/>
            </a:endParaRPr>
          </a:p>
          <a:p>
            <a:pPr marL="342900" lvl="0" indent="-342900" algn="just">
              <a:spcAft>
                <a:spcPts val="600"/>
              </a:spcAft>
              <a:buFont typeface="+mj-lt"/>
              <a:buAutoNum type="alphaLcParenR"/>
            </a:pPr>
            <a:r>
              <a:rPr lang="sk-SK" sz="2400" dirty="0">
                <a:latin typeface="Arial" panose="020B0604020202020204" pitchFamily="34" charset="0"/>
                <a:ea typeface="Times New Roman" panose="02020603050405020304" pitchFamily="18" charset="0"/>
                <a:cs typeface="Arial" panose="020B0604020202020204" pitchFamily="34" charset="0"/>
              </a:rPr>
              <a:t>v</a:t>
            </a:r>
            <a:r>
              <a:rPr lang="sk-SK" sz="2400" dirty="0">
                <a:effectLst/>
                <a:latin typeface="Arial" panose="020B0604020202020204" pitchFamily="34" charset="0"/>
                <a:ea typeface="Times New Roman" panose="02020603050405020304" pitchFamily="18" charset="0"/>
                <a:cs typeface="Arial" panose="020B0604020202020204" pitchFamily="34" charset="0"/>
              </a:rPr>
              <a:t>yhovujúci (bez zistení)</a:t>
            </a:r>
          </a:p>
          <a:p>
            <a:pPr marL="342900" indent="-342900" algn="just">
              <a:spcAft>
                <a:spcPts val="600"/>
              </a:spcAft>
              <a:buFont typeface="+mj-lt"/>
              <a:buAutoNum type="alphaLcParenR"/>
            </a:pPr>
            <a:r>
              <a:rPr lang="sk-SK" sz="2400" dirty="0">
                <a:effectLst/>
                <a:latin typeface="Arial" panose="020B0604020202020204" pitchFamily="34" charset="0"/>
                <a:ea typeface="Times New Roman" panose="02020603050405020304" pitchFamily="18" charset="0"/>
                <a:cs typeface="Arial" panose="020B0604020202020204" pitchFamily="34" charset="0"/>
              </a:rPr>
              <a:t>dobrý </a:t>
            </a:r>
          </a:p>
          <a:p>
            <a:pPr marL="342900" indent="-342900" algn="just">
              <a:spcAft>
                <a:spcPts val="600"/>
              </a:spcAft>
              <a:buFont typeface="+mj-lt"/>
              <a:buAutoNum type="alphaLcParenR"/>
            </a:pPr>
            <a:r>
              <a:rPr lang="sk-SK" sz="2400" dirty="0">
                <a:effectLst/>
                <a:latin typeface="Arial" panose="020B0604020202020204" pitchFamily="34" charset="0"/>
                <a:ea typeface="Times New Roman" panose="02020603050405020304" pitchFamily="18" charset="0"/>
                <a:cs typeface="Arial" panose="020B0604020202020204" pitchFamily="34" charset="0"/>
              </a:rPr>
              <a:t>slabý (SP pozastaví financovanie projektu)</a:t>
            </a:r>
          </a:p>
          <a:p>
            <a:pPr marL="342900" indent="-342900" algn="just">
              <a:spcAft>
                <a:spcPts val="600"/>
              </a:spcAft>
              <a:buFont typeface="+mj-lt"/>
              <a:buAutoNum type="alphaLcParenR"/>
            </a:pPr>
            <a:r>
              <a:rPr lang="sk-SK" sz="2400" dirty="0">
                <a:effectLst/>
                <a:latin typeface="Arial" panose="020B0604020202020204" pitchFamily="34" charset="0"/>
                <a:ea typeface="Times New Roman" panose="02020603050405020304" pitchFamily="18" charset="0"/>
                <a:cs typeface="Arial" panose="020B0604020202020204" pitchFamily="34" charset="0"/>
              </a:rPr>
              <a:t>nevyhovujúci (SP bezodkladne konzultuje stav s NKB) </a:t>
            </a:r>
          </a:p>
        </p:txBody>
      </p:sp>
      <p:sp>
        <p:nvSpPr>
          <p:cNvPr id="12" name="Zástupný symbol čísla snímky 11"/>
          <p:cNvSpPr>
            <a:spLocks noGrp="1"/>
          </p:cNvSpPr>
          <p:nvPr>
            <p:ph type="sldNum" sz="quarter" idx="12"/>
          </p:nvPr>
        </p:nvSpPr>
        <p:spPr>
          <a:xfrm>
            <a:off x="3322979" y="6365059"/>
            <a:ext cx="2743200" cy="365125"/>
          </a:xfrm>
        </p:spPr>
        <p:txBody>
          <a:bodyPr/>
          <a:lstStyle/>
          <a:p>
            <a:fld id="{DFE4D582-9D85-4DF2-BB34-1DE85A1518B5}" type="slidenum">
              <a:rPr lang="sk-SK" smtClean="0"/>
              <a:t>23</a:t>
            </a:fld>
            <a:endParaRPr lang="sk-SK" dirty="0"/>
          </a:p>
        </p:txBody>
      </p:sp>
    </p:spTree>
    <p:extLst>
      <p:ext uri="{BB962C8B-B14F-4D97-AF65-F5344CB8AC3E}">
        <p14:creationId xmlns:p14="http://schemas.microsoft.com/office/powerpoint/2010/main" val="387653117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Obrázok 8">
            <a:extLst>
              <a:ext uri="{FF2B5EF4-FFF2-40B4-BE49-F238E27FC236}">
                <a16:creationId xmlns:a16="http://schemas.microsoft.com/office/drawing/2014/main" id="{E9044F32-CA45-4F88-83D7-E8FAE9301F41}"/>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974062" y="5737938"/>
            <a:ext cx="3217938" cy="1120062"/>
          </a:xfrm>
          <a:prstGeom prst="rect">
            <a:avLst/>
          </a:prstGeom>
        </p:spPr>
      </p:pic>
      <p:pic>
        <p:nvPicPr>
          <p:cNvPr id="10" name="Obrázok 9">
            <a:extLst>
              <a:ext uri="{FF2B5EF4-FFF2-40B4-BE49-F238E27FC236}">
                <a16:creationId xmlns:a16="http://schemas.microsoft.com/office/drawing/2014/main" id="{A3A8D21A-AF0C-4186-93B7-72286348B121}"/>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79219" y="231587"/>
            <a:ext cx="11301503" cy="665270"/>
          </a:xfrm>
          <a:prstGeom prst="rect">
            <a:avLst/>
          </a:prstGeom>
        </p:spPr>
      </p:pic>
      <p:sp>
        <p:nvSpPr>
          <p:cNvPr id="5" name="Zaoblený obdĺžnik 3">
            <a:extLst>
              <a:ext uri="{FF2B5EF4-FFF2-40B4-BE49-F238E27FC236}">
                <a16:creationId xmlns:a16="http://schemas.microsoft.com/office/drawing/2014/main" id="{D9ED6F12-B198-4809-94B5-44ACD8444D24}"/>
              </a:ext>
            </a:extLst>
          </p:cNvPr>
          <p:cNvSpPr/>
          <p:nvPr/>
        </p:nvSpPr>
        <p:spPr>
          <a:xfrm>
            <a:off x="989970" y="1793469"/>
            <a:ext cx="10080000" cy="2616299"/>
          </a:xfrm>
          <a:prstGeom prst="roundRect">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lvl="2" algn="just">
              <a:lnSpc>
                <a:spcPct val="110000"/>
              </a:lnSpc>
              <a:spcBef>
                <a:spcPts val="0"/>
              </a:spcBef>
            </a:pPr>
            <a:r>
              <a:rPr lang="sk-SK" sz="2200" dirty="0">
                <a:solidFill>
                  <a:schemeClr val="bg1"/>
                </a:solidFill>
                <a:effectLst/>
                <a:latin typeface="Arial" panose="020B0604020202020204" pitchFamily="34" charset="0"/>
                <a:ea typeface="Times New Roman" panose="02020603050405020304" pitchFamily="18" charset="0"/>
                <a:cs typeface="Arial" panose="020B0604020202020204" pitchFamily="34" charset="0"/>
              </a:rPr>
              <a:t>Prijímateľ je povinný po obdržaní zálohovej/mimoriadnej/priebežnej platby previesť na projektový účet prislúchajúcu časť spolufinancovania vo výške vyplývajúcej z pomeru časti spolufinancovania prijímateľa voči celkovým oprávneným výdavkom prijímateľa. V prípade ak boli prostriedky vyplatené aj za časť prislúchajúcu partnerovi a v zmysle podmienok zmluvy je potrebné doplniť spolufinancovanie aj za ich časť, použije sa pomer spolufinancovania prislúchajúci konkrétnemu partnerovi.</a:t>
            </a:r>
          </a:p>
        </p:txBody>
      </p:sp>
      <p:sp>
        <p:nvSpPr>
          <p:cNvPr id="6" name="Zaoblený obdĺžnik 3">
            <a:extLst>
              <a:ext uri="{FF2B5EF4-FFF2-40B4-BE49-F238E27FC236}">
                <a16:creationId xmlns:a16="http://schemas.microsoft.com/office/drawing/2014/main" id="{EFE8C514-723A-4D0D-B92A-B4D2E76F271D}"/>
              </a:ext>
            </a:extLst>
          </p:cNvPr>
          <p:cNvSpPr/>
          <p:nvPr/>
        </p:nvSpPr>
        <p:spPr>
          <a:xfrm>
            <a:off x="4564042" y="1178241"/>
            <a:ext cx="2931856" cy="432930"/>
          </a:xfrm>
          <a:prstGeom prst="round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spcAft>
                <a:spcPts val="600"/>
              </a:spcAft>
            </a:pPr>
            <a:r>
              <a:rPr lang="sk-SK" sz="2400" b="1" dirty="0">
                <a:effectLst/>
                <a:latin typeface="Arial" panose="020B0604020202020204" pitchFamily="34" charset="0"/>
                <a:ea typeface="Times New Roman" panose="02020603050405020304" pitchFamily="18" charset="0"/>
                <a:cs typeface="Arial" panose="020B0604020202020204" pitchFamily="34" charset="0"/>
              </a:rPr>
              <a:t>Spolufinancovanie</a:t>
            </a:r>
            <a:endParaRPr lang="sk-SK" sz="2400" dirty="0">
              <a:effectLst/>
              <a:latin typeface="Arial" panose="020B0604020202020204" pitchFamily="34" charset="0"/>
              <a:ea typeface="Times New Roman" panose="02020603050405020304" pitchFamily="18" charset="0"/>
              <a:cs typeface="Times New Roman" panose="02020603050405020304" pitchFamily="18" charset="0"/>
            </a:endParaRPr>
          </a:p>
        </p:txBody>
      </p:sp>
      <p:sp>
        <p:nvSpPr>
          <p:cNvPr id="12" name="Zástupný symbol čísla snímky 11"/>
          <p:cNvSpPr>
            <a:spLocks noGrp="1"/>
          </p:cNvSpPr>
          <p:nvPr>
            <p:ph type="sldNum" sz="quarter" idx="12"/>
          </p:nvPr>
        </p:nvSpPr>
        <p:spPr>
          <a:xfrm>
            <a:off x="3322979" y="6365059"/>
            <a:ext cx="2743200" cy="365125"/>
          </a:xfrm>
        </p:spPr>
        <p:txBody>
          <a:bodyPr/>
          <a:lstStyle/>
          <a:p>
            <a:fld id="{DFE4D582-9D85-4DF2-BB34-1DE85A1518B5}" type="slidenum">
              <a:rPr lang="sk-SK" smtClean="0"/>
              <a:t>24</a:t>
            </a:fld>
            <a:endParaRPr lang="sk-SK" dirty="0"/>
          </a:p>
        </p:txBody>
      </p:sp>
      <p:graphicFrame>
        <p:nvGraphicFramePr>
          <p:cNvPr id="2" name="Tabuľka 1">
            <a:extLst>
              <a:ext uri="{FF2B5EF4-FFF2-40B4-BE49-F238E27FC236}">
                <a16:creationId xmlns:a16="http://schemas.microsoft.com/office/drawing/2014/main" id="{511B8274-EED3-4DD9-9DDC-EC7BF0CBD040}"/>
              </a:ext>
            </a:extLst>
          </p:cNvPr>
          <p:cNvGraphicFramePr>
            <a:graphicFrameLocks noGrp="1"/>
          </p:cNvGraphicFramePr>
          <p:nvPr>
            <p:extLst>
              <p:ext uri="{D42A27DB-BD31-4B8C-83A1-F6EECF244321}">
                <p14:modId xmlns:p14="http://schemas.microsoft.com/office/powerpoint/2010/main" val="235745508"/>
              </p:ext>
            </p:extLst>
          </p:nvPr>
        </p:nvGraphicFramePr>
        <p:xfrm>
          <a:off x="1548581" y="4658179"/>
          <a:ext cx="7285702" cy="1706880"/>
        </p:xfrm>
        <a:graphic>
          <a:graphicData uri="http://schemas.openxmlformats.org/drawingml/2006/table">
            <a:tbl>
              <a:tblPr firstRow="1" firstCol="1" bandRow="1">
                <a:tableStyleId>{5C22544A-7EE6-4342-B048-85BDC9FD1C3A}</a:tableStyleId>
              </a:tblPr>
              <a:tblGrid>
                <a:gridCol w="2571545">
                  <a:extLst>
                    <a:ext uri="{9D8B030D-6E8A-4147-A177-3AD203B41FA5}">
                      <a16:colId xmlns:a16="http://schemas.microsoft.com/office/drawing/2014/main" val="1619434680"/>
                    </a:ext>
                  </a:extLst>
                </a:gridCol>
                <a:gridCol w="1071820">
                  <a:extLst>
                    <a:ext uri="{9D8B030D-6E8A-4147-A177-3AD203B41FA5}">
                      <a16:colId xmlns:a16="http://schemas.microsoft.com/office/drawing/2014/main" val="1383832463"/>
                    </a:ext>
                  </a:extLst>
                </a:gridCol>
                <a:gridCol w="1051248">
                  <a:extLst>
                    <a:ext uri="{9D8B030D-6E8A-4147-A177-3AD203B41FA5}">
                      <a16:colId xmlns:a16="http://schemas.microsoft.com/office/drawing/2014/main" val="246217740"/>
                    </a:ext>
                  </a:extLst>
                </a:gridCol>
                <a:gridCol w="1183939">
                  <a:extLst>
                    <a:ext uri="{9D8B030D-6E8A-4147-A177-3AD203B41FA5}">
                      <a16:colId xmlns:a16="http://schemas.microsoft.com/office/drawing/2014/main" val="857397444"/>
                    </a:ext>
                  </a:extLst>
                </a:gridCol>
                <a:gridCol w="1407150">
                  <a:extLst>
                    <a:ext uri="{9D8B030D-6E8A-4147-A177-3AD203B41FA5}">
                      <a16:colId xmlns:a16="http://schemas.microsoft.com/office/drawing/2014/main" val="2740693927"/>
                    </a:ext>
                  </a:extLst>
                </a:gridCol>
              </a:tblGrid>
              <a:tr h="190500">
                <a:tc>
                  <a:txBody>
                    <a:bodyPr/>
                    <a:lstStyle/>
                    <a:p>
                      <a:pPr algn="just"/>
                      <a:r>
                        <a:rPr lang="sk-SK" sz="1600">
                          <a:effectLst/>
                          <a:latin typeface="Arial" panose="020B0604020202020204" pitchFamily="34" charset="0"/>
                          <a:cs typeface="Arial" panose="020B0604020202020204" pitchFamily="34" charset="0"/>
                        </a:rPr>
                        <a:t> </a:t>
                      </a:r>
                      <a:endParaRPr lang="sk-SK" sz="1800">
                        <a:effectLst/>
                        <a:latin typeface="Arial" panose="020B0604020202020204" pitchFamily="34" charset="0"/>
                        <a:ea typeface="Times New Roman" panose="02020603050405020304" pitchFamily="18" charset="0"/>
                        <a:cs typeface="Arial" panose="020B0604020202020204" pitchFamily="34" charset="0"/>
                      </a:endParaRPr>
                    </a:p>
                  </a:txBody>
                  <a:tcPr marL="44450" marR="44450" marT="0" marB="0" anchor="b"/>
                </a:tc>
                <a:tc>
                  <a:txBody>
                    <a:bodyPr/>
                    <a:lstStyle/>
                    <a:p>
                      <a:pPr algn="just"/>
                      <a:r>
                        <a:rPr lang="sk-SK" sz="1600">
                          <a:effectLst/>
                          <a:latin typeface="Arial" panose="020B0604020202020204" pitchFamily="34" charset="0"/>
                          <a:cs typeface="Arial" panose="020B0604020202020204" pitchFamily="34" charset="0"/>
                        </a:rPr>
                        <a:t>Prijímateľ</a:t>
                      </a:r>
                      <a:endParaRPr lang="sk-SK" sz="1800">
                        <a:effectLst/>
                        <a:latin typeface="Arial" panose="020B0604020202020204" pitchFamily="34" charset="0"/>
                        <a:ea typeface="Times New Roman" panose="02020603050405020304" pitchFamily="18" charset="0"/>
                        <a:cs typeface="Arial" panose="020B0604020202020204" pitchFamily="34" charset="0"/>
                      </a:endParaRPr>
                    </a:p>
                  </a:txBody>
                  <a:tcPr marL="44450" marR="44450" marT="0" marB="0" anchor="b"/>
                </a:tc>
                <a:tc>
                  <a:txBody>
                    <a:bodyPr/>
                    <a:lstStyle/>
                    <a:p>
                      <a:pPr algn="just"/>
                      <a:r>
                        <a:rPr lang="sk-SK" sz="1600">
                          <a:effectLst/>
                          <a:latin typeface="Arial" panose="020B0604020202020204" pitchFamily="34" charset="0"/>
                          <a:cs typeface="Arial" panose="020B0604020202020204" pitchFamily="34" charset="0"/>
                        </a:rPr>
                        <a:t>Partner 1</a:t>
                      </a:r>
                      <a:endParaRPr lang="sk-SK" sz="1800">
                        <a:effectLst/>
                        <a:latin typeface="Arial" panose="020B0604020202020204" pitchFamily="34" charset="0"/>
                        <a:ea typeface="Times New Roman" panose="02020603050405020304" pitchFamily="18" charset="0"/>
                        <a:cs typeface="Arial" panose="020B0604020202020204" pitchFamily="34" charset="0"/>
                      </a:endParaRPr>
                    </a:p>
                  </a:txBody>
                  <a:tcPr marL="44450" marR="44450" marT="0" marB="0" anchor="b"/>
                </a:tc>
                <a:tc>
                  <a:txBody>
                    <a:bodyPr/>
                    <a:lstStyle/>
                    <a:p>
                      <a:pPr algn="just"/>
                      <a:r>
                        <a:rPr lang="sk-SK" sz="1600">
                          <a:effectLst/>
                          <a:latin typeface="Arial" panose="020B0604020202020204" pitchFamily="34" charset="0"/>
                          <a:cs typeface="Arial" panose="020B0604020202020204" pitchFamily="34" charset="0"/>
                        </a:rPr>
                        <a:t>Partner 2</a:t>
                      </a:r>
                      <a:endParaRPr lang="sk-SK" sz="1800">
                        <a:effectLst/>
                        <a:latin typeface="Arial" panose="020B0604020202020204" pitchFamily="34" charset="0"/>
                        <a:ea typeface="Times New Roman" panose="02020603050405020304" pitchFamily="18" charset="0"/>
                        <a:cs typeface="Arial" panose="020B0604020202020204" pitchFamily="34" charset="0"/>
                      </a:endParaRPr>
                    </a:p>
                  </a:txBody>
                  <a:tcPr marL="44450" marR="44450" marT="0" marB="0" anchor="b"/>
                </a:tc>
                <a:tc>
                  <a:txBody>
                    <a:bodyPr/>
                    <a:lstStyle/>
                    <a:p>
                      <a:pPr algn="just"/>
                      <a:r>
                        <a:rPr lang="sk-SK" sz="1600">
                          <a:effectLst/>
                          <a:latin typeface="Arial" panose="020B0604020202020204" pitchFamily="34" charset="0"/>
                          <a:cs typeface="Arial" panose="020B0604020202020204" pitchFamily="34" charset="0"/>
                        </a:rPr>
                        <a:t>Projekt spolu</a:t>
                      </a:r>
                      <a:endParaRPr lang="sk-SK" sz="1800">
                        <a:effectLst/>
                        <a:latin typeface="Arial" panose="020B0604020202020204" pitchFamily="34" charset="0"/>
                        <a:ea typeface="Times New Roman" panose="02020603050405020304" pitchFamily="18" charset="0"/>
                        <a:cs typeface="Arial" panose="020B0604020202020204" pitchFamily="34" charset="0"/>
                      </a:endParaRPr>
                    </a:p>
                  </a:txBody>
                  <a:tcPr marL="44450" marR="44450" marT="0" marB="0" anchor="b"/>
                </a:tc>
                <a:extLst>
                  <a:ext uri="{0D108BD9-81ED-4DB2-BD59-A6C34878D82A}">
                    <a16:rowId xmlns:a16="http://schemas.microsoft.com/office/drawing/2014/main" val="2133037013"/>
                  </a:ext>
                </a:extLst>
              </a:tr>
              <a:tr h="190500">
                <a:tc>
                  <a:txBody>
                    <a:bodyPr/>
                    <a:lstStyle/>
                    <a:p>
                      <a:pPr algn="just"/>
                      <a:r>
                        <a:rPr lang="sk-SK" sz="1600">
                          <a:effectLst/>
                          <a:latin typeface="Arial" panose="020B0604020202020204" pitchFamily="34" charset="0"/>
                          <a:cs typeface="Arial" panose="020B0604020202020204" pitchFamily="34" charset="0"/>
                        </a:rPr>
                        <a:t>COV</a:t>
                      </a:r>
                      <a:endParaRPr lang="sk-SK" sz="1800">
                        <a:effectLst/>
                        <a:latin typeface="Arial" panose="020B0604020202020204" pitchFamily="34" charset="0"/>
                        <a:ea typeface="Times New Roman" panose="02020603050405020304" pitchFamily="18" charset="0"/>
                        <a:cs typeface="Arial" panose="020B0604020202020204" pitchFamily="34" charset="0"/>
                      </a:endParaRPr>
                    </a:p>
                  </a:txBody>
                  <a:tcPr marL="44450" marR="44450" marT="0" marB="0" anchor="b"/>
                </a:tc>
                <a:tc>
                  <a:txBody>
                    <a:bodyPr/>
                    <a:lstStyle/>
                    <a:p>
                      <a:pPr algn="just"/>
                      <a:r>
                        <a:rPr lang="sk-SK" sz="1600" dirty="0">
                          <a:effectLst/>
                          <a:latin typeface="Arial" panose="020B0604020202020204" pitchFamily="34" charset="0"/>
                          <a:cs typeface="Arial" panose="020B0604020202020204" pitchFamily="34" charset="0"/>
                        </a:rPr>
                        <a:t>10 000,00</a:t>
                      </a:r>
                      <a:endParaRPr lang="sk-SK" sz="1800" dirty="0">
                        <a:effectLst/>
                        <a:latin typeface="Arial" panose="020B0604020202020204" pitchFamily="34" charset="0"/>
                        <a:ea typeface="Times New Roman" panose="02020603050405020304" pitchFamily="18" charset="0"/>
                        <a:cs typeface="Arial" panose="020B0604020202020204" pitchFamily="34" charset="0"/>
                      </a:endParaRPr>
                    </a:p>
                  </a:txBody>
                  <a:tcPr marL="44450" marR="44450" marT="0" marB="0" anchor="b"/>
                </a:tc>
                <a:tc>
                  <a:txBody>
                    <a:bodyPr/>
                    <a:lstStyle/>
                    <a:p>
                      <a:pPr algn="just"/>
                      <a:r>
                        <a:rPr lang="sk-SK" sz="1600">
                          <a:effectLst/>
                          <a:latin typeface="Arial" panose="020B0604020202020204" pitchFamily="34" charset="0"/>
                          <a:cs typeface="Arial" panose="020B0604020202020204" pitchFamily="34" charset="0"/>
                        </a:rPr>
                        <a:t>5 000,00</a:t>
                      </a:r>
                      <a:endParaRPr lang="sk-SK" sz="1800">
                        <a:effectLst/>
                        <a:latin typeface="Arial" panose="020B0604020202020204" pitchFamily="34" charset="0"/>
                        <a:ea typeface="Times New Roman" panose="02020603050405020304" pitchFamily="18" charset="0"/>
                        <a:cs typeface="Arial" panose="020B0604020202020204" pitchFamily="34" charset="0"/>
                      </a:endParaRPr>
                    </a:p>
                  </a:txBody>
                  <a:tcPr marL="44450" marR="44450" marT="0" marB="0" anchor="b"/>
                </a:tc>
                <a:tc>
                  <a:txBody>
                    <a:bodyPr/>
                    <a:lstStyle/>
                    <a:p>
                      <a:pPr algn="just"/>
                      <a:r>
                        <a:rPr lang="sk-SK" sz="1600">
                          <a:effectLst/>
                          <a:latin typeface="Arial" panose="020B0604020202020204" pitchFamily="34" charset="0"/>
                          <a:cs typeface="Arial" panose="020B0604020202020204" pitchFamily="34" charset="0"/>
                        </a:rPr>
                        <a:t>1 000,00</a:t>
                      </a:r>
                      <a:endParaRPr lang="sk-SK" sz="1800">
                        <a:effectLst/>
                        <a:latin typeface="Arial" panose="020B0604020202020204" pitchFamily="34" charset="0"/>
                        <a:ea typeface="Times New Roman" panose="02020603050405020304" pitchFamily="18" charset="0"/>
                        <a:cs typeface="Arial" panose="020B0604020202020204" pitchFamily="34" charset="0"/>
                      </a:endParaRPr>
                    </a:p>
                  </a:txBody>
                  <a:tcPr marL="44450" marR="44450" marT="0" marB="0" anchor="b"/>
                </a:tc>
                <a:tc>
                  <a:txBody>
                    <a:bodyPr/>
                    <a:lstStyle/>
                    <a:p>
                      <a:pPr algn="just"/>
                      <a:r>
                        <a:rPr lang="sk-SK" sz="1600">
                          <a:effectLst/>
                          <a:latin typeface="Arial" panose="020B0604020202020204" pitchFamily="34" charset="0"/>
                          <a:cs typeface="Arial" panose="020B0604020202020204" pitchFamily="34" charset="0"/>
                        </a:rPr>
                        <a:t>16 000,00</a:t>
                      </a:r>
                      <a:endParaRPr lang="sk-SK" sz="1800">
                        <a:effectLst/>
                        <a:latin typeface="Arial" panose="020B0604020202020204" pitchFamily="34" charset="0"/>
                        <a:ea typeface="Times New Roman" panose="02020603050405020304" pitchFamily="18" charset="0"/>
                        <a:cs typeface="Arial" panose="020B0604020202020204" pitchFamily="34" charset="0"/>
                      </a:endParaRPr>
                    </a:p>
                  </a:txBody>
                  <a:tcPr marL="44450" marR="44450" marT="0" marB="0" anchor="b"/>
                </a:tc>
                <a:extLst>
                  <a:ext uri="{0D108BD9-81ED-4DB2-BD59-A6C34878D82A}">
                    <a16:rowId xmlns:a16="http://schemas.microsoft.com/office/drawing/2014/main" val="3772014474"/>
                  </a:ext>
                </a:extLst>
              </a:tr>
              <a:tr h="190500">
                <a:tc>
                  <a:txBody>
                    <a:bodyPr/>
                    <a:lstStyle/>
                    <a:p>
                      <a:pPr algn="just"/>
                      <a:r>
                        <a:rPr lang="sk-SK" sz="1600">
                          <a:effectLst/>
                          <a:latin typeface="Arial" panose="020B0604020202020204" pitchFamily="34" charset="0"/>
                          <a:cs typeface="Arial" panose="020B0604020202020204" pitchFamily="34" charset="0"/>
                        </a:rPr>
                        <a:t>grant</a:t>
                      </a:r>
                      <a:endParaRPr lang="sk-SK" sz="1800">
                        <a:effectLst/>
                        <a:latin typeface="Arial" panose="020B0604020202020204" pitchFamily="34" charset="0"/>
                        <a:ea typeface="Times New Roman" panose="02020603050405020304" pitchFamily="18" charset="0"/>
                        <a:cs typeface="Arial" panose="020B0604020202020204" pitchFamily="34" charset="0"/>
                      </a:endParaRPr>
                    </a:p>
                  </a:txBody>
                  <a:tcPr marL="44450" marR="44450" marT="0" marB="0" anchor="b"/>
                </a:tc>
                <a:tc>
                  <a:txBody>
                    <a:bodyPr/>
                    <a:lstStyle/>
                    <a:p>
                      <a:pPr algn="just"/>
                      <a:r>
                        <a:rPr lang="sk-SK" sz="1600">
                          <a:effectLst/>
                          <a:latin typeface="Arial" panose="020B0604020202020204" pitchFamily="34" charset="0"/>
                          <a:cs typeface="Arial" panose="020B0604020202020204" pitchFamily="34" charset="0"/>
                        </a:rPr>
                        <a:t>9 500,00</a:t>
                      </a:r>
                      <a:endParaRPr lang="sk-SK" sz="1800">
                        <a:effectLst/>
                        <a:latin typeface="Arial" panose="020B0604020202020204" pitchFamily="34" charset="0"/>
                        <a:ea typeface="Times New Roman" panose="02020603050405020304" pitchFamily="18" charset="0"/>
                        <a:cs typeface="Arial" panose="020B0604020202020204" pitchFamily="34" charset="0"/>
                      </a:endParaRPr>
                    </a:p>
                  </a:txBody>
                  <a:tcPr marL="44450" marR="44450" marT="0" marB="0" anchor="b"/>
                </a:tc>
                <a:tc>
                  <a:txBody>
                    <a:bodyPr/>
                    <a:lstStyle/>
                    <a:p>
                      <a:pPr algn="just"/>
                      <a:r>
                        <a:rPr lang="sk-SK" sz="1600">
                          <a:effectLst/>
                          <a:latin typeface="Arial" panose="020B0604020202020204" pitchFamily="34" charset="0"/>
                          <a:cs typeface="Arial" panose="020B0604020202020204" pitchFamily="34" charset="0"/>
                        </a:rPr>
                        <a:t>4 500,00</a:t>
                      </a:r>
                      <a:endParaRPr lang="sk-SK" sz="1800">
                        <a:effectLst/>
                        <a:latin typeface="Arial" panose="020B0604020202020204" pitchFamily="34" charset="0"/>
                        <a:ea typeface="Times New Roman" panose="02020603050405020304" pitchFamily="18" charset="0"/>
                        <a:cs typeface="Arial" panose="020B0604020202020204" pitchFamily="34" charset="0"/>
                      </a:endParaRPr>
                    </a:p>
                  </a:txBody>
                  <a:tcPr marL="44450" marR="44450" marT="0" marB="0" anchor="b"/>
                </a:tc>
                <a:tc>
                  <a:txBody>
                    <a:bodyPr/>
                    <a:lstStyle/>
                    <a:p>
                      <a:pPr algn="just"/>
                      <a:r>
                        <a:rPr lang="sk-SK" sz="1600">
                          <a:effectLst/>
                          <a:latin typeface="Arial" panose="020B0604020202020204" pitchFamily="34" charset="0"/>
                          <a:cs typeface="Arial" panose="020B0604020202020204" pitchFamily="34" charset="0"/>
                        </a:rPr>
                        <a:t>1 000,00</a:t>
                      </a:r>
                      <a:endParaRPr lang="sk-SK" sz="1800">
                        <a:effectLst/>
                        <a:latin typeface="Arial" panose="020B0604020202020204" pitchFamily="34" charset="0"/>
                        <a:ea typeface="Times New Roman" panose="02020603050405020304" pitchFamily="18" charset="0"/>
                        <a:cs typeface="Arial" panose="020B0604020202020204" pitchFamily="34" charset="0"/>
                      </a:endParaRPr>
                    </a:p>
                  </a:txBody>
                  <a:tcPr marL="44450" marR="44450" marT="0" marB="0" anchor="b"/>
                </a:tc>
                <a:tc>
                  <a:txBody>
                    <a:bodyPr/>
                    <a:lstStyle/>
                    <a:p>
                      <a:pPr algn="just"/>
                      <a:r>
                        <a:rPr lang="sk-SK" sz="1600">
                          <a:effectLst/>
                          <a:latin typeface="Arial" panose="020B0604020202020204" pitchFamily="34" charset="0"/>
                          <a:cs typeface="Arial" panose="020B0604020202020204" pitchFamily="34" charset="0"/>
                        </a:rPr>
                        <a:t>15 000,00</a:t>
                      </a:r>
                      <a:endParaRPr lang="sk-SK" sz="1800">
                        <a:effectLst/>
                        <a:latin typeface="Arial" panose="020B0604020202020204" pitchFamily="34" charset="0"/>
                        <a:ea typeface="Times New Roman" panose="02020603050405020304" pitchFamily="18" charset="0"/>
                        <a:cs typeface="Arial" panose="020B0604020202020204" pitchFamily="34" charset="0"/>
                      </a:endParaRPr>
                    </a:p>
                  </a:txBody>
                  <a:tcPr marL="44450" marR="44450" marT="0" marB="0" anchor="b"/>
                </a:tc>
                <a:extLst>
                  <a:ext uri="{0D108BD9-81ED-4DB2-BD59-A6C34878D82A}">
                    <a16:rowId xmlns:a16="http://schemas.microsoft.com/office/drawing/2014/main" val="4254491979"/>
                  </a:ext>
                </a:extLst>
              </a:tr>
              <a:tr h="190500">
                <a:tc>
                  <a:txBody>
                    <a:bodyPr/>
                    <a:lstStyle/>
                    <a:p>
                      <a:pPr algn="just"/>
                      <a:r>
                        <a:rPr lang="sk-SK" sz="1600">
                          <a:effectLst/>
                          <a:latin typeface="Arial" panose="020B0604020202020204" pitchFamily="34" charset="0"/>
                          <a:cs typeface="Arial" panose="020B0604020202020204" pitchFamily="34" charset="0"/>
                        </a:rPr>
                        <a:t>spolufinancovanie</a:t>
                      </a:r>
                      <a:endParaRPr lang="sk-SK" sz="1800">
                        <a:effectLst/>
                        <a:latin typeface="Arial" panose="020B0604020202020204" pitchFamily="34" charset="0"/>
                        <a:ea typeface="Times New Roman" panose="02020603050405020304" pitchFamily="18" charset="0"/>
                        <a:cs typeface="Arial" panose="020B0604020202020204" pitchFamily="34" charset="0"/>
                      </a:endParaRPr>
                    </a:p>
                  </a:txBody>
                  <a:tcPr marL="44450" marR="44450" marT="0" marB="0" anchor="b"/>
                </a:tc>
                <a:tc>
                  <a:txBody>
                    <a:bodyPr/>
                    <a:lstStyle/>
                    <a:p>
                      <a:pPr algn="just"/>
                      <a:r>
                        <a:rPr lang="sk-SK" sz="1600">
                          <a:effectLst/>
                          <a:latin typeface="Arial" panose="020B0604020202020204" pitchFamily="34" charset="0"/>
                          <a:cs typeface="Arial" panose="020B0604020202020204" pitchFamily="34" charset="0"/>
                        </a:rPr>
                        <a:t>500,00</a:t>
                      </a:r>
                      <a:endParaRPr lang="sk-SK" sz="1800">
                        <a:effectLst/>
                        <a:latin typeface="Arial" panose="020B0604020202020204" pitchFamily="34" charset="0"/>
                        <a:ea typeface="Times New Roman" panose="02020603050405020304" pitchFamily="18" charset="0"/>
                        <a:cs typeface="Arial" panose="020B0604020202020204" pitchFamily="34" charset="0"/>
                      </a:endParaRPr>
                    </a:p>
                  </a:txBody>
                  <a:tcPr marL="44450" marR="44450" marT="0" marB="0" anchor="b"/>
                </a:tc>
                <a:tc>
                  <a:txBody>
                    <a:bodyPr/>
                    <a:lstStyle/>
                    <a:p>
                      <a:pPr algn="just"/>
                      <a:r>
                        <a:rPr lang="sk-SK" sz="1600">
                          <a:effectLst/>
                          <a:latin typeface="Arial" panose="020B0604020202020204" pitchFamily="34" charset="0"/>
                          <a:cs typeface="Arial" panose="020B0604020202020204" pitchFamily="34" charset="0"/>
                        </a:rPr>
                        <a:t>500,00</a:t>
                      </a:r>
                      <a:endParaRPr lang="sk-SK" sz="1800">
                        <a:effectLst/>
                        <a:latin typeface="Arial" panose="020B0604020202020204" pitchFamily="34" charset="0"/>
                        <a:ea typeface="Times New Roman" panose="02020603050405020304" pitchFamily="18" charset="0"/>
                        <a:cs typeface="Arial" panose="020B0604020202020204" pitchFamily="34" charset="0"/>
                      </a:endParaRPr>
                    </a:p>
                  </a:txBody>
                  <a:tcPr marL="44450" marR="44450" marT="0" marB="0" anchor="b"/>
                </a:tc>
                <a:tc>
                  <a:txBody>
                    <a:bodyPr/>
                    <a:lstStyle/>
                    <a:p>
                      <a:pPr algn="just"/>
                      <a:r>
                        <a:rPr lang="sk-SK" sz="1600">
                          <a:effectLst/>
                          <a:latin typeface="Arial" panose="020B0604020202020204" pitchFamily="34" charset="0"/>
                          <a:cs typeface="Arial" panose="020B0604020202020204" pitchFamily="34" charset="0"/>
                        </a:rPr>
                        <a:t>0,00</a:t>
                      </a:r>
                      <a:endParaRPr lang="sk-SK" sz="1800">
                        <a:effectLst/>
                        <a:latin typeface="Arial" panose="020B0604020202020204" pitchFamily="34" charset="0"/>
                        <a:ea typeface="Times New Roman" panose="02020603050405020304" pitchFamily="18" charset="0"/>
                        <a:cs typeface="Arial" panose="020B0604020202020204" pitchFamily="34" charset="0"/>
                      </a:endParaRPr>
                    </a:p>
                  </a:txBody>
                  <a:tcPr marL="44450" marR="44450" marT="0" marB="0" anchor="b"/>
                </a:tc>
                <a:tc>
                  <a:txBody>
                    <a:bodyPr/>
                    <a:lstStyle/>
                    <a:p>
                      <a:pPr algn="just"/>
                      <a:r>
                        <a:rPr lang="sk-SK" sz="1600">
                          <a:effectLst/>
                          <a:latin typeface="Arial" panose="020B0604020202020204" pitchFamily="34" charset="0"/>
                          <a:cs typeface="Arial" panose="020B0604020202020204" pitchFamily="34" charset="0"/>
                        </a:rPr>
                        <a:t>1 000,00</a:t>
                      </a:r>
                      <a:endParaRPr lang="sk-SK" sz="1800">
                        <a:effectLst/>
                        <a:latin typeface="Arial" panose="020B0604020202020204" pitchFamily="34" charset="0"/>
                        <a:ea typeface="Times New Roman" panose="02020603050405020304" pitchFamily="18" charset="0"/>
                        <a:cs typeface="Arial" panose="020B0604020202020204" pitchFamily="34" charset="0"/>
                      </a:endParaRPr>
                    </a:p>
                  </a:txBody>
                  <a:tcPr marL="44450" marR="44450" marT="0" marB="0" anchor="b"/>
                </a:tc>
                <a:extLst>
                  <a:ext uri="{0D108BD9-81ED-4DB2-BD59-A6C34878D82A}">
                    <a16:rowId xmlns:a16="http://schemas.microsoft.com/office/drawing/2014/main" val="2317760572"/>
                  </a:ext>
                </a:extLst>
              </a:tr>
              <a:tr h="190500">
                <a:tc gridSpan="5">
                  <a:txBody>
                    <a:bodyPr/>
                    <a:lstStyle/>
                    <a:p>
                      <a:pPr algn="just"/>
                      <a:r>
                        <a:rPr lang="sk-SK" sz="1600">
                          <a:effectLst/>
                          <a:latin typeface="Arial" panose="020B0604020202020204" pitchFamily="34" charset="0"/>
                          <a:cs typeface="Arial" panose="020B0604020202020204" pitchFamily="34" charset="0"/>
                        </a:rPr>
                        <a:t> </a:t>
                      </a:r>
                      <a:endParaRPr lang="sk-SK" sz="1800">
                        <a:effectLst/>
                        <a:latin typeface="Arial" panose="020B0604020202020204" pitchFamily="34" charset="0"/>
                        <a:ea typeface="Times New Roman" panose="02020603050405020304" pitchFamily="18" charset="0"/>
                        <a:cs typeface="Arial" panose="020B0604020202020204" pitchFamily="34" charset="0"/>
                      </a:endParaRPr>
                    </a:p>
                  </a:txBody>
                  <a:tcPr marL="44450" marR="44450" marT="0" marB="0" anchor="b"/>
                </a:tc>
                <a:tc hMerge="1">
                  <a:txBody>
                    <a:bodyPr/>
                    <a:lstStyle/>
                    <a:p>
                      <a:endParaRPr lang="sk-SK"/>
                    </a:p>
                  </a:txBody>
                  <a:tcPr/>
                </a:tc>
                <a:tc hMerge="1">
                  <a:txBody>
                    <a:bodyPr/>
                    <a:lstStyle/>
                    <a:p>
                      <a:endParaRPr lang="sk-SK"/>
                    </a:p>
                  </a:txBody>
                  <a:tcPr/>
                </a:tc>
                <a:tc hMerge="1">
                  <a:txBody>
                    <a:bodyPr/>
                    <a:lstStyle/>
                    <a:p>
                      <a:endParaRPr lang="sk-SK"/>
                    </a:p>
                  </a:txBody>
                  <a:tcPr/>
                </a:tc>
                <a:tc hMerge="1">
                  <a:txBody>
                    <a:bodyPr/>
                    <a:lstStyle/>
                    <a:p>
                      <a:endParaRPr lang="sk-SK"/>
                    </a:p>
                  </a:txBody>
                  <a:tcPr/>
                </a:tc>
                <a:extLst>
                  <a:ext uri="{0D108BD9-81ED-4DB2-BD59-A6C34878D82A}">
                    <a16:rowId xmlns:a16="http://schemas.microsoft.com/office/drawing/2014/main" val="454286051"/>
                  </a:ext>
                </a:extLst>
              </a:tr>
              <a:tr h="190500">
                <a:tc>
                  <a:txBody>
                    <a:bodyPr/>
                    <a:lstStyle/>
                    <a:p>
                      <a:pPr algn="just"/>
                      <a:r>
                        <a:rPr lang="sk-SK" sz="1600">
                          <a:effectLst/>
                          <a:latin typeface="Arial" panose="020B0604020202020204" pitchFamily="34" charset="0"/>
                          <a:cs typeface="Arial" panose="020B0604020202020204" pitchFamily="34" charset="0"/>
                        </a:rPr>
                        <a:t>pomer spolufinancovania</a:t>
                      </a:r>
                      <a:endParaRPr lang="sk-SK" sz="1800">
                        <a:effectLst/>
                        <a:latin typeface="Arial" panose="020B0604020202020204" pitchFamily="34" charset="0"/>
                        <a:ea typeface="Times New Roman" panose="02020603050405020304" pitchFamily="18" charset="0"/>
                        <a:cs typeface="Arial" panose="020B0604020202020204" pitchFamily="34" charset="0"/>
                      </a:endParaRPr>
                    </a:p>
                  </a:txBody>
                  <a:tcPr marL="44450" marR="44450" marT="0" marB="0" anchor="b"/>
                </a:tc>
                <a:tc>
                  <a:txBody>
                    <a:bodyPr/>
                    <a:lstStyle/>
                    <a:p>
                      <a:pPr algn="just"/>
                      <a:r>
                        <a:rPr lang="sk-SK" sz="1600">
                          <a:effectLst/>
                          <a:latin typeface="Arial" panose="020B0604020202020204" pitchFamily="34" charset="0"/>
                          <a:cs typeface="Arial" panose="020B0604020202020204" pitchFamily="34" charset="0"/>
                        </a:rPr>
                        <a:t>5,0000%</a:t>
                      </a:r>
                      <a:endParaRPr lang="sk-SK" sz="1800">
                        <a:effectLst/>
                        <a:latin typeface="Arial" panose="020B0604020202020204" pitchFamily="34" charset="0"/>
                        <a:ea typeface="Times New Roman" panose="02020603050405020304" pitchFamily="18" charset="0"/>
                        <a:cs typeface="Arial" panose="020B0604020202020204" pitchFamily="34" charset="0"/>
                      </a:endParaRPr>
                    </a:p>
                  </a:txBody>
                  <a:tcPr marL="44450" marR="44450" marT="0" marB="0" anchor="b"/>
                </a:tc>
                <a:tc>
                  <a:txBody>
                    <a:bodyPr/>
                    <a:lstStyle/>
                    <a:p>
                      <a:pPr algn="just"/>
                      <a:r>
                        <a:rPr lang="sk-SK" sz="1600">
                          <a:effectLst/>
                          <a:latin typeface="Arial" panose="020B0604020202020204" pitchFamily="34" charset="0"/>
                          <a:cs typeface="Arial" panose="020B0604020202020204" pitchFamily="34" charset="0"/>
                        </a:rPr>
                        <a:t>10,0000%</a:t>
                      </a:r>
                      <a:endParaRPr lang="sk-SK" sz="1800">
                        <a:effectLst/>
                        <a:latin typeface="Arial" panose="020B0604020202020204" pitchFamily="34" charset="0"/>
                        <a:ea typeface="Times New Roman" panose="02020603050405020304" pitchFamily="18" charset="0"/>
                        <a:cs typeface="Arial" panose="020B0604020202020204" pitchFamily="34" charset="0"/>
                      </a:endParaRPr>
                    </a:p>
                  </a:txBody>
                  <a:tcPr marL="44450" marR="44450" marT="0" marB="0" anchor="b"/>
                </a:tc>
                <a:tc>
                  <a:txBody>
                    <a:bodyPr/>
                    <a:lstStyle/>
                    <a:p>
                      <a:pPr algn="just"/>
                      <a:r>
                        <a:rPr lang="sk-SK" sz="1600">
                          <a:effectLst/>
                          <a:latin typeface="Arial" panose="020B0604020202020204" pitchFamily="34" charset="0"/>
                          <a:cs typeface="Arial" panose="020B0604020202020204" pitchFamily="34" charset="0"/>
                        </a:rPr>
                        <a:t>0,0000%</a:t>
                      </a:r>
                      <a:endParaRPr lang="sk-SK" sz="1800">
                        <a:effectLst/>
                        <a:latin typeface="Arial" panose="020B0604020202020204" pitchFamily="34" charset="0"/>
                        <a:ea typeface="Times New Roman" panose="02020603050405020304" pitchFamily="18" charset="0"/>
                        <a:cs typeface="Arial" panose="020B0604020202020204" pitchFamily="34" charset="0"/>
                      </a:endParaRPr>
                    </a:p>
                  </a:txBody>
                  <a:tcPr marL="44450" marR="44450" marT="0" marB="0" anchor="b"/>
                </a:tc>
                <a:tc>
                  <a:txBody>
                    <a:bodyPr/>
                    <a:lstStyle/>
                    <a:p>
                      <a:pPr algn="just"/>
                      <a:r>
                        <a:rPr lang="sk-SK" sz="1600">
                          <a:effectLst/>
                          <a:latin typeface="Arial" panose="020B0604020202020204" pitchFamily="34" charset="0"/>
                          <a:cs typeface="Arial" panose="020B0604020202020204" pitchFamily="34" charset="0"/>
                        </a:rPr>
                        <a:t>6,2500%</a:t>
                      </a:r>
                      <a:endParaRPr lang="sk-SK" sz="1800">
                        <a:effectLst/>
                        <a:latin typeface="Arial" panose="020B0604020202020204" pitchFamily="34" charset="0"/>
                        <a:ea typeface="Times New Roman" panose="02020603050405020304" pitchFamily="18" charset="0"/>
                        <a:cs typeface="Arial" panose="020B0604020202020204" pitchFamily="34" charset="0"/>
                      </a:endParaRPr>
                    </a:p>
                  </a:txBody>
                  <a:tcPr marL="44450" marR="44450" marT="0" marB="0" anchor="b"/>
                </a:tc>
                <a:extLst>
                  <a:ext uri="{0D108BD9-81ED-4DB2-BD59-A6C34878D82A}">
                    <a16:rowId xmlns:a16="http://schemas.microsoft.com/office/drawing/2014/main" val="1254993028"/>
                  </a:ext>
                </a:extLst>
              </a:tr>
              <a:tr h="190500">
                <a:tc gridSpan="5">
                  <a:txBody>
                    <a:bodyPr/>
                    <a:lstStyle/>
                    <a:p>
                      <a:pPr algn="just"/>
                      <a:r>
                        <a:rPr lang="sk-SK" sz="1600" dirty="0">
                          <a:effectLst/>
                          <a:latin typeface="Arial" panose="020B0604020202020204" pitchFamily="34" charset="0"/>
                          <a:cs typeface="Arial" panose="020B0604020202020204" pitchFamily="34" charset="0"/>
                        </a:rPr>
                        <a:t>´=spolufinancovanie/COV</a:t>
                      </a:r>
                      <a:endParaRPr lang="sk-SK" sz="1800" dirty="0">
                        <a:effectLst/>
                        <a:latin typeface="Arial" panose="020B0604020202020204" pitchFamily="34" charset="0"/>
                        <a:ea typeface="Times New Roman" panose="02020603050405020304" pitchFamily="18" charset="0"/>
                        <a:cs typeface="Arial" panose="020B0604020202020204" pitchFamily="34" charset="0"/>
                      </a:endParaRPr>
                    </a:p>
                  </a:txBody>
                  <a:tcPr marL="44450" marR="44450" marT="0" marB="0" anchor="b"/>
                </a:tc>
                <a:tc hMerge="1">
                  <a:txBody>
                    <a:bodyPr/>
                    <a:lstStyle/>
                    <a:p>
                      <a:endParaRPr lang="sk-SK"/>
                    </a:p>
                  </a:txBody>
                  <a:tcPr/>
                </a:tc>
                <a:tc hMerge="1">
                  <a:txBody>
                    <a:bodyPr/>
                    <a:lstStyle/>
                    <a:p>
                      <a:endParaRPr lang="sk-SK"/>
                    </a:p>
                  </a:txBody>
                  <a:tcPr/>
                </a:tc>
                <a:tc hMerge="1">
                  <a:txBody>
                    <a:bodyPr/>
                    <a:lstStyle/>
                    <a:p>
                      <a:endParaRPr lang="sk-SK"/>
                    </a:p>
                  </a:txBody>
                  <a:tcPr/>
                </a:tc>
                <a:tc hMerge="1">
                  <a:txBody>
                    <a:bodyPr/>
                    <a:lstStyle/>
                    <a:p>
                      <a:endParaRPr lang="sk-SK"/>
                    </a:p>
                  </a:txBody>
                  <a:tcPr/>
                </a:tc>
                <a:extLst>
                  <a:ext uri="{0D108BD9-81ED-4DB2-BD59-A6C34878D82A}">
                    <a16:rowId xmlns:a16="http://schemas.microsoft.com/office/drawing/2014/main" val="3983452557"/>
                  </a:ext>
                </a:extLst>
              </a:tr>
            </a:tbl>
          </a:graphicData>
        </a:graphic>
      </p:graphicFrame>
    </p:spTree>
    <p:extLst>
      <p:ext uri="{BB962C8B-B14F-4D97-AF65-F5344CB8AC3E}">
        <p14:creationId xmlns:p14="http://schemas.microsoft.com/office/powerpoint/2010/main" val="374528147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Obrázok 8">
            <a:extLst>
              <a:ext uri="{FF2B5EF4-FFF2-40B4-BE49-F238E27FC236}">
                <a16:creationId xmlns:a16="http://schemas.microsoft.com/office/drawing/2014/main" id="{E9044F32-CA45-4F88-83D7-E8FAE9301F41}"/>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974062" y="5737938"/>
            <a:ext cx="3217938" cy="1120062"/>
          </a:xfrm>
          <a:prstGeom prst="rect">
            <a:avLst/>
          </a:prstGeom>
        </p:spPr>
      </p:pic>
      <p:pic>
        <p:nvPicPr>
          <p:cNvPr id="10" name="Obrázok 9">
            <a:extLst>
              <a:ext uri="{FF2B5EF4-FFF2-40B4-BE49-F238E27FC236}">
                <a16:creationId xmlns:a16="http://schemas.microsoft.com/office/drawing/2014/main" id="{A3A8D21A-AF0C-4186-93B7-72286348B121}"/>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79219" y="231587"/>
            <a:ext cx="11301503" cy="665270"/>
          </a:xfrm>
          <a:prstGeom prst="rect">
            <a:avLst/>
          </a:prstGeom>
        </p:spPr>
      </p:pic>
      <p:sp>
        <p:nvSpPr>
          <p:cNvPr id="5" name="Zaoblený obdĺžnik 3">
            <a:extLst>
              <a:ext uri="{FF2B5EF4-FFF2-40B4-BE49-F238E27FC236}">
                <a16:creationId xmlns:a16="http://schemas.microsoft.com/office/drawing/2014/main" id="{D9ED6F12-B198-4809-94B5-44ACD8444D24}"/>
              </a:ext>
            </a:extLst>
          </p:cNvPr>
          <p:cNvSpPr/>
          <p:nvPr/>
        </p:nvSpPr>
        <p:spPr>
          <a:xfrm>
            <a:off x="989970" y="1793470"/>
            <a:ext cx="10080000" cy="1410196"/>
          </a:xfrm>
          <a:prstGeom prst="roundRect">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just">
              <a:spcBef>
                <a:spcPts val="600"/>
              </a:spcBef>
              <a:spcAft>
                <a:spcPts val="0"/>
              </a:spcAft>
            </a:pPr>
            <a:r>
              <a:rPr lang="sk-SK" sz="2000" dirty="0">
                <a:solidFill>
                  <a:schemeClr val="bg1"/>
                </a:solidFill>
                <a:effectLst/>
                <a:latin typeface="Arial" panose="020B0604020202020204" pitchFamily="34" charset="0"/>
                <a:ea typeface="Times New Roman" panose="02020603050405020304" pitchFamily="18" charset="0"/>
                <a:cs typeface="Arial" panose="020B0604020202020204" pitchFamily="34" charset="0"/>
              </a:rPr>
              <a:t>Ak prijímateľ vloží na projektový účet spolufinancovanie v sume vyššej ako je potrebné, ale táto suma nepresiahne celkový zostatok spolufinancovania do konca projektu, tak je to v poriadku. Prostriedky zaslané nad túto sumu je potrebné odviesť z projektového účtu. </a:t>
            </a:r>
          </a:p>
        </p:txBody>
      </p:sp>
      <p:sp>
        <p:nvSpPr>
          <p:cNvPr id="6" name="Zaoblený obdĺžnik 3">
            <a:extLst>
              <a:ext uri="{FF2B5EF4-FFF2-40B4-BE49-F238E27FC236}">
                <a16:creationId xmlns:a16="http://schemas.microsoft.com/office/drawing/2014/main" id="{EFE8C514-723A-4D0D-B92A-B4D2E76F271D}"/>
              </a:ext>
            </a:extLst>
          </p:cNvPr>
          <p:cNvSpPr/>
          <p:nvPr/>
        </p:nvSpPr>
        <p:spPr>
          <a:xfrm>
            <a:off x="3909597" y="1149173"/>
            <a:ext cx="4240745" cy="432930"/>
          </a:xfrm>
          <a:prstGeom prst="round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spcAft>
                <a:spcPts val="600"/>
              </a:spcAft>
            </a:pPr>
            <a:r>
              <a:rPr lang="sk-SK" sz="2400" b="1" dirty="0">
                <a:effectLst/>
                <a:latin typeface="Arial" panose="020B0604020202020204" pitchFamily="34" charset="0"/>
                <a:ea typeface="Times New Roman" panose="02020603050405020304" pitchFamily="18" charset="0"/>
                <a:cs typeface="Arial" panose="020B0604020202020204" pitchFamily="34" charset="0"/>
              </a:rPr>
              <a:t>Zmena - Spolufinancovanie</a:t>
            </a:r>
            <a:endParaRPr lang="sk-SK" sz="2400" dirty="0">
              <a:effectLst/>
              <a:latin typeface="Arial" panose="020B0604020202020204" pitchFamily="34" charset="0"/>
              <a:ea typeface="Times New Roman" panose="02020603050405020304" pitchFamily="18" charset="0"/>
              <a:cs typeface="Times New Roman" panose="02020603050405020304" pitchFamily="18" charset="0"/>
            </a:endParaRPr>
          </a:p>
        </p:txBody>
      </p:sp>
      <p:sp>
        <p:nvSpPr>
          <p:cNvPr id="12" name="Zástupný symbol čísla snímky 11"/>
          <p:cNvSpPr>
            <a:spLocks noGrp="1"/>
          </p:cNvSpPr>
          <p:nvPr>
            <p:ph type="sldNum" sz="quarter" idx="12"/>
          </p:nvPr>
        </p:nvSpPr>
        <p:spPr>
          <a:xfrm>
            <a:off x="3322979" y="6365059"/>
            <a:ext cx="2743200" cy="365125"/>
          </a:xfrm>
        </p:spPr>
        <p:txBody>
          <a:bodyPr/>
          <a:lstStyle/>
          <a:p>
            <a:fld id="{DFE4D582-9D85-4DF2-BB34-1DE85A1518B5}" type="slidenum">
              <a:rPr lang="sk-SK" smtClean="0"/>
              <a:t>25</a:t>
            </a:fld>
            <a:endParaRPr lang="sk-SK" dirty="0"/>
          </a:p>
        </p:txBody>
      </p:sp>
      <p:sp>
        <p:nvSpPr>
          <p:cNvPr id="8" name="Zaoblený obdĺžnik 3">
            <a:extLst>
              <a:ext uri="{FF2B5EF4-FFF2-40B4-BE49-F238E27FC236}">
                <a16:creationId xmlns:a16="http://schemas.microsoft.com/office/drawing/2014/main" id="{2BB7EF01-B7E5-4A73-9F19-0400A09988DB}"/>
              </a:ext>
            </a:extLst>
          </p:cNvPr>
          <p:cNvSpPr/>
          <p:nvPr/>
        </p:nvSpPr>
        <p:spPr>
          <a:xfrm>
            <a:off x="1026179" y="3231010"/>
            <a:ext cx="10080000" cy="1318962"/>
          </a:xfrm>
          <a:prstGeom prst="round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spcAft>
                <a:spcPts val="600"/>
              </a:spcAft>
            </a:pPr>
            <a:r>
              <a:rPr lang="sk-SK" sz="2000" dirty="0">
                <a:effectLst/>
                <a:latin typeface="Arial" panose="020B0604020202020204" pitchFamily="34" charset="0"/>
                <a:ea typeface="Times New Roman" panose="02020603050405020304" pitchFamily="18" charset="0"/>
              </a:rPr>
              <a:t>V prípade ak prijímateľ vloží na projektový účet spolufinancovanie v sume nižšej ako je potrebné, ale rozdiel bude do výšky 5,00 EUR, je to zo strany SP akceptovateľné. Je nežiadúce aby došlo k situácii, keď pri úhrade faktúr bude časť výdavku za zdroj prijímateľa hradená z projektového grantu.</a:t>
            </a:r>
            <a:endParaRPr lang="sk-SK" sz="2000" dirty="0">
              <a:effectLst/>
              <a:latin typeface="Times New Roman" panose="02020603050405020304" pitchFamily="18" charset="0"/>
              <a:ea typeface="Times New Roman" panose="02020603050405020304" pitchFamily="18" charset="0"/>
            </a:endParaRPr>
          </a:p>
        </p:txBody>
      </p:sp>
      <p:sp>
        <p:nvSpPr>
          <p:cNvPr id="13" name="Zaoblený obdĺžnik 3">
            <a:extLst>
              <a:ext uri="{FF2B5EF4-FFF2-40B4-BE49-F238E27FC236}">
                <a16:creationId xmlns:a16="http://schemas.microsoft.com/office/drawing/2014/main" id="{59AABFF7-4A5E-4C7F-93D2-62F90D985280}"/>
              </a:ext>
            </a:extLst>
          </p:cNvPr>
          <p:cNvSpPr/>
          <p:nvPr/>
        </p:nvSpPr>
        <p:spPr>
          <a:xfrm>
            <a:off x="1026179" y="4577316"/>
            <a:ext cx="10080000" cy="1318962"/>
          </a:xfrm>
          <a:prstGeom prst="roundRect">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just">
              <a:spcBef>
                <a:spcPts val="600"/>
              </a:spcBef>
              <a:spcAft>
                <a:spcPts val="0"/>
              </a:spcAft>
            </a:pPr>
            <a:r>
              <a:rPr lang="sk-SK" sz="2000" dirty="0">
                <a:solidFill>
                  <a:schemeClr val="bg1"/>
                </a:solidFill>
                <a:effectLst/>
                <a:latin typeface="Arial" panose="020B0604020202020204" pitchFamily="34" charset="0"/>
                <a:ea typeface="Times New Roman" panose="02020603050405020304" pitchFamily="18" charset="0"/>
                <a:cs typeface="Arial" panose="020B0604020202020204" pitchFamily="34" charset="0"/>
              </a:rPr>
              <a:t>V prípade rozdielneho dátumu pripísania časti grantu a časti spolufinancovania zo štátneho rozpočtu na účet prijímateľa sa za rozhodujúci dátum pripísania finančných prostriedkov považuje neskorší dátum. Od toho dátumu plynú lehoty na prevod časti spolufinancovania na projektový účet, resp. platby na partnera.</a:t>
            </a:r>
            <a:endParaRPr lang="sk-SK" sz="2400" dirty="0">
              <a:solidFill>
                <a:schemeClr val="bg1"/>
              </a:solidFill>
              <a:effectLst/>
              <a:latin typeface="Arial" panose="020B0604020202020204" pitchFamily="34" charset="0"/>
              <a:ea typeface="Times New Roman" panose="02020603050405020304" pitchFamily="18" charset="0"/>
              <a:cs typeface="Arial" panose="020B0604020202020204" pitchFamily="34" charset="0"/>
            </a:endParaRPr>
          </a:p>
        </p:txBody>
      </p:sp>
    </p:spTree>
    <p:extLst>
      <p:ext uri="{BB962C8B-B14F-4D97-AF65-F5344CB8AC3E}">
        <p14:creationId xmlns:p14="http://schemas.microsoft.com/office/powerpoint/2010/main" val="219549144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Obrázok 8">
            <a:extLst>
              <a:ext uri="{FF2B5EF4-FFF2-40B4-BE49-F238E27FC236}">
                <a16:creationId xmlns:a16="http://schemas.microsoft.com/office/drawing/2014/main" id="{E9044F32-CA45-4F88-83D7-E8FAE9301F41}"/>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974062" y="5737938"/>
            <a:ext cx="3217938" cy="1120062"/>
          </a:xfrm>
          <a:prstGeom prst="rect">
            <a:avLst/>
          </a:prstGeom>
        </p:spPr>
      </p:pic>
      <p:pic>
        <p:nvPicPr>
          <p:cNvPr id="10" name="Obrázok 9">
            <a:extLst>
              <a:ext uri="{FF2B5EF4-FFF2-40B4-BE49-F238E27FC236}">
                <a16:creationId xmlns:a16="http://schemas.microsoft.com/office/drawing/2014/main" id="{A3A8D21A-AF0C-4186-93B7-72286348B121}"/>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79219" y="231587"/>
            <a:ext cx="11301503" cy="665270"/>
          </a:xfrm>
          <a:prstGeom prst="rect">
            <a:avLst/>
          </a:prstGeom>
        </p:spPr>
      </p:pic>
      <p:sp>
        <p:nvSpPr>
          <p:cNvPr id="5" name="Zaoblený obdĺžnik 3">
            <a:extLst>
              <a:ext uri="{FF2B5EF4-FFF2-40B4-BE49-F238E27FC236}">
                <a16:creationId xmlns:a16="http://schemas.microsoft.com/office/drawing/2014/main" id="{D9ED6F12-B198-4809-94B5-44ACD8444D24}"/>
              </a:ext>
            </a:extLst>
          </p:cNvPr>
          <p:cNvSpPr/>
          <p:nvPr/>
        </p:nvSpPr>
        <p:spPr>
          <a:xfrm>
            <a:off x="989970" y="1793470"/>
            <a:ext cx="10080000" cy="2811379"/>
          </a:xfrm>
          <a:prstGeom prst="roundRect">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just">
              <a:spcBef>
                <a:spcPts val="600"/>
              </a:spcBef>
              <a:spcAft>
                <a:spcPts val="0"/>
              </a:spcAft>
            </a:pPr>
            <a:r>
              <a:rPr lang="sk-SK" sz="2000" dirty="0">
                <a:solidFill>
                  <a:schemeClr val="bg1"/>
                </a:solidFill>
                <a:effectLst/>
                <a:latin typeface="Arial" panose="020B0604020202020204" pitchFamily="34" charset="0"/>
                <a:ea typeface="Times New Roman" panose="02020603050405020304" pitchFamily="18" charset="0"/>
                <a:cs typeface="Arial" panose="020B0604020202020204" pitchFamily="34" charset="0"/>
              </a:rPr>
              <a:t>Nepriame náklady je možné určiť niektorým zo spôsobov uvedených v článku 8.5.1 Nariadení body a) až e): podľa bodu c) - ako paušálnu sadzbu do výšky 15 % priamych oprávnených nákladov na zamestnancov bez toho, aby sa od správcu programu vyžadovalo vykonanie výpočtu na určenie uplatniteľnej sadzby. Prijímateľ si môže nárokovať nepriame výdavky formou paušálu v ktorejkoľvek PSP, avšak odporúčame si nárokovať nepriame výdavky pri každej PSP, kde sú nárokované výdavky, ktoré tvoria základ pre výpočet nepriamych výdavkov podľa bodu c. Nepriame výdavky nesmú prekročiť percentuálny limit výdavkov.</a:t>
            </a:r>
          </a:p>
        </p:txBody>
      </p:sp>
      <p:sp>
        <p:nvSpPr>
          <p:cNvPr id="6" name="Zaoblený obdĺžnik 3">
            <a:extLst>
              <a:ext uri="{FF2B5EF4-FFF2-40B4-BE49-F238E27FC236}">
                <a16:creationId xmlns:a16="http://schemas.microsoft.com/office/drawing/2014/main" id="{EFE8C514-723A-4D0D-B92A-B4D2E76F271D}"/>
              </a:ext>
            </a:extLst>
          </p:cNvPr>
          <p:cNvSpPr/>
          <p:nvPr/>
        </p:nvSpPr>
        <p:spPr>
          <a:xfrm>
            <a:off x="3649642" y="1224859"/>
            <a:ext cx="4181752" cy="432930"/>
          </a:xfrm>
          <a:prstGeom prst="round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spcAft>
                <a:spcPts val="600"/>
              </a:spcAft>
            </a:pPr>
            <a:r>
              <a:rPr lang="sk-SK" sz="2400" b="1" dirty="0">
                <a:effectLst/>
                <a:latin typeface="Arial" panose="020B0604020202020204" pitchFamily="34" charset="0"/>
                <a:ea typeface="Times New Roman" panose="02020603050405020304" pitchFamily="18" charset="0"/>
                <a:cs typeface="Arial" panose="020B0604020202020204" pitchFamily="34" charset="0"/>
              </a:rPr>
              <a:t>Zmena - Nepriame výdavky</a:t>
            </a:r>
            <a:endParaRPr lang="sk-SK" sz="2400" dirty="0">
              <a:effectLst/>
              <a:latin typeface="Arial" panose="020B0604020202020204" pitchFamily="34" charset="0"/>
              <a:ea typeface="Times New Roman" panose="02020603050405020304" pitchFamily="18" charset="0"/>
              <a:cs typeface="Times New Roman" panose="02020603050405020304" pitchFamily="18" charset="0"/>
            </a:endParaRPr>
          </a:p>
        </p:txBody>
      </p:sp>
      <p:sp>
        <p:nvSpPr>
          <p:cNvPr id="12" name="Zástupný symbol čísla snímky 11"/>
          <p:cNvSpPr>
            <a:spLocks noGrp="1"/>
          </p:cNvSpPr>
          <p:nvPr>
            <p:ph type="sldNum" sz="quarter" idx="12"/>
          </p:nvPr>
        </p:nvSpPr>
        <p:spPr>
          <a:xfrm>
            <a:off x="3322979" y="6365059"/>
            <a:ext cx="2743200" cy="365125"/>
          </a:xfrm>
        </p:spPr>
        <p:txBody>
          <a:bodyPr/>
          <a:lstStyle/>
          <a:p>
            <a:fld id="{DFE4D582-9D85-4DF2-BB34-1DE85A1518B5}" type="slidenum">
              <a:rPr lang="sk-SK" smtClean="0"/>
              <a:t>26</a:t>
            </a:fld>
            <a:endParaRPr lang="sk-SK" dirty="0"/>
          </a:p>
        </p:txBody>
      </p:sp>
      <p:sp>
        <p:nvSpPr>
          <p:cNvPr id="8" name="Zaoblený obdĺžnik 3">
            <a:extLst>
              <a:ext uri="{FF2B5EF4-FFF2-40B4-BE49-F238E27FC236}">
                <a16:creationId xmlns:a16="http://schemas.microsoft.com/office/drawing/2014/main" id="{2BB7EF01-B7E5-4A73-9F19-0400A09988DB}"/>
              </a:ext>
            </a:extLst>
          </p:cNvPr>
          <p:cNvSpPr/>
          <p:nvPr/>
        </p:nvSpPr>
        <p:spPr>
          <a:xfrm>
            <a:off x="1026179" y="4847151"/>
            <a:ext cx="10080000" cy="890787"/>
          </a:xfrm>
          <a:prstGeom prst="round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spcAft>
                <a:spcPts val="600"/>
              </a:spcAft>
            </a:pPr>
            <a:r>
              <a:rPr lang="sk-SK" sz="2000" dirty="0">
                <a:effectLst/>
                <a:latin typeface="Arial" panose="020B0604020202020204" pitchFamily="34" charset="0"/>
                <a:ea typeface="Times New Roman" panose="02020603050405020304" pitchFamily="18" charset="0"/>
              </a:rPr>
              <a:t>Oprávnenú sumu za nepriame výdavky si prijímateľ prevedie z projektového účtu až po schválení PSP Správcom programu, v ktorej sú tieto výdavky nárokované.</a:t>
            </a:r>
            <a:endParaRPr lang="sk-SK" sz="2000"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250086556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Obrázok 8">
            <a:extLst>
              <a:ext uri="{FF2B5EF4-FFF2-40B4-BE49-F238E27FC236}">
                <a16:creationId xmlns:a16="http://schemas.microsoft.com/office/drawing/2014/main" id="{E9044F32-CA45-4F88-83D7-E8FAE9301F41}"/>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974062" y="5737938"/>
            <a:ext cx="3217938" cy="1120062"/>
          </a:xfrm>
          <a:prstGeom prst="rect">
            <a:avLst/>
          </a:prstGeom>
        </p:spPr>
      </p:pic>
      <p:pic>
        <p:nvPicPr>
          <p:cNvPr id="10" name="Obrázok 9">
            <a:extLst>
              <a:ext uri="{FF2B5EF4-FFF2-40B4-BE49-F238E27FC236}">
                <a16:creationId xmlns:a16="http://schemas.microsoft.com/office/drawing/2014/main" id="{A3A8D21A-AF0C-4186-93B7-72286348B121}"/>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79219" y="231587"/>
            <a:ext cx="11301503" cy="665270"/>
          </a:xfrm>
          <a:prstGeom prst="rect">
            <a:avLst/>
          </a:prstGeom>
        </p:spPr>
      </p:pic>
      <p:sp>
        <p:nvSpPr>
          <p:cNvPr id="6" name="Zaoblený obdĺžnik 3">
            <a:extLst>
              <a:ext uri="{FF2B5EF4-FFF2-40B4-BE49-F238E27FC236}">
                <a16:creationId xmlns:a16="http://schemas.microsoft.com/office/drawing/2014/main" id="{EFE8C514-723A-4D0D-B92A-B4D2E76F271D}"/>
              </a:ext>
            </a:extLst>
          </p:cNvPr>
          <p:cNvSpPr/>
          <p:nvPr/>
        </p:nvSpPr>
        <p:spPr>
          <a:xfrm>
            <a:off x="4694579" y="1266149"/>
            <a:ext cx="2220216" cy="432930"/>
          </a:xfrm>
          <a:prstGeom prst="round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spcAft>
                <a:spcPts val="600"/>
              </a:spcAft>
            </a:pPr>
            <a:r>
              <a:rPr lang="sk-SK" sz="2400" b="1" dirty="0">
                <a:effectLst/>
                <a:latin typeface="Arial" panose="020B0604020202020204" pitchFamily="34" charset="0"/>
                <a:ea typeface="Times New Roman" panose="02020603050405020304" pitchFamily="18" charset="0"/>
                <a:cs typeface="Arial" panose="020B0604020202020204" pitchFamily="34" charset="0"/>
              </a:rPr>
              <a:t>Ďalšie zmeny</a:t>
            </a:r>
            <a:endParaRPr lang="sk-SK" sz="2400" dirty="0">
              <a:effectLst/>
              <a:latin typeface="Arial" panose="020B0604020202020204" pitchFamily="34" charset="0"/>
              <a:ea typeface="Times New Roman" panose="02020603050405020304" pitchFamily="18" charset="0"/>
              <a:cs typeface="Times New Roman" panose="02020603050405020304" pitchFamily="18" charset="0"/>
            </a:endParaRPr>
          </a:p>
        </p:txBody>
      </p:sp>
      <p:sp>
        <p:nvSpPr>
          <p:cNvPr id="12" name="Zástupný symbol čísla snímky 11"/>
          <p:cNvSpPr>
            <a:spLocks noGrp="1"/>
          </p:cNvSpPr>
          <p:nvPr>
            <p:ph type="sldNum" sz="quarter" idx="12"/>
          </p:nvPr>
        </p:nvSpPr>
        <p:spPr>
          <a:xfrm>
            <a:off x="3322979" y="6365059"/>
            <a:ext cx="2743200" cy="365125"/>
          </a:xfrm>
        </p:spPr>
        <p:txBody>
          <a:bodyPr/>
          <a:lstStyle/>
          <a:p>
            <a:fld id="{DFE4D582-9D85-4DF2-BB34-1DE85A1518B5}" type="slidenum">
              <a:rPr lang="sk-SK" smtClean="0"/>
              <a:t>27</a:t>
            </a:fld>
            <a:endParaRPr lang="sk-SK" dirty="0"/>
          </a:p>
        </p:txBody>
      </p:sp>
      <p:sp>
        <p:nvSpPr>
          <p:cNvPr id="13" name="Zaoblený obdĺžnik 3">
            <a:extLst>
              <a:ext uri="{FF2B5EF4-FFF2-40B4-BE49-F238E27FC236}">
                <a16:creationId xmlns:a16="http://schemas.microsoft.com/office/drawing/2014/main" id="{38F258F9-78DF-4541-871D-D69773071993}"/>
              </a:ext>
            </a:extLst>
          </p:cNvPr>
          <p:cNvSpPr/>
          <p:nvPr/>
        </p:nvSpPr>
        <p:spPr>
          <a:xfrm>
            <a:off x="1056000" y="2017659"/>
            <a:ext cx="10080000" cy="1026486"/>
          </a:xfrm>
          <a:prstGeom prst="round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just">
              <a:spcBef>
                <a:spcPts val="600"/>
              </a:spcBef>
              <a:spcAft>
                <a:spcPts val="0"/>
              </a:spcAft>
            </a:pPr>
            <a:r>
              <a:rPr lang="pl-PL" sz="2000" dirty="0">
                <a:solidFill>
                  <a:schemeClr val="bg1"/>
                </a:solidFill>
                <a:latin typeface="Arial" panose="020B0604020202020204" pitchFamily="34" charset="0"/>
                <a:ea typeface="Times New Roman" panose="02020603050405020304" pitchFamily="18" charset="0"/>
                <a:cs typeface="Arial" panose="020B0604020202020204" pitchFamily="34" charset="0"/>
              </a:rPr>
              <a:t>Popri povinnosti </a:t>
            </a:r>
            <a:r>
              <a:rPr lang="pl-PL" sz="2000" dirty="0">
                <a:solidFill>
                  <a:schemeClr val="bg1"/>
                </a:solidFill>
                <a:effectLst/>
                <a:latin typeface="Arial" panose="020B0604020202020204" pitchFamily="34" charset="0"/>
                <a:ea typeface="Times New Roman" panose="02020603050405020304" pitchFamily="18" charset="0"/>
                <a:cs typeface="Arial" panose="020B0604020202020204" pitchFamily="34" charset="0"/>
              </a:rPr>
              <a:t>predložiť bankové výpisy  (prehľad pohybov nie je postačujúci), partner predkladá len BV preukazujúci prijatie prostriedkov od prijímateľa a BV preukazujúci úhradu výdavku projektu a s tým súvisiace doklady z účtovníctva </a:t>
            </a:r>
            <a:endParaRPr lang="sk-SK" sz="2000" dirty="0">
              <a:solidFill>
                <a:schemeClr val="bg1"/>
              </a:solidFill>
              <a:effectLst/>
              <a:latin typeface="Arial" panose="020B0604020202020204" pitchFamily="34" charset="0"/>
              <a:ea typeface="Times New Roman" panose="02020603050405020304" pitchFamily="18" charset="0"/>
              <a:cs typeface="Arial" panose="020B0604020202020204" pitchFamily="34" charset="0"/>
            </a:endParaRPr>
          </a:p>
        </p:txBody>
      </p:sp>
      <p:sp>
        <p:nvSpPr>
          <p:cNvPr id="14" name="Zaoblený obdĺžnik 3">
            <a:extLst>
              <a:ext uri="{FF2B5EF4-FFF2-40B4-BE49-F238E27FC236}">
                <a16:creationId xmlns:a16="http://schemas.microsoft.com/office/drawing/2014/main" id="{41E67650-9D63-4B6D-A2CE-121EB5B552A1}"/>
              </a:ext>
            </a:extLst>
          </p:cNvPr>
          <p:cNvSpPr/>
          <p:nvPr/>
        </p:nvSpPr>
        <p:spPr>
          <a:xfrm>
            <a:off x="989970" y="3449650"/>
            <a:ext cx="10080000" cy="1669588"/>
          </a:xfrm>
          <a:prstGeom prst="roundRect">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just">
              <a:spcBef>
                <a:spcPts val="600"/>
              </a:spcBef>
              <a:spcAft>
                <a:spcPts val="0"/>
              </a:spcAft>
            </a:pPr>
            <a:r>
              <a:rPr lang="pl-PL" sz="2000" dirty="0">
                <a:solidFill>
                  <a:schemeClr val="bg1"/>
                </a:solidFill>
                <a:latin typeface="Arial" panose="020B0604020202020204" pitchFamily="34" charset="0"/>
                <a:ea typeface="Times New Roman" panose="02020603050405020304" pitchFamily="18" charset="0"/>
                <a:cs typeface="Arial" panose="020B0604020202020204" pitchFamily="34" charset="0"/>
              </a:rPr>
              <a:t>Povinnosť predložiť BV deklarujúci akékoľvek ďalšie pohyby na projektovom účte (príjem spolufinancovania a iné).</a:t>
            </a:r>
          </a:p>
          <a:p>
            <a:pPr lvl="0" algn="just">
              <a:spcBef>
                <a:spcPts val="600"/>
              </a:spcBef>
              <a:spcAft>
                <a:spcPts val="0"/>
              </a:spcAft>
            </a:pPr>
            <a:r>
              <a:rPr lang="pl-PL" sz="2000" dirty="0">
                <a:solidFill>
                  <a:schemeClr val="bg1"/>
                </a:solidFill>
                <a:latin typeface="Arial" panose="020B0604020202020204" pitchFamily="34" charset="0"/>
                <a:ea typeface="Times New Roman" panose="02020603050405020304" pitchFamily="18" charset="0"/>
                <a:cs typeface="Arial" panose="020B0604020202020204" pitchFamily="34" charset="0"/>
              </a:rPr>
              <a:t>Povinnosť predložiť BV deklarujúci zostatok na projektovom účte ku koncu reportovacieho obdobia (prípadne čestné vyhlásenie, že BV XY je posledným v reportovacom období)</a:t>
            </a:r>
          </a:p>
        </p:txBody>
      </p:sp>
    </p:spTree>
    <p:extLst>
      <p:ext uri="{BB962C8B-B14F-4D97-AF65-F5344CB8AC3E}">
        <p14:creationId xmlns:p14="http://schemas.microsoft.com/office/powerpoint/2010/main" val="215590593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Obrázok 8">
            <a:extLst>
              <a:ext uri="{FF2B5EF4-FFF2-40B4-BE49-F238E27FC236}">
                <a16:creationId xmlns:a16="http://schemas.microsoft.com/office/drawing/2014/main" id="{E9044F32-CA45-4F88-83D7-E8FAE9301F41}"/>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974062" y="5737938"/>
            <a:ext cx="3217938" cy="1120062"/>
          </a:xfrm>
          <a:prstGeom prst="rect">
            <a:avLst/>
          </a:prstGeom>
        </p:spPr>
      </p:pic>
      <p:pic>
        <p:nvPicPr>
          <p:cNvPr id="10" name="Obrázok 9">
            <a:extLst>
              <a:ext uri="{FF2B5EF4-FFF2-40B4-BE49-F238E27FC236}">
                <a16:creationId xmlns:a16="http://schemas.microsoft.com/office/drawing/2014/main" id="{A3A8D21A-AF0C-4186-93B7-72286348B121}"/>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79219" y="231587"/>
            <a:ext cx="11301503" cy="665270"/>
          </a:xfrm>
          <a:prstGeom prst="rect">
            <a:avLst/>
          </a:prstGeom>
        </p:spPr>
      </p:pic>
      <p:sp>
        <p:nvSpPr>
          <p:cNvPr id="6" name="Zaoblený obdĺžnik 3">
            <a:extLst>
              <a:ext uri="{FF2B5EF4-FFF2-40B4-BE49-F238E27FC236}">
                <a16:creationId xmlns:a16="http://schemas.microsoft.com/office/drawing/2014/main" id="{EFE8C514-723A-4D0D-B92A-B4D2E76F271D}"/>
              </a:ext>
            </a:extLst>
          </p:cNvPr>
          <p:cNvSpPr/>
          <p:nvPr/>
        </p:nvSpPr>
        <p:spPr>
          <a:xfrm>
            <a:off x="4694579" y="1266149"/>
            <a:ext cx="2220216" cy="432930"/>
          </a:xfrm>
          <a:prstGeom prst="round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spcAft>
                <a:spcPts val="600"/>
              </a:spcAft>
            </a:pPr>
            <a:r>
              <a:rPr lang="sk-SK" sz="2400" b="1" dirty="0">
                <a:effectLst/>
                <a:latin typeface="Arial" panose="020B0604020202020204" pitchFamily="34" charset="0"/>
                <a:ea typeface="Times New Roman" panose="02020603050405020304" pitchFamily="18" charset="0"/>
                <a:cs typeface="Arial" panose="020B0604020202020204" pitchFamily="34" charset="0"/>
              </a:rPr>
              <a:t>Ďalšie zmeny</a:t>
            </a:r>
            <a:endParaRPr lang="sk-SK" sz="2400" dirty="0">
              <a:effectLst/>
              <a:latin typeface="Arial" panose="020B0604020202020204" pitchFamily="34" charset="0"/>
              <a:ea typeface="Times New Roman" panose="02020603050405020304" pitchFamily="18" charset="0"/>
              <a:cs typeface="Times New Roman" panose="02020603050405020304" pitchFamily="18" charset="0"/>
            </a:endParaRPr>
          </a:p>
        </p:txBody>
      </p:sp>
      <p:sp>
        <p:nvSpPr>
          <p:cNvPr id="12" name="Zástupný symbol čísla snímky 11"/>
          <p:cNvSpPr>
            <a:spLocks noGrp="1"/>
          </p:cNvSpPr>
          <p:nvPr>
            <p:ph type="sldNum" sz="quarter" idx="12"/>
          </p:nvPr>
        </p:nvSpPr>
        <p:spPr>
          <a:xfrm>
            <a:off x="3322979" y="6365059"/>
            <a:ext cx="2743200" cy="365125"/>
          </a:xfrm>
        </p:spPr>
        <p:txBody>
          <a:bodyPr/>
          <a:lstStyle/>
          <a:p>
            <a:fld id="{DFE4D582-9D85-4DF2-BB34-1DE85A1518B5}" type="slidenum">
              <a:rPr lang="sk-SK" smtClean="0"/>
              <a:t>28</a:t>
            </a:fld>
            <a:endParaRPr lang="sk-SK" dirty="0"/>
          </a:p>
        </p:txBody>
      </p:sp>
      <p:sp>
        <p:nvSpPr>
          <p:cNvPr id="11" name="Zaoblený obdĺžnik 3">
            <a:extLst>
              <a:ext uri="{FF2B5EF4-FFF2-40B4-BE49-F238E27FC236}">
                <a16:creationId xmlns:a16="http://schemas.microsoft.com/office/drawing/2014/main" id="{2EEFFF03-AB4C-421F-89DB-E20ECD6DD663}"/>
              </a:ext>
            </a:extLst>
          </p:cNvPr>
          <p:cNvSpPr/>
          <p:nvPr/>
        </p:nvSpPr>
        <p:spPr>
          <a:xfrm>
            <a:off x="989970" y="1812747"/>
            <a:ext cx="10080000" cy="1318440"/>
          </a:xfrm>
          <a:prstGeom prst="round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spcAft>
                <a:spcPts val="600"/>
              </a:spcAft>
            </a:pPr>
            <a:r>
              <a:rPr lang="sk-SK" sz="2000" dirty="0">
                <a:effectLst/>
                <a:latin typeface="Arial" panose="020B0604020202020204" pitchFamily="34" charset="0"/>
                <a:ea typeface="Times New Roman" panose="02020603050405020304" pitchFamily="18" charset="0"/>
              </a:rPr>
              <a:t>PSP/ZSP vrátane ZUD sa zasielajú aj elektronicky vo formáte podporovanom MS EXCEL. Rovnako tak sa zasielajú aj sumarizačné hárky, kompletné pracovné výkazy, súpisy vykonaných prác a výkaz výmer, spôsob výpočtu oprávnenej výšky výdavku napr. pri mzdách ...</a:t>
            </a:r>
            <a:endParaRPr lang="sk-SK" sz="2000" dirty="0">
              <a:effectLst/>
              <a:latin typeface="Times New Roman" panose="02020603050405020304" pitchFamily="18" charset="0"/>
              <a:ea typeface="Times New Roman" panose="02020603050405020304" pitchFamily="18" charset="0"/>
            </a:endParaRPr>
          </a:p>
        </p:txBody>
      </p:sp>
      <p:sp>
        <p:nvSpPr>
          <p:cNvPr id="14" name="Zaoblený obdĺžnik 3">
            <a:extLst>
              <a:ext uri="{FF2B5EF4-FFF2-40B4-BE49-F238E27FC236}">
                <a16:creationId xmlns:a16="http://schemas.microsoft.com/office/drawing/2014/main" id="{AE3F7279-0AFD-4473-9971-30293ED166CE}"/>
              </a:ext>
            </a:extLst>
          </p:cNvPr>
          <p:cNvSpPr/>
          <p:nvPr/>
        </p:nvSpPr>
        <p:spPr>
          <a:xfrm>
            <a:off x="989970" y="3244853"/>
            <a:ext cx="10080000" cy="2346997"/>
          </a:xfrm>
          <a:prstGeom prst="roundRect">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just">
              <a:spcBef>
                <a:spcPts val="600"/>
              </a:spcBef>
              <a:spcAft>
                <a:spcPts val="0"/>
              </a:spcAft>
            </a:pPr>
            <a:r>
              <a:rPr lang="sk-SK" sz="2000" dirty="0">
                <a:solidFill>
                  <a:schemeClr val="bg1"/>
                </a:solidFill>
                <a:effectLst/>
                <a:latin typeface="Arial" panose="020B0604020202020204" pitchFamily="34" charset="0"/>
                <a:ea typeface="Times New Roman" panose="02020603050405020304" pitchFamily="18" charset="0"/>
                <a:cs typeface="Arial" panose="020B0604020202020204" pitchFamily="34" charset="0"/>
              </a:rPr>
              <a:t>Povinnosť predložiť objednávku, ktorá v niektorých prípadoch nahrádza platnú zmluvu. Mala by obsahovať špecifikáciu vybavenia, služby, ktoré sa nakupuje/dodáva vrátane množstva, čo nemusí byť uvedené priamo na faktúre. V prípade služieb je potrebné zaslať rozpis činností (charakteristika, čas a pod...) vykonaných za fakturované obdobie. Uvedené dokumenty sú potrebné kvôli posúdeniu oprávnenosti výdavkov. V prípade neexistencie týchto dokumentov je potrebné zaslať popis daného vybavenia (webový odkaz, sprievodný list k PSP...)</a:t>
            </a:r>
          </a:p>
        </p:txBody>
      </p:sp>
    </p:spTree>
    <p:extLst>
      <p:ext uri="{BB962C8B-B14F-4D97-AF65-F5344CB8AC3E}">
        <p14:creationId xmlns:p14="http://schemas.microsoft.com/office/powerpoint/2010/main" val="317886008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Obrázok 8">
            <a:extLst>
              <a:ext uri="{FF2B5EF4-FFF2-40B4-BE49-F238E27FC236}">
                <a16:creationId xmlns:a16="http://schemas.microsoft.com/office/drawing/2014/main" id="{E9044F32-CA45-4F88-83D7-E8FAE9301F41}"/>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974062" y="5737938"/>
            <a:ext cx="3217938" cy="1120062"/>
          </a:xfrm>
          <a:prstGeom prst="rect">
            <a:avLst/>
          </a:prstGeom>
        </p:spPr>
      </p:pic>
      <p:pic>
        <p:nvPicPr>
          <p:cNvPr id="10" name="Obrázok 9">
            <a:extLst>
              <a:ext uri="{FF2B5EF4-FFF2-40B4-BE49-F238E27FC236}">
                <a16:creationId xmlns:a16="http://schemas.microsoft.com/office/drawing/2014/main" id="{A3A8D21A-AF0C-4186-93B7-72286348B121}"/>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79219" y="231587"/>
            <a:ext cx="11301503" cy="665270"/>
          </a:xfrm>
          <a:prstGeom prst="rect">
            <a:avLst/>
          </a:prstGeom>
        </p:spPr>
      </p:pic>
      <p:sp>
        <p:nvSpPr>
          <p:cNvPr id="6" name="Zaoblený obdĺžnik 3">
            <a:extLst>
              <a:ext uri="{FF2B5EF4-FFF2-40B4-BE49-F238E27FC236}">
                <a16:creationId xmlns:a16="http://schemas.microsoft.com/office/drawing/2014/main" id="{EFE8C514-723A-4D0D-B92A-B4D2E76F271D}"/>
              </a:ext>
            </a:extLst>
          </p:cNvPr>
          <p:cNvSpPr/>
          <p:nvPr/>
        </p:nvSpPr>
        <p:spPr>
          <a:xfrm>
            <a:off x="4694579" y="1266149"/>
            <a:ext cx="2220216" cy="432930"/>
          </a:xfrm>
          <a:prstGeom prst="round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spcAft>
                <a:spcPts val="600"/>
              </a:spcAft>
            </a:pPr>
            <a:r>
              <a:rPr lang="sk-SK" sz="2400" b="1" dirty="0">
                <a:effectLst/>
                <a:latin typeface="Arial" panose="020B0604020202020204" pitchFamily="34" charset="0"/>
                <a:ea typeface="Times New Roman" panose="02020603050405020304" pitchFamily="18" charset="0"/>
                <a:cs typeface="Arial" panose="020B0604020202020204" pitchFamily="34" charset="0"/>
              </a:rPr>
              <a:t>Ďalšie zmeny</a:t>
            </a:r>
            <a:endParaRPr lang="sk-SK" sz="2400" dirty="0">
              <a:effectLst/>
              <a:latin typeface="Arial" panose="020B0604020202020204" pitchFamily="34" charset="0"/>
              <a:ea typeface="Times New Roman" panose="02020603050405020304" pitchFamily="18" charset="0"/>
              <a:cs typeface="Times New Roman" panose="02020603050405020304" pitchFamily="18" charset="0"/>
            </a:endParaRPr>
          </a:p>
        </p:txBody>
      </p:sp>
      <p:sp>
        <p:nvSpPr>
          <p:cNvPr id="12" name="Zástupný symbol čísla snímky 11"/>
          <p:cNvSpPr>
            <a:spLocks noGrp="1"/>
          </p:cNvSpPr>
          <p:nvPr>
            <p:ph type="sldNum" sz="quarter" idx="12"/>
          </p:nvPr>
        </p:nvSpPr>
        <p:spPr>
          <a:xfrm>
            <a:off x="3322979" y="6365059"/>
            <a:ext cx="2743200" cy="365125"/>
          </a:xfrm>
        </p:spPr>
        <p:txBody>
          <a:bodyPr/>
          <a:lstStyle/>
          <a:p>
            <a:fld id="{DFE4D582-9D85-4DF2-BB34-1DE85A1518B5}" type="slidenum">
              <a:rPr lang="sk-SK" smtClean="0"/>
              <a:t>29</a:t>
            </a:fld>
            <a:endParaRPr lang="sk-SK" dirty="0"/>
          </a:p>
        </p:txBody>
      </p:sp>
      <p:sp>
        <p:nvSpPr>
          <p:cNvPr id="11" name="Zaoblený obdĺžnik 3">
            <a:extLst>
              <a:ext uri="{FF2B5EF4-FFF2-40B4-BE49-F238E27FC236}">
                <a16:creationId xmlns:a16="http://schemas.microsoft.com/office/drawing/2014/main" id="{2EEFFF03-AB4C-421F-89DB-E20ECD6DD663}"/>
              </a:ext>
            </a:extLst>
          </p:cNvPr>
          <p:cNvSpPr/>
          <p:nvPr/>
        </p:nvSpPr>
        <p:spPr>
          <a:xfrm>
            <a:off x="989970" y="1812747"/>
            <a:ext cx="10080000" cy="1582090"/>
          </a:xfrm>
          <a:prstGeom prst="round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spcAft>
                <a:spcPts val="600"/>
              </a:spcAft>
            </a:pPr>
            <a:r>
              <a:rPr lang="sk-SK" sz="2000" dirty="0">
                <a:latin typeface="Arial" panose="020B0604020202020204" pitchFamily="34" charset="0"/>
                <a:ea typeface="Times New Roman" panose="02020603050405020304" pitchFamily="18" charset="0"/>
              </a:rPr>
              <a:t>Povinnosť predložiť d</a:t>
            </a:r>
            <a:r>
              <a:rPr lang="sk-SK" sz="2000" dirty="0">
                <a:effectLst/>
                <a:latin typeface="Arial" panose="020B0604020202020204" pitchFamily="34" charset="0"/>
                <a:ea typeface="Times New Roman" panose="02020603050405020304" pitchFamily="18" charset="0"/>
              </a:rPr>
              <a:t>odací list pri zaobstaraní majetku (vybavenie,  materiál, zásoby a pod.) preukazujúci jeho dodanie v </a:t>
            </a:r>
            <a:r>
              <a:rPr lang="sk-SK" sz="2000" u="sng" dirty="0">
                <a:effectLst/>
                <a:latin typeface="Arial" panose="020B0604020202020204" pitchFamily="34" charset="0"/>
                <a:ea typeface="Times New Roman" panose="02020603050405020304" pitchFamily="18" charset="0"/>
              </a:rPr>
              <a:t>rámci reportovacieho obdobia</a:t>
            </a:r>
            <a:r>
              <a:rPr lang="sk-SK" sz="2000" dirty="0">
                <a:effectLst/>
                <a:latin typeface="Arial" panose="020B0604020202020204" pitchFamily="34" charset="0"/>
                <a:ea typeface="Times New Roman" panose="02020603050405020304" pitchFamily="18" charset="0"/>
              </a:rPr>
              <a:t>. V prípade neexistencie dodacieho listu je potrebné zdôvodniť danú skutočnosť a prehlásiť dodanie majetku iným spôsobom (v sprievodnom liste, zápisom skutočnosti na faktúre, potvrdené podpisom osoby)</a:t>
            </a:r>
            <a:endParaRPr lang="sk-SK" sz="2000" dirty="0">
              <a:effectLst/>
              <a:latin typeface="Times New Roman" panose="02020603050405020304" pitchFamily="18" charset="0"/>
              <a:ea typeface="Times New Roman" panose="02020603050405020304" pitchFamily="18" charset="0"/>
            </a:endParaRPr>
          </a:p>
        </p:txBody>
      </p:sp>
      <p:sp>
        <p:nvSpPr>
          <p:cNvPr id="8" name="Zaoblený obdĺžnik 3">
            <a:extLst>
              <a:ext uri="{FF2B5EF4-FFF2-40B4-BE49-F238E27FC236}">
                <a16:creationId xmlns:a16="http://schemas.microsoft.com/office/drawing/2014/main" id="{65BABD17-6E09-49A2-A8C6-A3BBE8CE2699}"/>
              </a:ext>
            </a:extLst>
          </p:cNvPr>
          <p:cNvSpPr/>
          <p:nvPr/>
        </p:nvSpPr>
        <p:spPr>
          <a:xfrm>
            <a:off x="989970" y="3792032"/>
            <a:ext cx="10080000" cy="1156206"/>
          </a:xfrm>
          <a:prstGeom prst="roundRect">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just">
              <a:spcBef>
                <a:spcPts val="600"/>
              </a:spcBef>
              <a:spcAft>
                <a:spcPts val="0"/>
              </a:spcAft>
            </a:pPr>
            <a:r>
              <a:rPr lang="sk-SK" sz="2000" dirty="0">
                <a:solidFill>
                  <a:schemeClr val="bg1"/>
                </a:solidFill>
                <a:effectLst/>
                <a:latin typeface="Arial" panose="020B0604020202020204" pitchFamily="34" charset="0"/>
                <a:ea typeface="Times New Roman" panose="02020603050405020304" pitchFamily="18" charset="0"/>
                <a:cs typeface="Arial" panose="020B0604020202020204" pitchFamily="34" charset="0"/>
              </a:rPr>
              <a:t>V prípade ak bankové poplatky nie sú oprávnené, tak musia byť hradené z iného účtu prijímateľa, nakoľko cez projektový účet môžu prechádzať len transakcie spojené s projektom. To isté platí aj pre prípadne vygenerovaný úrok očistený o daň</a:t>
            </a:r>
          </a:p>
        </p:txBody>
      </p:sp>
    </p:spTree>
    <p:extLst>
      <p:ext uri="{BB962C8B-B14F-4D97-AF65-F5344CB8AC3E}">
        <p14:creationId xmlns:p14="http://schemas.microsoft.com/office/powerpoint/2010/main" val="139496746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Obrázok 8">
            <a:extLst>
              <a:ext uri="{FF2B5EF4-FFF2-40B4-BE49-F238E27FC236}">
                <a16:creationId xmlns:a16="http://schemas.microsoft.com/office/drawing/2014/main" id="{E9044F32-CA45-4F88-83D7-E8FAE9301F41}"/>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974062" y="5737938"/>
            <a:ext cx="3217938" cy="1120062"/>
          </a:xfrm>
          <a:prstGeom prst="rect">
            <a:avLst/>
          </a:prstGeom>
        </p:spPr>
      </p:pic>
      <p:sp>
        <p:nvSpPr>
          <p:cNvPr id="6" name="Zaoblený obdĺžnik 3">
            <a:extLst>
              <a:ext uri="{FF2B5EF4-FFF2-40B4-BE49-F238E27FC236}">
                <a16:creationId xmlns:a16="http://schemas.microsoft.com/office/drawing/2014/main" id="{92BFA645-C677-4732-8497-65C246B6E513}"/>
              </a:ext>
            </a:extLst>
          </p:cNvPr>
          <p:cNvSpPr/>
          <p:nvPr/>
        </p:nvSpPr>
        <p:spPr>
          <a:xfrm>
            <a:off x="1052944" y="1654255"/>
            <a:ext cx="10086109" cy="2652273"/>
          </a:xfrm>
          <a:prstGeom prst="roundRect">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sk-SK" sz="2400" b="1" dirty="0">
                <a:solidFill>
                  <a:schemeClr val="bg1"/>
                </a:solidFill>
                <a:effectLst/>
                <a:latin typeface="Arial" panose="020B0604020202020204" pitchFamily="34" charset="0"/>
                <a:ea typeface="Times New Roman" panose="02020603050405020304" pitchFamily="18" charset="0"/>
              </a:rPr>
              <a:t>Priebežná správa o projekte (ďalej len „PSP“) </a:t>
            </a:r>
            <a:r>
              <a:rPr lang="sk-SK" sz="2400" dirty="0">
                <a:effectLst/>
                <a:latin typeface="Arial" panose="020B0604020202020204" pitchFamily="34" charset="0"/>
                <a:ea typeface="Times New Roman" panose="02020603050405020304" pitchFamily="18" charset="0"/>
              </a:rPr>
              <a:t>–</a:t>
            </a:r>
            <a:r>
              <a:rPr lang="sk-SK" sz="2400" b="1" dirty="0">
                <a:effectLst/>
                <a:latin typeface="Arial" panose="020B0604020202020204" pitchFamily="34" charset="0"/>
                <a:ea typeface="Times New Roman" panose="02020603050405020304" pitchFamily="18" charset="0"/>
              </a:rPr>
              <a:t> </a:t>
            </a:r>
            <a:r>
              <a:rPr lang="sk-SK" sz="2400" dirty="0">
                <a:effectLst/>
                <a:latin typeface="Arial" panose="020B0604020202020204" pitchFamily="34" charset="0"/>
                <a:ea typeface="Times New Roman" panose="02020603050405020304" pitchFamily="18" charset="0"/>
              </a:rPr>
              <a:t>správa, ktorú predkladá prijímateľ správcovi programu vždy po skončení reportovacieho obdobia, s cieľom informovať správcu programu o finančnom a vecnom pokroku pri implementácii projektu, obsahuje časť pre zúčtovanie poskytnutého grantu v predchádzajúcom období a časť pre monitorovanie vecnej realizácie projektu. PSP zároveň predstavuje žiadosť o ďalšiu zálohovú platbu.</a:t>
            </a:r>
          </a:p>
        </p:txBody>
      </p:sp>
      <p:sp>
        <p:nvSpPr>
          <p:cNvPr id="8" name="Zaoblený obdĺžnik 3">
            <a:extLst>
              <a:ext uri="{FF2B5EF4-FFF2-40B4-BE49-F238E27FC236}">
                <a16:creationId xmlns:a16="http://schemas.microsoft.com/office/drawing/2014/main" id="{96F3051A-9385-40EE-B9A6-110C69658F8B}"/>
              </a:ext>
            </a:extLst>
          </p:cNvPr>
          <p:cNvSpPr/>
          <p:nvPr/>
        </p:nvSpPr>
        <p:spPr>
          <a:xfrm>
            <a:off x="1052944" y="4468762"/>
            <a:ext cx="10086109" cy="1475298"/>
          </a:xfrm>
          <a:prstGeom prst="round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sk-SK" sz="2400" b="1" dirty="0">
                <a:solidFill>
                  <a:schemeClr val="bg1"/>
                </a:solidFill>
                <a:effectLst/>
                <a:latin typeface="Arial" panose="020B0604020202020204" pitchFamily="34" charset="0"/>
                <a:ea typeface="Times New Roman" panose="02020603050405020304" pitchFamily="18" charset="0"/>
                <a:cs typeface="Arial" panose="020B0604020202020204" pitchFamily="34" charset="0"/>
              </a:rPr>
              <a:t>Reportovacie obdobia </a:t>
            </a:r>
            <a:r>
              <a:rPr lang="sk-SK" sz="2400" b="1" dirty="0">
                <a:effectLst/>
                <a:latin typeface="Arial" panose="020B0604020202020204" pitchFamily="34" charset="0"/>
                <a:ea typeface="Times New Roman" panose="02020603050405020304" pitchFamily="18" charset="0"/>
                <a:cs typeface="Arial" panose="020B0604020202020204" pitchFamily="34" charset="0"/>
              </a:rPr>
              <a:t>- </a:t>
            </a:r>
            <a:r>
              <a:rPr lang="sk-SK" sz="2400" dirty="0">
                <a:effectLst/>
                <a:latin typeface="Arial" panose="020B0604020202020204" pitchFamily="34" charset="0"/>
                <a:ea typeface="Times New Roman" panose="02020603050405020304" pitchFamily="18" charset="0"/>
                <a:cs typeface="Arial" panose="020B0604020202020204" pitchFamily="34" charset="0"/>
              </a:rPr>
              <a:t>Ak projektová zmluva neustanovuje inak, reportovacie obdobia sú štvormesačné, pričom prvé reportovacie obdobie začína prvým dňom mesiaca, v ktorom nadobudla účinnosť projektová zmluva.</a:t>
            </a:r>
            <a:endParaRPr lang="sk-SK" sz="2400" dirty="0">
              <a:effectLst/>
              <a:latin typeface="Arial" panose="020B0604020202020204" pitchFamily="34" charset="0"/>
              <a:ea typeface="Times New Roman" panose="02020603050405020304" pitchFamily="18" charset="0"/>
              <a:cs typeface="Times New Roman" panose="02020603050405020304" pitchFamily="18" charset="0"/>
            </a:endParaRPr>
          </a:p>
        </p:txBody>
      </p:sp>
      <p:pic>
        <p:nvPicPr>
          <p:cNvPr id="10" name="Obrázok 9">
            <a:extLst>
              <a:ext uri="{FF2B5EF4-FFF2-40B4-BE49-F238E27FC236}">
                <a16:creationId xmlns:a16="http://schemas.microsoft.com/office/drawing/2014/main" id="{A3A8D21A-AF0C-4186-93B7-72286348B121}"/>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79219" y="231587"/>
            <a:ext cx="11301503" cy="665270"/>
          </a:xfrm>
          <a:prstGeom prst="rect">
            <a:avLst/>
          </a:prstGeom>
        </p:spPr>
      </p:pic>
      <p:sp>
        <p:nvSpPr>
          <p:cNvPr id="7" name="Zaoblený obdĺžnik 3">
            <a:extLst>
              <a:ext uri="{FF2B5EF4-FFF2-40B4-BE49-F238E27FC236}">
                <a16:creationId xmlns:a16="http://schemas.microsoft.com/office/drawing/2014/main" id="{7B01D9C9-DC43-40E8-9F8B-6EFE76FC6CC8}"/>
              </a:ext>
            </a:extLst>
          </p:cNvPr>
          <p:cNvSpPr/>
          <p:nvPr/>
        </p:nvSpPr>
        <p:spPr>
          <a:xfrm>
            <a:off x="3249899" y="1059091"/>
            <a:ext cx="5560141" cy="432930"/>
          </a:xfrm>
          <a:prstGeom prst="round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spcAft>
                <a:spcPts val="600"/>
              </a:spcAft>
            </a:pPr>
            <a:r>
              <a:rPr lang="sk-SK" sz="2400" b="1" dirty="0">
                <a:effectLst/>
                <a:latin typeface="Arial" panose="020B0604020202020204" pitchFamily="34" charset="0"/>
                <a:ea typeface="Times New Roman" panose="02020603050405020304" pitchFamily="18" charset="0"/>
                <a:cs typeface="Arial" panose="020B0604020202020204" pitchFamily="34" charset="0"/>
              </a:rPr>
              <a:t>Definícia Pribežnej správy o projekte</a:t>
            </a:r>
            <a:endParaRPr lang="sk-SK" sz="2400" dirty="0">
              <a:effectLst/>
              <a:latin typeface="Arial" panose="020B0604020202020204" pitchFamily="34" charset="0"/>
              <a:ea typeface="Times New Roman" panose="02020603050405020304" pitchFamily="18" charset="0"/>
              <a:cs typeface="Times New Roman" panose="02020603050405020304" pitchFamily="18" charset="0"/>
            </a:endParaRPr>
          </a:p>
        </p:txBody>
      </p:sp>
      <p:sp>
        <p:nvSpPr>
          <p:cNvPr id="12" name="Zástupný symbol čísla snímky 11"/>
          <p:cNvSpPr>
            <a:spLocks noGrp="1"/>
          </p:cNvSpPr>
          <p:nvPr>
            <p:ph type="sldNum" sz="quarter" idx="12"/>
          </p:nvPr>
        </p:nvSpPr>
        <p:spPr>
          <a:xfrm>
            <a:off x="3286769" y="6297969"/>
            <a:ext cx="2743200" cy="365125"/>
          </a:xfrm>
        </p:spPr>
        <p:txBody>
          <a:bodyPr/>
          <a:lstStyle/>
          <a:p>
            <a:fld id="{DFE4D582-9D85-4DF2-BB34-1DE85A1518B5}" type="slidenum">
              <a:rPr lang="sk-SK" smtClean="0"/>
              <a:t>3</a:t>
            </a:fld>
            <a:endParaRPr lang="sk-SK" dirty="0"/>
          </a:p>
        </p:txBody>
      </p:sp>
    </p:spTree>
    <p:extLst>
      <p:ext uri="{BB962C8B-B14F-4D97-AF65-F5344CB8AC3E}">
        <p14:creationId xmlns:p14="http://schemas.microsoft.com/office/powerpoint/2010/main" val="288064464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Obrázok 8">
            <a:extLst>
              <a:ext uri="{FF2B5EF4-FFF2-40B4-BE49-F238E27FC236}">
                <a16:creationId xmlns:a16="http://schemas.microsoft.com/office/drawing/2014/main" id="{E9044F32-CA45-4F88-83D7-E8FAE9301F41}"/>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974062" y="5737938"/>
            <a:ext cx="3217938" cy="1120062"/>
          </a:xfrm>
          <a:prstGeom prst="rect">
            <a:avLst/>
          </a:prstGeom>
        </p:spPr>
      </p:pic>
      <p:pic>
        <p:nvPicPr>
          <p:cNvPr id="10" name="Obrázok 9">
            <a:extLst>
              <a:ext uri="{FF2B5EF4-FFF2-40B4-BE49-F238E27FC236}">
                <a16:creationId xmlns:a16="http://schemas.microsoft.com/office/drawing/2014/main" id="{A3A8D21A-AF0C-4186-93B7-72286348B121}"/>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79219" y="231587"/>
            <a:ext cx="11301503" cy="665270"/>
          </a:xfrm>
          <a:prstGeom prst="rect">
            <a:avLst/>
          </a:prstGeom>
        </p:spPr>
      </p:pic>
      <p:sp>
        <p:nvSpPr>
          <p:cNvPr id="6" name="Zaoblený obdĺžnik 3">
            <a:extLst>
              <a:ext uri="{FF2B5EF4-FFF2-40B4-BE49-F238E27FC236}">
                <a16:creationId xmlns:a16="http://schemas.microsoft.com/office/drawing/2014/main" id="{EFE8C514-723A-4D0D-B92A-B4D2E76F271D}"/>
              </a:ext>
            </a:extLst>
          </p:cNvPr>
          <p:cNvSpPr/>
          <p:nvPr/>
        </p:nvSpPr>
        <p:spPr>
          <a:xfrm>
            <a:off x="4694579" y="1266149"/>
            <a:ext cx="2220216" cy="432930"/>
          </a:xfrm>
          <a:prstGeom prst="round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spcAft>
                <a:spcPts val="600"/>
              </a:spcAft>
            </a:pPr>
            <a:r>
              <a:rPr lang="sk-SK" sz="2400" b="1" dirty="0">
                <a:effectLst/>
                <a:latin typeface="Arial" panose="020B0604020202020204" pitchFamily="34" charset="0"/>
                <a:ea typeface="Times New Roman" panose="02020603050405020304" pitchFamily="18" charset="0"/>
                <a:cs typeface="Arial" panose="020B0604020202020204" pitchFamily="34" charset="0"/>
              </a:rPr>
              <a:t>Ďalšie zmeny</a:t>
            </a:r>
            <a:endParaRPr lang="sk-SK" sz="2400" dirty="0">
              <a:effectLst/>
              <a:latin typeface="Arial" panose="020B0604020202020204" pitchFamily="34" charset="0"/>
              <a:ea typeface="Times New Roman" panose="02020603050405020304" pitchFamily="18" charset="0"/>
              <a:cs typeface="Times New Roman" panose="02020603050405020304" pitchFamily="18" charset="0"/>
            </a:endParaRPr>
          </a:p>
        </p:txBody>
      </p:sp>
      <p:sp>
        <p:nvSpPr>
          <p:cNvPr id="12" name="Zástupný symbol čísla snímky 11"/>
          <p:cNvSpPr>
            <a:spLocks noGrp="1"/>
          </p:cNvSpPr>
          <p:nvPr>
            <p:ph type="sldNum" sz="quarter" idx="12"/>
          </p:nvPr>
        </p:nvSpPr>
        <p:spPr>
          <a:xfrm>
            <a:off x="3322979" y="6365059"/>
            <a:ext cx="2743200" cy="365125"/>
          </a:xfrm>
        </p:spPr>
        <p:txBody>
          <a:bodyPr/>
          <a:lstStyle/>
          <a:p>
            <a:fld id="{DFE4D582-9D85-4DF2-BB34-1DE85A1518B5}" type="slidenum">
              <a:rPr lang="sk-SK" smtClean="0"/>
              <a:t>30</a:t>
            </a:fld>
            <a:endParaRPr lang="sk-SK" dirty="0"/>
          </a:p>
        </p:txBody>
      </p:sp>
      <p:sp>
        <p:nvSpPr>
          <p:cNvPr id="11" name="Zaoblený obdĺžnik 3">
            <a:extLst>
              <a:ext uri="{FF2B5EF4-FFF2-40B4-BE49-F238E27FC236}">
                <a16:creationId xmlns:a16="http://schemas.microsoft.com/office/drawing/2014/main" id="{2EEFFF03-AB4C-421F-89DB-E20ECD6DD663}"/>
              </a:ext>
            </a:extLst>
          </p:cNvPr>
          <p:cNvSpPr/>
          <p:nvPr/>
        </p:nvSpPr>
        <p:spPr>
          <a:xfrm>
            <a:off x="989970" y="1812747"/>
            <a:ext cx="10080000" cy="2125072"/>
          </a:xfrm>
          <a:prstGeom prst="round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spcAft>
                <a:spcPts val="600"/>
              </a:spcAft>
            </a:pPr>
            <a:r>
              <a:rPr lang="sk-SK" sz="2000" dirty="0">
                <a:latin typeface="Arial" panose="020B0604020202020204" pitchFamily="34" charset="0"/>
                <a:ea typeface="Times New Roman" panose="02020603050405020304" pitchFamily="18" charset="0"/>
              </a:rPr>
              <a:t>Povinnosť predložiť 	dokument preukazujúci vedenie účtovníctva v zmysle PZ: </a:t>
            </a:r>
          </a:p>
          <a:p>
            <a:pPr marL="342900" indent="-342900" algn="just">
              <a:spcAft>
                <a:spcPts val="600"/>
              </a:spcAft>
              <a:buFont typeface="Arial" panose="020B0604020202020204" pitchFamily="34" charset="0"/>
              <a:buChar char="•"/>
            </a:pPr>
            <a:r>
              <a:rPr lang="sk-SK" sz="2000" dirty="0">
                <a:latin typeface="Arial" panose="020B0604020202020204" pitchFamily="34" charset="0"/>
                <a:ea typeface="Times New Roman" panose="02020603050405020304" pitchFamily="18" charset="0"/>
              </a:rPr>
              <a:t>zoznam účtov účtovej osnovy v rámci ktorých je identifikácia, že prijímateľ vedie účtovníctvo projektu na analytických účtoch (každý účet v rámci ktorého dôjde k účtovaniu v súvislosti s projektom), alebo </a:t>
            </a:r>
          </a:p>
          <a:p>
            <a:pPr marL="342900" indent="-342900" algn="just">
              <a:spcAft>
                <a:spcPts val="600"/>
              </a:spcAft>
              <a:buFont typeface="Arial" panose="020B0604020202020204" pitchFamily="34" charset="0"/>
              <a:buChar char="•"/>
            </a:pPr>
            <a:r>
              <a:rPr lang="sk-SK" sz="2000" dirty="0">
                <a:latin typeface="Arial" panose="020B0604020202020204" pitchFamily="34" charset="0"/>
                <a:ea typeface="Times New Roman" panose="02020603050405020304" pitchFamily="18" charset="0"/>
              </a:rPr>
              <a:t>internú smernicu (vyhlásenie prijímateľa), v rámci ktorej bude identifikovaný špecifický kód pre účtovné prípady projektu (stredisko, účtovný okruh a pod...)</a:t>
            </a:r>
            <a:endParaRPr lang="sk-SK" sz="2000" dirty="0">
              <a:effectLst/>
              <a:latin typeface="Times New Roman" panose="02020603050405020304" pitchFamily="18" charset="0"/>
              <a:ea typeface="Times New Roman" panose="02020603050405020304" pitchFamily="18" charset="0"/>
            </a:endParaRPr>
          </a:p>
        </p:txBody>
      </p:sp>
      <p:sp>
        <p:nvSpPr>
          <p:cNvPr id="8" name="Zaoblený obdĺžnik 3">
            <a:extLst>
              <a:ext uri="{FF2B5EF4-FFF2-40B4-BE49-F238E27FC236}">
                <a16:creationId xmlns:a16="http://schemas.microsoft.com/office/drawing/2014/main" id="{65BABD17-6E09-49A2-A8C6-A3BBE8CE2699}"/>
              </a:ext>
            </a:extLst>
          </p:cNvPr>
          <p:cNvSpPr/>
          <p:nvPr/>
        </p:nvSpPr>
        <p:spPr>
          <a:xfrm>
            <a:off x="1056000" y="4051487"/>
            <a:ext cx="10080000" cy="2010099"/>
          </a:xfrm>
          <a:prstGeom prst="roundRect">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just">
              <a:spcBef>
                <a:spcPts val="600"/>
              </a:spcBef>
              <a:spcAft>
                <a:spcPts val="0"/>
              </a:spcAft>
            </a:pPr>
            <a:r>
              <a:rPr lang="sk-SK" sz="2000" dirty="0">
                <a:solidFill>
                  <a:schemeClr val="bg1"/>
                </a:solidFill>
                <a:effectLst/>
                <a:latin typeface="Arial" panose="020B0604020202020204" pitchFamily="34" charset="0"/>
                <a:ea typeface="Times New Roman" panose="02020603050405020304" pitchFamily="18" charset="0"/>
                <a:cs typeface="Arial" panose="020B0604020202020204" pitchFamily="34" charset="0"/>
              </a:rPr>
              <a:t>Predložiť účtovné doklady alebo výpis obratov účtov z hlavnej knihy preukazujúce účtovanie na projekte. Zaslanie predkontácií (predpis) v rámci likvidačného listu faktúry nie je postačujúce ani nutné. V prípade výpisu hlavnej knihy je potrebné zabezpečiť, aby obsahovala  jednotlivé pohyby na analytickom účte (dátum účtovania, číslo ÚD a konkrétnu sumu), v takom prípade už nie je potrebné posielať samostatné účtovné doklady.</a:t>
            </a:r>
          </a:p>
        </p:txBody>
      </p:sp>
    </p:spTree>
    <p:extLst>
      <p:ext uri="{BB962C8B-B14F-4D97-AF65-F5344CB8AC3E}">
        <p14:creationId xmlns:p14="http://schemas.microsoft.com/office/powerpoint/2010/main" val="399235509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Obrázok 8">
            <a:extLst>
              <a:ext uri="{FF2B5EF4-FFF2-40B4-BE49-F238E27FC236}">
                <a16:creationId xmlns:a16="http://schemas.microsoft.com/office/drawing/2014/main" id="{E9044F32-CA45-4F88-83D7-E8FAE9301F41}"/>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974062" y="5737938"/>
            <a:ext cx="3217938" cy="1120062"/>
          </a:xfrm>
          <a:prstGeom prst="rect">
            <a:avLst/>
          </a:prstGeom>
        </p:spPr>
      </p:pic>
      <p:pic>
        <p:nvPicPr>
          <p:cNvPr id="10" name="Obrázok 9">
            <a:extLst>
              <a:ext uri="{FF2B5EF4-FFF2-40B4-BE49-F238E27FC236}">
                <a16:creationId xmlns:a16="http://schemas.microsoft.com/office/drawing/2014/main" id="{A3A8D21A-AF0C-4186-93B7-72286348B121}"/>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79219" y="231587"/>
            <a:ext cx="11301503" cy="665270"/>
          </a:xfrm>
          <a:prstGeom prst="rect">
            <a:avLst/>
          </a:prstGeom>
        </p:spPr>
      </p:pic>
      <p:sp>
        <p:nvSpPr>
          <p:cNvPr id="5" name="Zaoblený obdĺžnik 3">
            <a:extLst>
              <a:ext uri="{FF2B5EF4-FFF2-40B4-BE49-F238E27FC236}">
                <a16:creationId xmlns:a16="http://schemas.microsoft.com/office/drawing/2014/main" id="{D9ED6F12-B198-4809-94B5-44ACD8444D24}"/>
              </a:ext>
            </a:extLst>
          </p:cNvPr>
          <p:cNvSpPr/>
          <p:nvPr/>
        </p:nvSpPr>
        <p:spPr>
          <a:xfrm>
            <a:off x="989970" y="1793470"/>
            <a:ext cx="10080000" cy="1410196"/>
          </a:xfrm>
          <a:prstGeom prst="roundRect">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just">
              <a:spcBef>
                <a:spcPts val="600"/>
              </a:spcBef>
              <a:spcAft>
                <a:spcPts val="0"/>
              </a:spcAft>
            </a:pPr>
            <a:r>
              <a:rPr lang="sk-SK" sz="2000" dirty="0">
                <a:solidFill>
                  <a:schemeClr val="bg1"/>
                </a:solidFill>
                <a:effectLst/>
                <a:latin typeface="Arial" panose="020B0604020202020204" pitchFamily="34" charset="0"/>
                <a:ea typeface="Times New Roman" panose="02020603050405020304" pitchFamily="18" charset="0"/>
                <a:cs typeface="Arial" panose="020B0604020202020204" pitchFamily="34" charset="0"/>
              </a:rPr>
              <a:t>Doplnenie/ zosúladenie popisu očakávaného dopadu  prípadného omeškania napĺňania plánovaných míľnikov (bod VIII. PSP "Míľniky projektu) č. 5,8,10,11, 13 až 25, kde prijímateľ neuvádza stav ani popis pre predmetné indikátory</a:t>
            </a:r>
            <a:r>
              <a:rPr lang="sk-SK" sz="2000" dirty="0">
                <a:solidFill>
                  <a:schemeClr val="bg1"/>
                </a:solidFill>
                <a:latin typeface="Arial" panose="020B0604020202020204" pitchFamily="34" charset="0"/>
                <a:ea typeface="Times New Roman" panose="02020603050405020304" pitchFamily="18" charset="0"/>
                <a:cs typeface="Arial" panose="020B0604020202020204" pitchFamily="34" charset="0"/>
              </a:rPr>
              <a:t>.</a:t>
            </a:r>
            <a:endParaRPr lang="sk-SK" sz="2000" dirty="0">
              <a:solidFill>
                <a:schemeClr val="bg1"/>
              </a:solidFill>
              <a:effectLst/>
              <a:latin typeface="Arial" panose="020B0604020202020204" pitchFamily="34" charset="0"/>
              <a:ea typeface="Times New Roman" panose="02020603050405020304" pitchFamily="18" charset="0"/>
              <a:cs typeface="Arial" panose="020B0604020202020204" pitchFamily="34" charset="0"/>
            </a:endParaRPr>
          </a:p>
        </p:txBody>
      </p:sp>
      <p:sp>
        <p:nvSpPr>
          <p:cNvPr id="6" name="Zaoblený obdĺžnik 3">
            <a:extLst>
              <a:ext uri="{FF2B5EF4-FFF2-40B4-BE49-F238E27FC236}">
                <a16:creationId xmlns:a16="http://schemas.microsoft.com/office/drawing/2014/main" id="{EFE8C514-723A-4D0D-B92A-B4D2E76F271D}"/>
              </a:ext>
            </a:extLst>
          </p:cNvPr>
          <p:cNvSpPr/>
          <p:nvPr/>
        </p:nvSpPr>
        <p:spPr>
          <a:xfrm>
            <a:off x="4564042" y="1178241"/>
            <a:ext cx="3193610" cy="432930"/>
          </a:xfrm>
          <a:prstGeom prst="round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spcAft>
                <a:spcPts val="600"/>
              </a:spcAft>
            </a:pPr>
            <a:r>
              <a:rPr lang="sk-SK" sz="2400" b="1" dirty="0">
                <a:effectLst/>
                <a:latin typeface="Arial" panose="020B0604020202020204" pitchFamily="34" charset="0"/>
                <a:ea typeface="Times New Roman" panose="02020603050405020304" pitchFamily="18" charset="0"/>
                <a:cs typeface="Arial" panose="020B0604020202020204" pitchFamily="34" charset="0"/>
              </a:rPr>
              <a:t>Skúsenosti z PSP 1</a:t>
            </a:r>
            <a:endParaRPr lang="sk-SK" sz="2400" dirty="0">
              <a:effectLst/>
              <a:latin typeface="Arial" panose="020B0604020202020204" pitchFamily="34" charset="0"/>
              <a:ea typeface="Times New Roman" panose="02020603050405020304" pitchFamily="18" charset="0"/>
              <a:cs typeface="Times New Roman" panose="02020603050405020304" pitchFamily="18" charset="0"/>
            </a:endParaRPr>
          </a:p>
        </p:txBody>
      </p:sp>
      <p:sp>
        <p:nvSpPr>
          <p:cNvPr id="12" name="Zástupný symbol čísla snímky 11"/>
          <p:cNvSpPr>
            <a:spLocks noGrp="1"/>
          </p:cNvSpPr>
          <p:nvPr>
            <p:ph type="sldNum" sz="quarter" idx="12"/>
          </p:nvPr>
        </p:nvSpPr>
        <p:spPr>
          <a:xfrm>
            <a:off x="3322979" y="6365059"/>
            <a:ext cx="2743200" cy="365125"/>
          </a:xfrm>
        </p:spPr>
        <p:txBody>
          <a:bodyPr/>
          <a:lstStyle/>
          <a:p>
            <a:fld id="{DFE4D582-9D85-4DF2-BB34-1DE85A1518B5}" type="slidenum">
              <a:rPr lang="sk-SK" smtClean="0"/>
              <a:t>31</a:t>
            </a:fld>
            <a:endParaRPr lang="sk-SK" dirty="0"/>
          </a:p>
        </p:txBody>
      </p:sp>
      <p:sp>
        <p:nvSpPr>
          <p:cNvPr id="8" name="Zaoblený obdĺžnik 3">
            <a:extLst>
              <a:ext uri="{FF2B5EF4-FFF2-40B4-BE49-F238E27FC236}">
                <a16:creationId xmlns:a16="http://schemas.microsoft.com/office/drawing/2014/main" id="{2BB7EF01-B7E5-4A73-9F19-0400A09988DB}"/>
              </a:ext>
            </a:extLst>
          </p:cNvPr>
          <p:cNvSpPr/>
          <p:nvPr/>
        </p:nvSpPr>
        <p:spPr>
          <a:xfrm>
            <a:off x="989970" y="4288992"/>
            <a:ext cx="10080000" cy="1318962"/>
          </a:xfrm>
          <a:prstGeom prst="roundRect">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spcAft>
                <a:spcPts val="600"/>
              </a:spcAft>
            </a:pPr>
            <a:r>
              <a:rPr lang="sk-SK" sz="2000" dirty="0">
                <a:effectLst/>
                <a:latin typeface="Arial" panose="020B0604020202020204" pitchFamily="34" charset="0"/>
                <a:ea typeface="Times New Roman" panose="02020603050405020304" pitchFamily="18" charset="0"/>
                <a:cs typeface="Arial" panose="020B0604020202020204" pitchFamily="34" charset="0"/>
              </a:rPr>
              <a:t>Doplnenie formulára PSP, časť XI. – v stĺpci Zoznam spoločných osôb, tovarov, služieb a prác, pomerne hradených z grantov EHP alebo Nórskych grantov a tohto projektu, presne podľa hlavičky (napr. mená osôb podieľajúcich sa na ostatných projektoch v rovnakom období). </a:t>
            </a:r>
          </a:p>
        </p:txBody>
      </p:sp>
      <p:sp>
        <p:nvSpPr>
          <p:cNvPr id="13" name="Zaoblený obdĺžnik 3">
            <a:extLst>
              <a:ext uri="{FF2B5EF4-FFF2-40B4-BE49-F238E27FC236}">
                <a16:creationId xmlns:a16="http://schemas.microsoft.com/office/drawing/2014/main" id="{59AABFF7-4A5E-4C7F-93D2-62F90D985280}"/>
              </a:ext>
            </a:extLst>
          </p:cNvPr>
          <p:cNvSpPr/>
          <p:nvPr/>
        </p:nvSpPr>
        <p:spPr>
          <a:xfrm>
            <a:off x="989970" y="3333650"/>
            <a:ext cx="10080000" cy="825358"/>
          </a:xfrm>
          <a:prstGeom prst="round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just">
              <a:spcBef>
                <a:spcPts val="600"/>
              </a:spcBef>
              <a:spcAft>
                <a:spcPts val="0"/>
              </a:spcAft>
            </a:pPr>
            <a:r>
              <a:rPr lang="sk-SK" sz="2000" dirty="0">
                <a:solidFill>
                  <a:schemeClr val="bg1"/>
                </a:solidFill>
                <a:effectLst/>
                <a:latin typeface="Arial" panose="020B0604020202020204" pitchFamily="34" charset="0"/>
                <a:ea typeface="Times New Roman" panose="02020603050405020304" pitchFamily="18" charset="0"/>
                <a:cs typeface="Arial" panose="020B0604020202020204" pitchFamily="34" charset="0"/>
              </a:rPr>
              <a:t>Doplnenie vyhodnotenia naplnenia rizík predpokladaných v aktuálnej žiadosti o projekt v časti 8. "</a:t>
            </a:r>
            <a:r>
              <a:rPr lang="sk-SK" sz="2000" dirty="0" err="1">
                <a:solidFill>
                  <a:schemeClr val="bg1"/>
                </a:solidFill>
                <a:effectLst/>
                <a:latin typeface="Arial" panose="020B0604020202020204" pitchFamily="34" charset="0"/>
                <a:ea typeface="Times New Roman" panose="02020603050405020304" pitchFamily="18" charset="0"/>
                <a:cs typeface="Arial" panose="020B0604020202020204" pitchFamily="34" charset="0"/>
              </a:rPr>
              <a:t>Risks</a:t>
            </a:r>
            <a:r>
              <a:rPr lang="sk-SK" sz="2000" dirty="0">
                <a:solidFill>
                  <a:schemeClr val="bg1"/>
                </a:solidFill>
                <a:effectLst/>
                <a:latin typeface="Arial" panose="020B0604020202020204" pitchFamily="34" charset="0"/>
                <a:ea typeface="Times New Roman" panose="02020603050405020304" pitchFamily="18" charset="0"/>
                <a:cs typeface="Arial" panose="020B0604020202020204" pitchFamily="34" charset="0"/>
              </a:rPr>
              <a:t> and </a:t>
            </a:r>
            <a:r>
              <a:rPr lang="sk-SK" sz="2000" dirty="0" err="1">
                <a:solidFill>
                  <a:schemeClr val="bg1"/>
                </a:solidFill>
                <a:effectLst/>
                <a:latin typeface="Arial" panose="020B0604020202020204" pitchFamily="34" charset="0"/>
                <a:ea typeface="Times New Roman" panose="02020603050405020304" pitchFamily="18" charset="0"/>
                <a:cs typeface="Arial" panose="020B0604020202020204" pitchFamily="34" charset="0"/>
              </a:rPr>
              <a:t>risks</a:t>
            </a:r>
            <a:r>
              <a:rPr lang="sk-SK" sz="2000" dirty="0">
                <a:solidFill>
                  <a:schemeClr val="bg1"/>
                </a:solidFill>
                <a:effectLst/>
                <a:latin typeface="Arial" panose="020B0604020202020204" pitchFamily="34" charset="0"/>
                <a:ea typeface="Times New Roman" panose="02020603050405020304" pitchFamily="18" charset="0"/>
                <a:cs typeface="Arial" panose="020B0604020202020204" pitchFamily="34" charset="0"/>
              </a:rPr>
              <a:t> management" (bod IX. PSP "Riziká a osobitné podmienky").</a:t>
            </a:r>
            <a:endParaRPr lang="sk-SK" sz="2400" dirty="0">
              <a:solidFill>
                <a:schemeClr val="bg1"/>
              </a:solidFill>
              <a:effectLst/>
              <a:latin typeface="Arial" panose="020B0604020202020204" pitchFamily="34" charset="0"/>
              <a:ea typeface="Times New Roman" panose="02020603050405020304" pitchFamily="18" charset="0"/>
              <a:cs typeface="Arial" panose="020B0604020202020204" pitchFamily="34" charset="0"/>
            </a:endParaRPr>
          </a:p>
        </p:txBody>
      </p:sp>
    </p:spTree>
    <p:extLst>
      <p:ext uri="{BB962C8B-B14F-4D97-AF65-F5344CB8AC3E}">
        <p14:creationId xmlns:p14="http://schemas.microsoft.com/office/powerpoint/2010/main" val="26975160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Obrázok 8">
            <a:extLst>
              <a:ext uri="{FF2B5EF4-FFF2-40B4-BE49-F238E27FC236}">
                <a16:creationId xmlns:a16="http://schemas.microsoft.com/office/drawing/2014/main" id="{E9044F32-CA45-4F88-83D7-E8FAE9301F41}"/>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974062" y="5737938"/>
            <a:ext cx="3217938" cy="1120062"/>
          </a:xfrm>
          <a:prstGeom prst="rect">
            <a:avLst/>
          </a:prstGeom>
        </p:spPr>
      </p:pic>
      <p:pic>
        <p:nvPicPr>
          <p:cNvPr id="10" name="Obrázok 9">
            <a:extLst>
              <a:ext uri="{FF2B5EF4-FFF2-40B4-BE49-F238E27FC236}">
                <a16:creationId xmlns:a16="http://schemas.microsoft.com/office/drawing/2014/main" id="{A3A8D21A-AF0C-4186-93B7-72286348B121}"/>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79219" y="231587"/>
            <a:ext cx="11301503" cy="665270"/>
          </a:xfrm>
          <a:prstGeom prst="rect">
            <a:avLst/>
          </a:prstGeom>
        </p:spPr>
      </p:pic>
      <p:sp>
        <p:nvSpPr>
          <p:cNvPr id="6" name="Zaoblený obdĺžnik 3">
            <a:extLst>
              <a:ext uri="{FF2B5EF4-FFF2-40B4-BE49-F238E27FC236}">
                <a16:creationId xmlns:a16="http://schemas.microsoft.com/office/drawing/2014/main" id="{EFE8C514-723A-4D0D-B92A-B4D2E76F271D}"/>
              </a:ext>
            </a:extLst>
          </p:cNvPr>
          <p:cNvSpPr/>
          <p:nvPr/>
        </p:nvSpPr>
        <p:spPr>
          <a:xfrm>
            <a:off x="4564042" y="1178241"/>
            <a:ext cx="3193610" cy="432930"/>
          </a:xfrm>
          <a:prstGeom prst="round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spcAft>
                <a:spcPts val="600"/>
              </a:spcAft>
            </a:pPr>
            <a:r>
              <a:rPr lang="sk-SK" sz="2400" b="1" dirty="0">
                <a:effectLst/>
                <a:latin typeface="Arial" panose="020B0604020202020204" pitchFamily="34" charset="0"/>
                <a:ea typeface="Times New Roman" panose="02020603050405020304" pitchFamily="18" charset="0"/>
                <a:cs typeface="Arial" panose="020B0604020202020204" pitchFamily="34" charset="0"/>
              </a:rPr>
              <a:t>Skúsenosti z PSP 1</a:t>
            </a:r>
            <a:endParaRPr lang="sk-SK" sz="2400" dirty="0">
              <a:effectLst/>
              <a:latin typeface="Arial" panose="020B0604020202020204" pitchFamily="34" charset="0"/>
              <a:ea typeface="Times New Roman" panose="02020603050405020304" pitchFamily="18" charset="0"/>
              <a:cs typeface="Times New Roman" panose="02020603050405020304" pitchFamily="18" charset="0"/>
            </a:endParaRPr>
          </a:p>
        </p:txBody>
      </p:sp>
      <p:sp>
        <p:nvSpPr>
          <p:cNvPr id="12" name="Zástupný symbol čísla snímky 11"/>
          <p:cNvSpPr>
            <a:spLocks noGrp="1"/>
          </p:cNvSpPr>
          <p:nvPr>
            <p:ph type="sldNum" sz="quarter" idx="12"/>
          </p:nvPr>
        </p:nvSpPr>
        <p:spPr>
          <a:xfrm>
            <a:off x="3322979" y="6365059"/>
            <a:ext cx="2743200" cy="365125"/>
          </a:xfrm>
        </p:spPr>
        <p:txBody>
          <a:bodyPr/>
          <a:lstStyle/>
          <a:p>
            <a:fld id="{DFE4D582-9D85-4DF2-BB34-1DE85A1518B5}" type="slidenum">
              <a:rPr lang="sk-SK" smtClean="0"/>
              <a:t>32</a:t>
            </a:fld>
            <a:endParaRPr lang="sk-SK" dirty="0"/>
          </a:p>
        </p:txBody>
      </p:sp>
      <p:sp>
        <p:nvSpPr>
          <p:cNvPr id="8" name="Zaoblený obdĺžnik 3">
            <a:extLst>
              <a:ext uri="{FF2B5EF4-FFF2-40B4-BE49-F238E27FC236}">
                <a16:creationId xmlns:a16="http://schemas.microsoft.com/office/drawing/2014/main" id="{2BB7EF01-B7E5-4A73-9F19-0400A09988DB}"/>
              </a:ext>
            </a:extLst>
          </p:cNvPr>
          <p:cNvSpPr/>
          <p:nvPr/>
        </p:nvSpPr>
        <p:spPr>
          <a:xfrm>
            <a:off x="989970" y="1786104"/>
            <a:ext cx="10080000" cy="1844854"/>
          </a:xfrm>
          <a:prstGeom prst="round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spcAft>
                <a:spcPts val="600"/>
              </a:spcAft>
            </a:pPr>
            <a:r>
              <a:rPr lang="sk-SK" sz="2000" dirty="0">
                <a:effectLst/>
                <a:latin typeface="Arial" panose="020B0604020202020204" pitchFamily="34" charset="0"/>
                <a:ea typeface="Times New Roman" panose="02020603050405020304" pitchFamily="18" charset="0"/>
              </a:rPr>
              <a:t>Doplnenie zaúčtovania vzniku záväzkov (faktúr) 501/321 resp. 518/321, resp. vyznačenie účtovných prípadov v prílohe č. 18 vrátane analytického účtovania.</a:t>
            </a:r>
          </a:p>
          <a:p>
            <a:pPr algn="just">
              <a:spcAft>
                <a:spcPts val="600"/>
              </a:spcAft>
            </a:pPr>
            <a:r>
              <a:rPr lang="sk-SK" sz="2000" dirty="0">
                <a:effectLst/>
                <a:latin typeface="Arial" panose="020B0604020202020204" pitchFamily="34" charset="0"/>
                <a:ea typeface="Times New Roman" panose="02020603050405020304" pitchFamily="18" charset="0"/>
                <a:cs typeface="Arial" panose="020B0604020202020204" pitchFamily="34" charset="0"/>
              </a:rPr>
              <a:t>Doplnenie zaúčtovania jednotlivých pohybov na účte prijímateľa a partnera, vrátane dokladu preukazujúceho vedenie účtovníctva projektu na konkrétnom stredisku, prípadne analytických účtoch.</a:t>
            </a:r>
          </a:p>
        </p:txBody>
      </p:sp>
      <p:sp>
        <p:nvSpPr>
          <p:cNvPr id="11" name="Zaoblený obdĺžnik 3">
            <a:extLst>
              <a:ext uri="{FF2B5EF4-FFF2-40B4-BE49-F238E27FC236}">
                <a16:creationId xmlns:a16="http://schemas.microsoft.com/office/drawing/2014/main" id="{E8D2CB65-1BFA-4D1C-A617-7BB4BFCD335E}"/>
              </a:ext>
            </a:extLst>
          </p:cNvPr>
          <p:cNvSpPr/>
          <p:nvPr/>
        </p:nvSpPr>
        <p:spPr>
          <a:xfrm>
            <a:off x="989970" y="3805891"/>
            <a:ext cx="10080000" cy="987335"/>
          </a:xfrm>
          <a:prstGeom prst="roundRect">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just">
              <a:spcBef>
                <a:spcPts val="600"/>
              </a:spcBef>
              <a:spcAft>
                <a:spcPts val="0"/>
              </a:spcAft>
            </a:pPr>
            <a:r>
              <a:rPr lang="sk-SK" sz="2000" dirty="0">
                <a:solidFill>
                  <a:schemeClr val="bg1"/>
                </a:solidFill>
                <a:effectLst/>
                <a:latin typeface="Arial" panose="020B0604020202020204" pitchFamily="34" charset="0"/>
                <a:ea typeface="Times New Roman" panose="02020603050405020304" pitchFamily="18" charset="0"/>
                <a:cs typeface="Arial" panose="020B0604020202020204" pitchFamily="34" charset="0"/>
              </a:rPr>
              <a:t>Doplnenie výkazov odvodov do poisťovní a dane vrátane zaúčtovania v účtovníctve prijímateľa, bankové výpisy preukazujúce úhradu odvodov a dane.</a:t>
            </a:r>
          </a:p>
        </p:txBody>
      </p:sp>
      <p:sp>
        <p:nvSpPr>
          <p:cNvPr id="14" name="Zaoblený obdĺžnik 3">
            <a:extLst>
              <a:ext uri="{FF2B5EF4-FFF2-40B4-BE49-F238E27FC236}">
                <a16:creationId xmlns:a16="http://schemas.microsoft.com/office/drawing/2014/main" id="{C263E72C-C312-434A-AFC9-D9C07DCEBE6B}"/>
              </a:ext>
            </a:extLst>
          </p:cNvPr>
          <p:cNvSpPr/>
          <p:nvPr/>
        </p:nvSpPr>
        <p:spPr>
          <a:xfrm>
            <a:off x="1026179" y="4937697"/>
            <a:ext cx="10080000" cy="742061"/>
          </a:xfrm>
          <a:prstGeom prst="round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spcAft>
                <a:spcPts val="600"/>
              </a:spcAft>
            </a:pPr>
            <a:r>
              <a:rPr lang="sk-SK" sz="2000" dirty="0">
                <a:effectLst/>
                <a:latin typeface="Arial" panose="020B0604020202020204" pitchFamily="34" charset="0"/>
                <a:ea typeface="Times New Roman" panose="02020603050405020304" pitchFamily="18" charset="0"/>
              </a:rPr>
              <a:t>Doplnenie dodacích/preberacích listov ku všetkým faktúram (prípadne prehlásenie o prebratí).</a:t>
            </a:r>
            <a:endParaRPr lang="sk-SK" sz="2000" dirty="0">
              <a:effectLst/>
              <a:latin typeface="Arial" panose="020B0604020202020204" pitchFamily="34" charset="0"/>
              <a:ea typeface="Times New Roman" panose="02020603050405020304" pitchFamily="18" charset="0"/>
              <a:cs typeface="Arial" panose="020B0604020202020204" pitchFamily="34" charset="0"/>
            </a:endParaRPr>
          </a:p>
        </p:txBody>
      </p:sp>
    </p:spTree>
    <p:extLst>
      <p:ext uri="{BB962C8B-B14F-4D97-AF65-F5344CB8AC3E}">
        <p14:creationId xmlns:p14="http://schemas.microsoft.com/office/powerpoint/2010/main" val="408660818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Obrázok 8">
            <a:extLst>
              <a:ext uri="{FF2B5EF4-FFF2-40B4-BE49-F238E27FC236}">
                <a16:creationId xmlns:a16="http://schemas.microsoft.com/office/drawing/2014/main" id="{E9044F32-CA45-4F88-83D7-E8FAE9301F41}"/>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974062" y="5737938"/>
            <a:ext cx="3217938" cy="1120062"/>
          </a:xfrm>
          <a:prstGeom prst="rect">
            <a:avLst/>
          </a:prstGeom>
        </p:spPr>
      </p:pic>
      <p:pic>
        <p:nvPicPr>
          <p:cNvPr id="10" name="Obrázok 9">
            <a:extLst>
              <a:ext uri="{FF2B5EF4-FFF2-40B4-BE49-F238E27FC236}">
                <a16:creationId xmlns:a16="http://schemas.microsoft.com/office/drawing/2014/main" id="{A3A8D21A-AF0C-4186-93B7-72286348B121}"/>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79219" y="231587"/>
            <a:ext cx="11301503" cy="665270"/>
          </a:xfrm>
          <a:prstGeom prst="rect">
            <a:avLst/>
          </a:prstGeom>
        </p:spPr>
      </p:pic>
      <p:sp>
        <p:nvSpPr>
          <p:cNvPr id="6" name="Zaoblený obdĺžnik 3">
            <a:extLst>
              <a:ext uri="{FF2B5EF4-FFF2-40B4-BE49-F238E27FC236}">
                <a16:creationId xmlns:a16="http://schemas.microsoft.com/office/drawing/2014/main" id="{EFE8C514-723A-4D0D-B92A-B4D2E76F271D}"/>
              </a:ext>
            </a:extLst>
          </p:cNvPr>
          <p:cNvSpPr/>
          <p:nvPr/>
        </p:nvSpPr>
        <p:spPr>
          <a:xfrm>
            <a:off x="4564042" y="1178241"/>
            <a:ext cx="3193610" cy="432930"/>
          </a:xfrm>
          <a:prstGeom prst="round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spcAft>
                <a:spcPts val="600"/>
              </a:spcAft>
            </a:pPr>
            <a:r>
              <a:rPr lang="sk-SK" sz="2400" b="1" dirty="0">
                <a:effectLst/>
                <a:latin typeface="Arial" panose="020B0604020202020204" pitchFamily="34" charset="0"/>
                <a:ea typeface="Times New Roman" panose="02020603050405020304" pitchFamily="18" charset="0"/>
                <a:cs typeface="Arial" panose="020B0604020202020204" pitchFamily="34" charset="0"/>
              </a:rPr>
              <a:t>Skúsenosti z PSP 1</a:t>
            </a:r>
            <a:endParaRPr lang="sk-SK" sz="2400" dirty="0">
              <a:effectLst/>
              <a:latin typeface="Arial" panose="020B0604020202020204" pitchFamily="34" charset="0"/>
              <a:ea typeface="Times New Roman" panose="02020603050405020304" pitchFamily="18" charset="0"/>
              <a:cs typeface="Times New Roman" panose="02020603050405020304" pitchFamily="18" charset="0"/>
            </a:endParaRPr>
          </a:p>
        </p:txBody>
      </p:sp>
      <p:sp>
        <p:nvSpPr>
          <p:cNvPr id="12" name="Zástupný symbol čísla snímky 11"/>
          <p:cNvSpPr>
            <a:spLocks noGrp="1"/>
          </p:cNvSpPr>
          <p:nvPr>
            <p:ph type="sldNum" sz="quarter" idx="12"/>
          </p:nvPr>
        </p:nvSpPr>
        <p:spPr>
          <a:xfrm>
            <a:off x="3322979" y="6365059"/>
            <a:ext cx="2743200" cy="365125"/>
          </a:xfrm>
        </p:spPr>
        <p:txBody>
          <a:bodyPr/>
          <a:lstStyle/>
          <a:p>
            <a:fld id="{DFE4D582-9D85-4DF2-BB34-1DE85A1518B5}" type="slidenum">
              <a:rPr lang="sk-SK" smtClean="0"/>
              <a:t>33</a:t>
            </a:fld>
            <a:endParaRPr lang="sk-SK" dirty="0"/>
          </a:p>
        </p:txBody>
      </p:sp>
      <p:sp>
        <p:nvSpPr>
          <p:cNvPr id="8" name="Zaoblený obdĺžnik 3">
            <a:extLst>
              <a:ext uri="{FF2B5EF4-FFF2-40B4-BE49-F238E27FC236}">
                <a16:creationId xmlns:a16="http://schemas.microsoft.com/office/drawing/2014/main" id="{2BB7EF01-B7E5-4A73-9F19-0400A09988DB}"/>
              </a:ext>
            </a:extLst>
          </p:cNvPr>
          <p:cNvSpPr/>
          <p:nvPr/>
        </p:nvSpPr>
        <p:spPr>
          <a:xfrm>
            <a:off x="989970" y="1786104"/>
            <a:ext cx="10080000" cy="987335"/>
          </a:xfrm>
          <a:prstGeom prst="round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spcAft>
                <a:spcPts val="600"/>
              </a:spcAft>
            </a:pPr>
            <a:r>
              <a:rPr lang="sk-SK" sz="2000" dirty="0">
                <a:effectLst/>
                <a:latin typeface="Arial" panose="020B0604020202020204" pitchFamily="34" charset="0"/>
                <a:ea typeface="Times New Roman" panose="02020603050405020304" pitchFamily="18" charset="0"/>
              </a:rPr>
              <a:t>Žiadame o doplnenie/priradenie správnej rozpočtovej položky, typ výdavku, aktivitu, rozpočtovú kapitolu a kto realizuje (cez #) v ZUD.</a:t>
            </a:r>
            <a:endParaRPr lang="sk-SK" sz="2000" dirty="0">
              <a:effectLst/>
              <a:latin typeface="Arial" panose="020B0604020202020204" pitchFamily="34" charset="0"/>
              <a:ea typeface="Times New Roman" panose="02020603050405020304" pitchFamily="18" charset="0"/>
              <a:cs typeface="Arial" panose="020B0604020202020204" pitchFamily="34" charset="0"/>
            </a:endParaRPr>
          </a:p>
        </p:txBody>
      </p:sp>
      <p:sp>
        <p:nvSpPr>
          <p:cNvPr id="11" name="Zaoblený obdĺžnik 3">
            <a:extLst>
              <a:ext uri="{FF2B5EF4-FFF2-40B4-BE49-F238E27FC236}">
                <a16:creationId xmlns:a16="http://schemas.microsoft.com/office/drawing/2014/main" id="{E8D2CB65-1BFA-4D1C-A617-7BB4BFCD335E}"/>
              </a:ext>
            </a:extLst>
          </p:cNvPr>
          <p:cNvSpPr/>
          <p:nvPr/>
        </p:nvSpPr>
        <p:spPr>
          <a:xfrm>
            <a:off x="989970" y="2948373"/>
            <a:ext cx="10080000" cy="1844854"/>
          </a:xfrm>
          <a:prstGeom prst="roundRect">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just">
              <a:spcBef>
                <a:spcPts val="600"/>
              </a:spcBef>
              <a:spcAft>
                <a:spcPts val="0"/>
              </a:spcAft>
            </a:pPr>
            <a:r>
              <a:rPr lang="sk-SK" sz="2000" dirty="0">
                <a:solidFill>
                  <a:schemeClr val="bg1"/>
                </a:solidFill>
                <a:effectLst/>
                <a:latin typeface="Arial" panose="020B0604020202020204" pitchFamily="34" charset="0"/>
                <a:ea typeface="Times New Roman" panose="02020603050405020304" pitchFamily="18" charset="0"/>
                <a:cs typeface="Arial" panose="020B0604020202020204" pitchFamily="34" charset="0"/>
              </a:rPr>
              <a:t>Doplnenie identifikácie projektu na účtovných dokladoch v zmysle Príručky pre prijímateľa verzia 1.1. časť 14.1 odsek 3: „Na účtovných dokladoch musí byť uvedený text, z ktorého bude jednoznačne identifikovateľné, že výdavok sa viaže na realizáciu projektu podporeného z projektového grantu. Odporúča sa uvádzať text: „Výdavok súvisí s projektom </a:t>
            </a:r>
            <a:r>
              <a:rPr lang="sk-SK" sz="2000" dirty="0">
                <a:solidFill>
                  <a:schemeClr val="bg1"/>
                </a:solidFill>
                <a:latin typeface="Arial" panose="020B0604020202020204" pitchFamily="34" charset="0"/>
                <a:ea typeface="Times New Roman" panose="02020603050405020304" pitchFamily="18" charset="0"/>
                <a:cs typeface="Arial" panose="020B0604020202020204" pitchFamily="34" charset="0"/>
              </a:rPr>
              <a:t>XYZ </a:t>
            </a:r>
            <a:r>
              <a:rPr lang="sk-SK" sz="2000" dirty="0">
                <a:solidFill>
                  <a:schemeClr val="bg1"/>
                </a:solidFill>
                <a:effectLst/>
                <a:latin typeface="Arial" panose="020B0604020202020204" pitchFamily="34" charset="0"/>
                <a:ea typeface="Times New Roman" panose="02020603050405020304" pitchFamily="18" charset="0"/>
                <a:cs typeface="Arial" panose="020B0604020202020204" pitchFamily="34" charset="0"/>
              </a:rPr>
              <a:t>financovaným z Grantov EHP/Nórska a štátneho rozpočtu SR“.</a:t>
            </a:r>
          </a:p>
        </p:txBody>
      </p:sp>
      <p:sp>
        <p:nvSpPr>
          <p:cNvPr id="14" name="Zaoblený obdĺžnik 3">
            <a:extLst>
              <a:ext uri="{FF2B5EF4-FFF2-40B4-BE49-F238E27FC236}">
                <a16:creationId xmlns:a16="http://schemas.microsoft.com/office/drawing/2014/main" id="{C263E72C-C312-434A-AFC9-D9C07DCEBE6B}"/>
              </a:ext>
            </a:extLst>
          </p:cNvPr>
          <p:cNvSpPr/>
          <p:nvPr/>
        </p:nvSpPr>
        <p:spPr>
          <a:xfrm>
            <a:off x="1026179" y="4937697"/>
            <a:ext cx="10080000" cy="742061"/>
          </a:xfrm>
          <a:prstGeom prst="round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spcAft>
                <a:spcPts val="600"/>
              </a:spcAft>
            </a:pPr>
            <a:r>
              <a:rPr lang="sk-SK" sz="2000" dirty="0">
                <a:effectLst/>
                <a:latin typeface="Arial" panose="020B0604020202020204" pitchFamily="34" charset="0"/>
                <a:ea typeface="Times New Roman" panose="02020603050405020304" pitchFamily="18" charset="0"/>
              </a:rPr>
              <a:t>Žiadame o doplnenie/priradenie správnych predkontácií v stĺpcoch Účet MD/Dal pri výdavku č.1 v ZUD</a:t>
            </a:r>
            <a:endParaRPr lang="sk-SK" sz="2000" dirty="0">
              <a:effectLst/>
              <a:latin typeface="Arial" panose="020B0604020202020204" pitchFamily="34" charset="0"/>
              <a:ea typeface="Times New Roman" panose="02020603050405020304" pitchFamily="18" charset="0"/>
              <a:cs typeface="Arial" panose="020B0604020202020204" pitchFamily="34" charset="0"/>
            </a:endParaRPr>
          </a:p>
        </p:txBody>
      </p:sp>
    </p:spTree>
    <p:extLst>
      <p:ext uri="{BB962C8B-B14F-4D97-AF65-F5344CB8AC3E}">
        <p14:creationId xmlns:p14="http://schemas.microsoft.com/office/powerpoint/2010/main" val="2080602422"/>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Obrázok 8">
            <a:extLst>
              <a:ext uri="{FF2B5EF4-FFF2-40B4-BE49-F238E27FC236}">
                <a16:creationId xmlns:a16="http://schemas.microsoft.com/office/drawing/2014/main" id="{E9044F32-CA45-4F88-83D7-E8FAE9301F41}"/>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974062" y="5737938"/>
            <a:ext cx="3217938" cy="1120062"/>
          </a:xfrm>
          <a:prstGeom prst="rect">
            <a:avLst/>
          </a:prstGeom>
        </p:spPr>
      </p:pic>
      <p:pic>
        <p:nvPicPr>
          <p:cNvPr id="10" name="Obrázok 9">
            <a:extLst>
              <a:ext uri="{FF2B5EF4-FFF2-40B4-BE49-F238E27FC236}">
                <a16:creationId xmlns:a16="http://schemas.microsoft.com/office/drawing/2014/main" id="{A3A8D21A-AF0C-4186-93B7-72286348B121}"/>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79219" y="231587"/>
            <a:ext cx="11301503" cy="665270"/>
          </a:xfrm>
          <a:prstGeom prst="rect">
            <a:avLst/>
          </a:prstGeom>
        </p:spPr>
      </p:pic>
      <p:sp>
        <p:nvSpPr>
          <p:cNvPr id="6" name="Zaoblený obdĺžnik 3">
            <a:extLst>
              <a:ext uri="{FF2B5EF4-FFF2-40B4-BE49-F238E27FC236}">
                <a16:creationId xmlns:a16="http://schemas.microsoft.com/office/drawing/2014/main" id="{EFE8C514-723A-4D0D-B92A-B4D2E76F271D}"/>
              </a:ext>
            </a:extLst>
          </p:cNvPr>
          <p:cNvSpPr/>
          <p:nvPr/>
        </p:nvSpPr>
        <p:spPr>
          <a:xfrm>
            <a:off x="4564042" y="1178241"/>
            <a:ext cx="3193610" cy="432930"/>
          </a:xfrm>
          <a:prstGeom prst="round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spcAft>
                <a:spcPts val="600"/>
              </a:spcAft>
            </a:pPr>
            <a:r>
              <a:rPr lang="sk-SK" sz="2400" b="1" dirty="0">
                <a:effectLst/>
                <a:latin typeface="Arial" panose="020B0604020202020204" pitchFamily="34" charset="0"/>
                <a:ea typeface="Times New Roman" panose="02020603050405020304" pitchFamily="18" charset="0"/>
                <a:cs typeface="Arial" panose="020B0604020202020204" pitchFamily="34" charset="0"/>
              </a:rPr>
              <a:t>Skúsenosti z PSP 1</a:t>
            </a:r>
            <a:endParaRPr lang="sk-SK" sz="2400" dirty="0">
              <a:effectLst/>
              <a:latin typeface="Arial" panose="020B0604020202020204" pitchFamily="34" charset="0"/>
              <a:ea typeface="Times New Roman" panose="02020603050405020304" pitchFamily="18" charset="0"/>
              <a:cs typeface="Times New Roman" panose="02020603050405020304" pitchFamily="18" charset="0"/>
            </a:endParaRPr>
          </a:p>
        </p:txBody>
      </p:sp>
      <p:sp>
        <p:nvSpPr>
          <p:cNvPr id="12" name="Zástupný symbol čísla snímky 11"/>
          <p:cNvSpPr>
            <a:spLocks noGrp="1"/>
          </p:cNvSpPr>
          <p:nvPr>
            <p:ph type="sldNum" sz="quarter" idx="12"/>
          </p:nvPr>
        </p:nvSpPr>
        <p:spPr>
          <a:xfrm>
            <a:off x="3322979" y="6365059"/>
            <a:ext cx="2743200" cy="365125"/>
          </a:xfrm>
        </p:spPr>
        <p:txBody>
          <a:bodyPr/>
          <a:lstStyle/>
          <a:p>
            <a:fld id="{DFE4D582-9D85-4DF2-BB34-1DE85A1518B5}" type="slidenum">
              <a:rPr lang="sk-SK" smtClean="0"/>
              <a:t>34</a:t>
            </a:fld>
            <a:endParaRPr lang="sk-SK" dirty="0"/>
          </a:p>
        </p:txBody>
      </p:sp>
      <p:sp>
        <p:nvSpPr>
          <p:cNvPr id="8" name="Zaoblený obdĺžnik 3">
            <a:extLst>
              <a:ext uri="{FF2B5EF4-FFF2-40B4-BE49-F238E27FC236}">
                <a16:creationId xmlns:a16="http://schemas.microsoft.com/office/drawing/2014/main" id="{2BB7EF01-B7E5-4A73-9F19-0400A09988DB}"/>
              </a:ext>
            </a:extLst>
          </p:cNvPr>
          <p:cNvSpPr/>
          <p:nvPr/>
        </p:nvSpPr>
        <p:spPr>
          <a:xfrm>
            <a:off x="989970" y="1786104"/>
            <a:ext cx="10080000" cy="1844854"/>
          </a:xfrm>
          <a:prstGeom prst="round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spcAft>
                <a:spcPts val="600"/>
              </a:spcAft>
            </a:pPr>
            <a:r>
              <a:rPr lang="sk-SK" sz="2000" dirty="0">
                <a:effectLst/>
                <a:latin typeface="Arial" panose="020B0604020202020204" pitchFamily="34" charset="0"/>
                <a:ea typeface="Times New Roman" panose="02020603050405020304" pitchFamily="18" charset="0"/>
              </a:rPr>
              <a:t>Zdôvodnenie počiatočného stavu na projektovom účte (nie je nulový), doloženie BV preukazujúcich ďalšie pohyby na projektovom účte - prevod spolufinancovania a iné, počas reportovacieho obdobia a preukázanie zostatku na projektovom účte ku koncu reportovacieho obdobia.</a:t>
            </a:r>
            <a:endParaRPr lang="sk-SK" sz="2000" dirty="0">
              <a:effectLst/>
              <a:latin typeface="Arial" panose="020B0604020202020204" pitchFamily="34" charset="0"/>
              <a:ea typeface="Times New Roman" panose="02020603050405020304" pitchFamily="18" charset="0"/>
              <a:cs typeface="Arial" panose="020B0604020202020204" pitchFamily="34" charset="0"/>
            </a:endParaRPr>
          </a:p>
        </p:txBody>
      </p:sp>
      <p:sp>
        <p:nvSpPr>
          <p:cNvPr id="11" name="Zaoblený obdĺžnik 3">
            <a:extLst>
              <a:ext uri="{FF2B5EF4-FFF2-40B4-BE49-F238E27FC236}">
                <a16:creationId xmlns:a16="http://schemas.microsoft.com/office/drawing/2014/main" id="{E8D2CB65-1BFA-4D1C-A617-7BB4BFCD335E}"/>
              </a:ext>
            </a:extLst>
          </p:cNvPr>
          <p:cNvSpPr/>
          <p:nvPr/>
        </p:nvSpPr>
        <p:spPr>
          <a:xfrm>
            <a:off x="1056000" y="3776719"/>
            <a:ext cx="10080000" cy="987335"/>
          </a:xfrm>
          <a:prstGeom prst="roundRect">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just">
              <a:spcBef>
                <a:spcPts val="600"/>
              </a:spcBef>
              <a:spcAft>
                <a:spcPts val="0"/>
              </a:spcAft>
            </a:pPr>
            <a:r>
              <a:rPr lang="sk-SK" sz="2000" dirty="0">
                <a:solidFill>
                  <a:schemeClr val="bg1"/>
                </a:solidFill>
                <a:effectLst/>
                <a:latin typeface="Arial" panose="020B0604020202020204" pitchFamily="34" charset="0"/>
                <a:ea typeface="Times New Roman" panose="02020603050405020304" pitchFamily="18" charset="0"/>
                <a:cs typeface="Arial" panose="020B0604020202020204" pitchFamily="34" charset="0"/>
              </a:rPr>
              <a:t>Predloženie prehlásenia o neprekročení 12 hod pracovného času za deň pri všetkých zamestnancoch.</a:t>
            </a:r>
          </a:p>
        </p:txBody>
      </p:sp>
      <p:sp>
        <p:nvSpPr>
          <p:cNvPr id="14" name="Zaoblený obdĺžnik 3">
            <a:extLst>
              <a:ext uri="{FF2B5EF4-FFF2-40B4-BE49-F238E27FC236}">
                <a16:creationId xmlns:a16="http://schemas.microsoft.com/office/drawing/2014/main" id="{C263E72C-C312-434A-AFC9-D9C07DCEBE6B}"/>
              </a:ext>
            </a:extLst>
          </p:cNvPr>
          <p:cNvSpPr/>
          <p:nvPr/>
        </p:nvSpPr>
        <p:spPr>
          <a:xfrm>
            <a:off x="1026179" y="4937697"/>
            <a:ext cx="10080000" cy="742061"/>
          </a:xfrm>
          <a:prstGeom prst="round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spcAft>
                <a:spcPts val="600"/>
              </a:spcAft>
            </a:pPr>
            <a:r>
              <a:rPr lang="sk-SK" sz="2000" dirty="0">
                <a:effectLst/>
                <a:latin typeface="Arial" panose="020B0604020202020204" pitchFamily="34" charset="0"/>
                <a:ea typeface="Times New Roman" panose="02020603050405020304" pitchFamily="18" charset="0"/>
              </a:rPr>
              <a:t>Doplnenie bankových výpisov preukazujúcich úhradu miezd vrátane zaúčtovania v účtovníctve prijímateľa.</a:t>
            </a:r>
            <a:endParaRPr lang="sk-SK" sz="2000" dirty="0">
              <a:effectLst/>
              <a:latin typeface="Arial" panose="020B0604020202020204" pitchFamily="34" charset="0"/>
              <a:ea typeface="Times New Roman" panose="02020603050405020304" pitchFamily="18" charset="0"/>
              <a:cs typeface="Arial" panose="020B0604020202020204" pitchFamily="34" charset="0"/>
            </a:endParaRPr>
          </a:p>
        </p:txBody>
      </p:sp>
    </p:spTree>
    <p:extLst>
      <p:ext uri="{BB962C8B-B14F-4D97-AF65-F5344CB8AC3E}">
        <p14:creationId xmlns:p14="http://schemas.microsoft.com/office/powerpoint/2010/main" val="4109229798"/>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Obrázok 8">
            <a:extLst>
              <a:ext uri="{FF2B5EF4-FFF2-40B4-BE49-F238E27FC236}">
                <a16:creationId xmlns:a16="http://schemas.microsoft.com/office/drawing/2014/main" id="{E9044F32-CA45-4F88-83D7-E8FAE9301F41}"/>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974062" y="5737938"/>
            <a:ext cx="3217938" cy="1120062"/>
          </a:xfrm>
          <a:prstGeom prst="rect">
            <a:avLst/>
          </a:prstGeom>
        </p:spPr>
      </p:pic>
      <p:pic>
        <p:nvPicPr>
          <p:cNvPr id="10" name="Obrázok 9">
            <a:extLst>
              <a:ext uri="{FF2B5EF4-FFF2-40B4-BE49-F238E27FC236}">
                <a16:creationId xmlns:a16="http://schemas.microsoft.com/office/drawing/2014/main" id="{A3A8D21A-AF0C-4186-93B7-72286348B121}"/>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79219" y="231587"/>
            <a:ext cx="11301503" cy="665270"/>
          </a:xfrm>
          <a:prstGeom prst="rect">
            <a:avLst/>
          </a:prstGeom>
        </p:spPr>
      </p:pic>
      <p:sp>
        <p:nvSpPr>
          <p:cNvPr id="5" name="Zaoblený obdĺžnik 3">
            <a:extLst>
              <a:ext uri="{FF2B5EF4-FFF2-40B4-BE49-F238E27FC236}">
                <a16:creationId xmlns:a16="http://schemas.microsoft.com/office/drawing/2014/main" id="{D9ED6F12-B198-4809-94B5-44ACD8444D24}"/>
              </a:ext>
            </a:extLst>
          </p:cNvPr>
          <p:cNvSpPr/>
          <p:nvPr/>
        </p:nvSpPr>
        <p:spPr>
          <a:xfrm>
            <a:off x="785912" y="3030582"/>
            <a:ext cx="10652357" cy="610229"/>
          </a:xfrm>
          <a:prstGeom prst="round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lvl="2" algn="ctr">
              <a:lnSpc>
                <a:spcPct val="110000"/>
              </a:lnSpc>
              <a:spcBef>
                <a:spcPts val="0"/>
              </a:spcBef>
            </a:pPr>
            <a:r>
              <a:rPr lang="sk-SK" sz="3200" dirty="0">
                <a:effectLst/>
                <a:latin typeface="Arial" panose="020B0604020202020204" pitchFamily="34" charset="0"/>
                <a:ea typeface="Times New Roman" panose="02020603050405020304" pitchFamily="18" charset="0"/>
              </a:rPr>
              <a:t>vzorový príklad – Ako vyplniť PSP a povinné prílohy</a:t>
            </a:r>
          </a:p>
        </p:txBody>
      </p:sp>
      <p:sp>
        <p:nvSpPr>
          <p:cNvPr id="6" name="Zaoblený obdĺžnik 3">
            <a:extLst>
              <a:ext uri="{FF2B5EF4-FFF2-40B4-BE49-F238E27FC236}">
                <a16:creationId xmlns:a16="http://schemas.microsoft.com/office/drawing/2014/main" id="{EFE8C514-723A-4D0D-B92A-B4D2E76F271D}"/>
              </a:ext>
            </a:extLst>
          </p:cNvPr>
          <p:cNvSpPr/>
          <p:nvPr/>
        </p:nvSpPr>
        <p:spPr>
          <a:xfrm>
            <a:off x="4740491" y="1565211"/>
            <a:ext cx="2578957" cy="1195435"/>
          </a:xfrm>
          <a:prstGeom prst="round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spcAft>
                <a:spcPts val="600"/>
              </a:spcAft>
            </a:pPr>
            <a:r>
              <a:rPr lang="sk-SK" sz="2400" b="1" dirty="0">
                <a:effectLst/>
                <a:latin typeface="Arial" panose="020B0604020202020204" pitchFamily="34" charset="0"/>
                <a:ea typeface="Times New Roman" panose="02020603050405020304" pitchFamily="18" charset="0"/>
                <a:cs typeface="Arial" panose="020B0604020202020204" pitchFamily="34" charset="0"/>
              </a:rPr>
              <a:t>Priestor na Vaše otázky</a:t>
            </a:r>
            <a:endParaRPr lang="sk-SK" sz="2400" dirty="0">
              <a:effectLst/>
              <a:latin typeface="Arial" panose="020B0604020202020204" pitchFamily="34" charset="0"/>
              <a:ea typeface="Times New Roman" panose="02020603050405020304" pitchFamily="18" charset="0"/>
              <a:cs typeface="Times New Roman" panose="02020603050405020304" pitchFamily="18" charset="0"/>
            </a:endParaRPr>
          </a:p>
        </p:txBody>
      </p:sp>
      <p:sp>
        <p:nvSpPr>
          <p:cNvPr id="11" name="Zástupný symbol čísla snímky 10"/>
          <p:cNvSpPr>
            <a:spLocks noGrp="1"/>
          </p:cNvSpPr>
          <p:nvPr>
            <p:ph type="sldNum" sz="quarter" idx="12"/>
          </p:nvPr>
        </p:nvSpPr>
        <p:spPr>
          <a:xfrm>
            <a:off x="3368891" y="6297969"/>
            <a:ext cx="2743200" cy="365125"/>
          </a:xfrm>
        </p:spPr>
        <p:txBody>
          <a:bodyPr/>
          <a:lstStyle/>
          <a:p>
            <a:fld id="{DFE4D582-9D85-4DF2-BB34-1DE85A1518B5}" type="slidenum">
              <a:rPr lang="sk-SK" smtClean="0"/>
              <a:t>35</a:t>
            </a:fld>
            <a:endParaRPr lang="sk-SK" dirty="0"/>
          </a:p>
        </p:txBody>
      </p:sp>
      <p:sp>
        <p:nvSpPr>
          <p:cNvPr id="2" name="Obdĺžnik 1"/>
          <p:cNvSpPr/>
          <p:nvPr/>
        </p:nvSpPr>
        <p:spPr>
          <a:xfrm>
            <a:off x="3955203" y="4158644"/>
            <a:ext cx="3827523" cy="523220"/>
          </a:xfrm>
          <a:prstGeom prst="rect">
            <a:avLst/>
          </a:prstGeom>
        </p:spPr>
        <p:txBody>
          <a:bodyPr wrap="none">
            <a:spAutoFit/>
          </a:bodyPr>
          <a:lstStyle/>
          <a:p>
            <a:pPr algn="ctr"/>
            <a:r>
              <a:rPr lang="sk-SK" sz="2800" u="sng" dirty="0">
                <a:solidFill>
                  <a:srgbClr val="1F497D"/>
                </a:solidFill>
                <a:latin typeface="Calibri" panose="020F0502020204030204" pitchFamily="34" charset="0"/>
                <a:ea typeface="Calibri" panose="020F0502020204030204" pitchFamily="34" charset="0"/>
                <a:hlinkClick r:id="rId4"/>
              </a:rPr>
              <a:t>eeagrants@enviro.gov.sk</a:t>
            </a:r>
            <a:endParaRPr lang="sk-SK" sz="2800" dirty="0"/>
          </a:p>
        </p:txBody>
      </p:sp>
      <p:sp>
        <p:nvSpPr>
          <p:cNvPr id="3" name="Obdĺžnik 2"/>
          <p:cNvSpPr/>
          <p:nvPr/>
        </p:nvSpPr>
        <p:spPr>
          <a:xfrm>
            <a:off x="4744844" y="5414140"/>
            <a:ext cx="2248244" cy="369332"/>
          </a:xfrm>
          <a:prstGeom prst="rect">
            <a:avLst/>
          </a:prstGeom>
        </p:spPr>
        <p:txBody>
          <a:bodyPr wrap="none">
            <a:spAutoFit/>
          </a:bodyPr>
          <a:lstStyle/>
          <a:p>
            <a:pPr algn="ctr"/>
            <a:r>
              <a:rPr lang="sk-SK" u="sng" dirty="0">
                <a:solidFill>
                  <a:srgbClr val="1F497D"/>
                </a:solidFill>
                <a:latin typeface="Calibri" panose="020F0502020204030204" pitchFamily="34" charset="0"/>
                <a:ea typeface="Calibri" panose="020F0502020204030204" pitchFamily="34" charset="0"/>
              </a:rPr>
              <a:t>https://minzp.sk/eea/</a:t>
            </a:r>
          </a:p>
        </p:txBody>
      </p:sp>
      <p:sp>
        <p:nvSpPr>
          <p:cNvPr id="4" name="Obdĺžnik 3"/>
          <p:cNvSpPr/>
          <p:nvPr/>
        </p:nvSpPr>
        <p:spPr>
          <a:xfrm>
            <a:off x="4548461" y="5816661"/>
            <a:ext cx="2711896" cy="369332"/>
          </a:xfrm>
          <a:prstGeom prst="rect">
            <a:avLst/>
          </a:prstGeom>
        </p:spPr>
        <p:txBody>
          <a:bodyPr wrap="none">
            <a:spAutoFit/>
          </a:bodyPr>
          <a:lstStyle/>
          <a:p>
            <a:pPr algn="ctr"/>
            <a:r>
              <a:rPr lang="sk-SK" u="sng" dirty="0">
                <a:solidFill>
                  <a:srgbClr val="1F497D"/>
                </a:solidFill>
                <a:latin typeface="Calibri" panose="020F0502020204030204" pitchFamily="34" charset="0"/>
                <a:ea typeface="Calibri" panose="020F0502020204030204" pitchFamily="34" charset="0"/>
              </a:rPr>
              <a:t>https://www.eeagrants.sk/</a:t>
            </a:r>
          </a:p>
        </p:txBody>
      </p:sp>
      <p:sp>
        <p:nvSpPr>
          <p:cNvPr id="12" name="Obdĺžnik 11">
            <a:extLst>
              <a:ext uri="{FF2B5EF4-FFF2-40B4-BE49-F238E27FC236}">
                <a16:creationId xmlns:a16="http://schemas.microsoft.com/office/drawing/2014/main" id="{273E57AE-3FB8-49BA-98F1-0018D591FA4C}"/>
              </a:ext>
            </a:extLst>
          </p:cNvPr>
          <p:cNvSpPr/>
          <p:nvPr/>
        </p:nvSpPr>
        <p:spPr>
          <a:xfrm>
            <a:off x="4900046" y="4820792"/>
            <a:ext cx="1937838" cy="369332"/>
          </a:xfrm>
          <a:prstGeom prst="rect">
            <a:avLst/>
          </a:prstGeom>
        </p:spPr>
        <p:txBody>
          <a:bodyPr wrap="none">
            <a:spAutoFit/>
          </a:bodyPr>
          <a:lstStyle/>
          <a:p>
            <a:pPr algn="ctr"/>
            <a:r>
              <a:rPr lang="sk-SK" u="sng" dirty="0">
                <a:solidFill>
                  <a:srgbClr val="1F497D"/>
                </a:solidFill>
                <a:latin typeface="Calibri" panose="020F0502020204030204" pitchFamily="34" charset="0"/>
                <a:ea typeface="Calibri" panose="020F0502020204030204" pitchFamily="34" charset="0"/>
                <a:hlinkClick r:id="rId5"/>
              </a:rPr>
              <a:t>psp@enviro.gov.sk</a:t>
            </a:r>
            <a:endParaRPr lang="sk-SK" dirty="0"/>
          </a:p>
        </p:txBody>
      </p:sp>
    </p:spTree>
    <p:extLst>
      <p:ext uri="{BB962C8B-B14F-4D97-AF65-F5344CB8AC3E}">
        <p14:creationId xmlns:p14="http://schemas.microsoft.com/office/powerpoint/2010/main" val="96758611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Obrázok 8">
            <a:extLst>
              <a:ext uri="{FF2B5EF4-FFF2-40B4-BE49-F238E27FC236}">
                <a16:creationId xmlns:a16="http://schemas.microsoft.com/office/drawing/2014/main" id="{E9044F32-CA45-4F88-83D7-E8FAE9301F41}"/>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974062" y="5737938"/>
            <a:ext cx="3217938" cy="1120062"/>
          </a:xfrm>
          <a:prstGeom prst="rect">
            <a:avLst/>
          </a:prstGeom>
        </p:spPr>
      </p:pic>
      <p:sp>
        <p:nvSpPr>
          <p:cNvPr id="6" name="Zaoblený obdĺžnik 3">
            <a:extLst>
              <a:ext uri="{FF2B5EF4-FFF2-40B4-BE49-F238E27FC236}">
                <a16:creationId xmlns:a16="http://schemas.microsoft.com/office/drawing/2014/main" id="{92BFA645-C677-4732-8497-65C246B6E513}"/>
              </a:ext>
            </a:extLst>
          </p:cNvPr>
          <p:cNvSpPr/>
          <p:nvPr/>
        </p:nvSpPr>
        <p:spPr>
          <a:xfrm>
            <a:off x="1052945" y="1982414"/>
            <a:ext cx="10086109" cy="1813353"/>
          </a:xfrm>
          <a:prstGeom prst="roundRect">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lvl="2" algn="just">
              <a:spcBef>
                <a:spcPts val="1000"/>
              </a:spcBef>
              <a:spcAft>
                <a:spcPts val="600"/>
              </a:spcAft>
            </a:pPr>
            <a:r>
              <a:rPr lang="sk-SK" sz="2400" dirty="0">
                <a:latin typeface="Arial" panose="020B0604020202020204" pitchFamily="34" charset="0"/>
              </a:rPr>
              <a:t>Prijímateľ predkladá PSP/záverečnú správu o projekte (ďalej len „ZSP“) v termíne do </a:t>
            </a:r>
            <a:r>
              <a:rPr lang="sk-SK" sz="2400" b="1" dirty="0">
                <a:latin typeface="Arial" panose="020B0604020202020204" pitchFamily="34" charset="0"/>
              </a:rPr>
              <a:t>15 PD </a:t>
            </a:r>
            <a:r>
              <a:rPr lang="sk-SK" sz="2400" dirty="0">
                <a:latin typeface="Arial" panose="020B0604020202020204" pitchFamily="34" charset="0"/>
              </a:rPr>
              <a:t>po uplynutí reportovacieho obdobia a ZSP do 30 PD po uplynutí reportovacieho obdobia, v ktorom je možné zostaviť ZSP, pričom toto obdobie môže byť aj skrátené.</a:t>
            </a:r>
          </a:p>
        </p:txBody>
      </p:sp>
      <p:pic>
        <p:nvPicPr>
          <p:cNvPr id="10" name="Obrázok 9">
            <a:extLst>
              <a:ext uri="{FF2B5EF4-FFF2-40B4-BE49-F238E27FC236}">
                <a16:creationId xmlns:a16="http://schemas.microsoft.com/office/drawing/2014/main" id="{A3A8D21A-AF0C-4186-93B7-72286348B121}"/>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79219" y="231587"/>
            <a:ext cx="11301503" cy="665270"/>
          </a:xfrm>
          <a:prstGeom prst="rect">
            <a:avLst/>
          </a:prstGeom>
        </p:spPr>
      </p:pic>
      <p:sp>
        <p:nvSpPr>
          <p:cNvPr id="5" name="Zaoblený obdĺžnik 3">
            <a:extLst>
              <a:ext uri="{FF2B5EF4-FFF2-40B4-BE49-F238E27FC236}">
                <a16:creationId xmlns:a16="http://schemas.microsoft.com/office/drawing/2014/main" id="{1EB3A97D-3D3F-4821-9878-00366CEE2585}"/>
              </a:ext>
            </a:extLst>
          </p:cNvPr>
          <p:cNvSpPr/>
          <p:nvPr/>
        </p:nvSpPr>
        <p:spPr>
          <a:xfrm>
            <a:off x="1052945" y="4030251"/>
            <a:ext cx="10086109" cy="1445340"/>
          </a:xfrm>
          <a:prstGeom prst="round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lvl="2" algn="just">
              <a:spcBef>
                <a:spcPts val="1000"/>
              </a:spcBef>
              <a:spcAft>
                <a:spcPts val="600"/>
              </a:spcAft>
            </a:pPr>
            <a:r>
              <a:rPr lang="sk-SK" sz="2400" dirty="0">
                <a:latin typeface="Arial" panose="020B0604020202020204" pitchFamily="34" charset="0"/>
              </a:rPr>
              <a:t>Výnimka z tohto pravidla je možná len na základe reálne zdôvodnenej žiadosti prijímateľa, ktorá bude doručená Správcovi programu (ďalej len „SP“) minimálne 5 PD pred uplynutím lehoty na predloženie PSP.</a:t>
            </a:r>
          </a:p>
        </p:txBody>
      </p:sp>
      <p:sp>
        <p:nvSpPr>
          <p:cNvPr id="11" name="Zástupný symbol čísla snímky 10"/>
          <p:cNvSpPr>
            <a:spLocks noGrp="1"/>
          </p:cNvSpPr>
          <p:nvPr>
            <p:ph type="sldNum" sz="quarter" idx="12"/>
          </p:nvPr>
        </p:nvSpPr>
        <p:spPr>
          <a:xfrm>
            <a:off x="3286770" y="6270106"/>
            <a:ext cx="2743200" cy="365125"/>
          </a:xfrm>
        </p:spPr>
        <p:txBody>
          <a:bodyPr/>
          <a:lstStyle/>
          <a:p>
            <a:fld id="{DFE4D582-9D85-4DF2-BB34-1DE85A1518B5}" type="slidenum">
              <a:rPr lang="sk-SK" smtClean="0"/>
              <a:t>4</a:t>
            </a:fld>
            <a:endParaRPr lang="sk-SK" dirty="0"/>
          </a:p>
        </p:txBody>
      </p:sp>
    </p:spTree>
    <p:extLst>
      <p:ext uri="{BB962C8B-B14F-4D97-AF65-F5344CB8AC3E}">
        <p14:creationId xmlns:p14="http://schemas.microsoft.com/office/powerpoint/2010/main" val="53856429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Obrázok 8">
            <a:extLst>
              <a:ext uri="{FF2B5EF4-FFF2-40B4-BE49-F238E27FC236}">
                <a16:creationId xmlns:a16="http://schemas.microsoft.com/office/drawing/2014/main" id="{E9044F32-CA45-4F88-83D7-E8FAE9301F41}"/>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974062" y="5737938"/>
            <a:ext cx="3217938" cy="1120062"/>
          </a:xfrm>
          <a:prstGeom prst="rect">
            <a:avLst/>
          </a:prstGeom>
        </p:spPr>
      </p:pic>
      <p:pic>
        <p:nvPicPr>
          <p:cNvPr id="10" name="Obrázok 9">
            <a:extLst>
              <a:ext uri="{FF2B5EF4-FFF2-40B4-BE49-F238E27FC236}">
                <a16:creationId xmlns:a16="http://schemas.microsoft.com/office/drawing/2014/main" id="{A3A8D21A-AF0C-4186-93B7-72286348B121}"/>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79219" y="231587"/>
            <a:ext cx="11301503" cy="665270"/>
          </a:xfrm>
          <a:prstGeom prst="rect">
            <a:avLst/>
          </a:prstGeom>
        </p:spPr>
      </p:pic>
      <p:sp>
        <p:nvSpPr>
          <p:cNvPr id="5" name="Zaoblený obdĺžnik 3">
            <a:extLst>
              <a:ext uri="{FF2B5EF4-FFF2-40B4-BE49-F238E27FC236}">
                <a16:creationId xmlns:a16="http://schemas.microsoft.com/office/drawing/2014/main" id="{D9ED6F12-B198-4809-94B5-44ACD8444D24}"/>
              </a:ext>
            </a:extLst>
          </p:cNvPr>
          <p:cNvSpPr/>
          <p:nvPr/>
        </p:nvSpPr>
        <p:spPr>
          <a:xfrm>
            <a:off x="1052944" y="1776197"/>
            <a:ext cx="10086109" cy="1990839"/>
          </a:xfrm>
          <a:prstGeom prst="roundRect">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lvl="2" algn="just">
              <a:spcBef>
                <a:spcPts val="1000"/>
              </a:spcBef>
              <a:spcAft>
                <a:spcPts val="600"/>
              </a:spcAft>
            </a:pPr>
            <a:r>
              <a:rPr lang="sk-SK" sz="2400" dirty="0">
                <a:effectLst/>
                <a:latin typeface="Arial" panose="020B0604020202020204" pitchFamily="34" charset="0"/>
                <a:ea typeface="Times New Roman" panose="02020603050405020304" pitchFamily="18" charset="0"/>
              </a:rPr>
              <a:t>Prijímateľ, ktorý disponuje elektronickým podpisom predkladá do e-schránky poskytovateľa elektronicky podpísanú priebežnú správu o projekte vrátane Zoznamu účtovných dokladov (ďalej len „ZUD“). V prípade ak prijímateľ nedisponuje elektronickým podpisom, zašle tieto fyzicky podpísané dokumenty v listinnej podobe poštou.</a:t>
            </a:r>
            <a:endParaRPr lang="sk-SK" sz="3200" dirty="0">
              <a:latin typeface="Arial" panose="020B0604020202020204" pitchFamily="34" charset="0"/>
            </a:endParaRPr>
          </a:p>
        </p:txBody>
      </p:sp>
      <p:sp>
        <p:nvSpPr>
          <p:cNvPr id="6" name="Zaoblený obdĺžnik 3">
            <a:extLst>
              <a:ext uri="{FF2B5EF4-FFF2-40B4-BE49-F238E27FC236}">
                <a16:creationId xmlns:a16="http://schemas.microsoft.com/office/drawing/2014/main" id="{1189339C-2CAA-4600-9DC9-AEC6FAC476B1}"/>
              </a:ext>
            </a:extLst>
          </p:cNvPr>
          <p:cNvSpPr/>
          <p:nvPr/>
        </p:nvSpPr>
        <p:spPr>
          <a:xfrm>
            <a:off x="4639986" y="1120062"/>
            <a:ext cx="2912027" cy="432930"/>
          </a:xfrm>
          <a:prstGeom prst="round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spcAft>
                <a:spcPts val="600"/>
              </a:spcAft>
            </a:pPr>
            <a:r>
              <a:rPr lang="sk-SK" sz="2400" b="1" dirty="0">
                <a:effectLst/>
                <a:latin typeface="Arial" panose="020B0604020202020204" pitchFamily="34" charset="0"/>
                <a:ea typeface="Times New Roman" panose="02020603050405020304" pitchFamily="18" charset="0"/>
                <a:cs typeface="Arial" panose="020B0604020202020204" pitchFamily="34" charset="0"/>
              </a:rPr>
              <a:t>Predkladanie PSP</a:t>
            </a:r>
            <a:endParaRPr lang="sk-SK" sz="2400" dirty="0">
              <a:effectLst/>
              <a:latin typeface="Arial" panose="020B0604020202020204" pitchFamily="34" charset="0"/>
              <a:ea typeface="Times New Roman" panose="02020603050405020304" pitchFamily="18" charset="0"/>
              <a:cs typeface="Times New Roman" panose="02020603050405020304" pitchFamily="18" charset="0"/>
            </a:endParaRPr>
          </a:p>
        </p:txBody>
      </p:sp>
      <p:sp>
        <p:nvSpPr>
          <p:cNvPr id="8" name="Zaoblený obdĺžnik 3">
            <a:extLst>
              <a:ext uri="{FF2B5EF4-FFF2-40B4-BE49-F238E27FC236}">
                <a16:creationId xmlns:a16="http://schemas.microsoft.com/office/drawing/2014/main" id="{CE6DDD56-16A6-41FF-A7A1-7E6D53474C58}"/>
              </a:ext>
            </a:extLst>
          </p:cNvPr>
          <p:cNvSpPr/>
          <p:nvPr/>
        </p:nvSpPr>
        <p:spPr>
          <a:xfrm>
            <a:off x="1052943" y="4002354"/>
            <a:ext cx="10086109" cy="1735584"/>
          </a:xfrm>
          <a:prstGeom prst="round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lvl="2" algn="just">
              <a:spcBef>
                <a:spcPts val="1000"/>
              </a:spcBef>
              <a:spcAft>
                <a:spcPts val="600"/>
              </a:spcAft>
            </a:pPr>
            <a:r>
              <a:rPr lang="sk-SK" sz="2400" dirty="0">
                <a:effectLst/>
                <a:latin typeface="Arial" panose="020B0604020202020204" pitchFamily="34" charset="0"/>
                <a:ea typeface="Times New Roman" panose="02020603050405020304" pitchFamily="18" charset="0"/>
              </a:rPr>
              <a:t>Všetky dokumenty pre ktoré to je relevantné (napr. tabuľky) sa zároveň zasielajú v editovateľnom formáte MS EXCEL elektronicky na emailovú adresu </a:t>
            </a:r>
            <a:r>
              <a:rPr lang="sk-SK" sz="2400" b="1" u="sng" dirty="0">
                <a:solidFill>
                  <a:srgbClr val="002060"/>
                </a:solidFill>
                <a:effectLst/>
                <a:latin typeface="Arial" panose="020B0604020202020204" pitchFamily="34" charset="0"/>
                <a:ea typeface="Times New Roman" panose="02020603050405020304" pitchFamily="18" charset="0"/>
              </a:rPr>
              <a:t>eeagrants@enviro.gov.sk </a:t>
            </a:r>
            <a:r>
              <a:rPr lang="sk-SK" sz="2400" dirty="0">
                <a:effectLst/>
                <a:latin typeface="Arial" panose="020B0604020202020204" pitchFamily="34" charset="0"/>
                <a:ea typeface="Times New Roman" panose="02020603050405020304" pitchFamily="18" charset="0"/>
              </a:rPr>
              <a:t>s uvedením jasnej špecifikácie čísla projektu. </a:t>
            </a:r>
          </a:p>
        </p:txBody>
      </p:sp>
      <p:sp>
        <p:nvSpPr>
          <p:cNvPr id="12" name="Zástupný symbol čísla snímky 11"/>
          <p:cNvSpPr>
            <a:spLocks noGrp="1"/>
          </p:cNvSpPr>
          <p:nvPr>
            <p:ph type="sldNum" sz="quarter" idx="12"/>
          </p:nvPr>
        </p:nvSpPr>
        <p:spPr>
          <a:xfrm>
            <a:off x="3581732" y="6297969"/>
            <a:ext cx="2743200" cy="365125"/>
          </a:xfrm>
        </p:spPr>
        <p:txBody>
          <a:bodyPr/>
          <a:lstStyle/>
          <a:p>
            <a:fld id="{DFE4D582-9D85-4DF2-BB34-1DE85A1518B5}" type="slidenum">
              <a:rPr lang="sk-SK" smtClean="0"/>
              <a:t>5</a:t>
            </a:fld>
            <a:endParaRPr lang="sk-SK" dirty="0"/>
          </a:p>
        </p:txBody>
      </p:sp>
    </p:spTree>
    <p:extLst>
      <p:ext uri="{BB962C8B-B14F-4D97-AF65-F5344CB8AC3E}">
        <p14:creationId xmlns:p14="http://schemas.microsoft.com/office/powerpoint/2010/main" val="318842667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Obrázok 8">
            <a:extLst>
              <a:ext uri="{FF2B5EF4-FFF2-40B4-BE49-F238E27FC236}">
                <a16:creationId xmlns:a16="http://schemas.microsoft.com/office/drawing/2014/main" id="{E9044F32-CA45-4F88-83D7-E8FAE9301F41}"/>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974062" y="5737938"/>
            <a:ext cx="3217938" cy="1120062"/>
          </a:xfrm>
          <a:prstGeom prst="rect">
            <a:avLst/>
          </a:prstGeom>
        </p:spPr>
      </p:pic>
      <p:pic>
        <p:nvPicPr>
          <p:cNvPr id="10" name="Obrázok 9">
            <a:extLst>
              <a:ext uri="{FF2B5EF4-FFF2-40B4-BE49-F238E27FC236}">
                <a16:creationId xmlns:a16="http://schemas.microsoft.com/office/drawing/2014/main" id="{A3A8D21A-AF0C-4186-93B7-72286348B121}"/>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79219" y="231587"/>
            <a:ext cx="11301503" cy="665270"/>
          </a:xfrm>
          <a:prstGeom prst="rect">
            <a:avLst/>
          </a:prstGeom>
        </p:spPr>
      </p:pic>
      <p:sp>
        <p:nvSpPr>
          <p:cNvPr id="5" name="Zaoblený obdĺžnik 3">
            <a:extLst>
              <a:ext uri="{FF2B5EF4-FFF2-40B4-BE49-F238E27FC236}">
                <a16:creationId xmlns:a16="http://schemas.microsoft.com/office/drawing/2014/main" id="{D9ED6F12-B198-4809-94B5-44ACD8444D24}"/>
              </a:ext>
            </a:extLst>
          </p:cNvPr>
          <p:cNvSpPr/>
          <p:nvPr/>
        </p:nvSpPr>
        <p:spPr>
          <a:xfrm>
            <a:off x="1056000" y="1768816"/>
            <a:ext cx="10080000" cy="1840100"/>
          </a:xfrm>
          <a:prstGeom prst="roundRect">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lvl="2" algn="just">
              <a:spcBef>
                <a:spcPts val="1000"/>
              </a:spcBef>
              <a:spcAft>
                <a:spcPts val="600"/>
              </a:spcAft>
            </a:pPr>
            <a:r>
              <a:rPr lang="sk-SK" sz="2400" dirty="0">
                <a:effectLst/>
                <a:latin typeface="Arial" panose="020B0604020202020204" pitchFamily="34" charset="0"/>
                <a:ea typeface="Times New Roman" panose="02020603050405020304" pitchFamily="18" charset="0"/>
              </a:rPr>
              <a:t>Ostatné povinné prílohy zasiela prijímateľ na vyššie uvedenú emailovú adresu, e-schránku, resp. poštou na adresu Správcu programu, v závislosti od uvedeného spôsobu zasielania v časti „Zoznam povinných príloh“ formulára PSP. </a:t>
            </a:r>
          </a:p>
        </p:txBody>
      </p:sp>
      <p:sp>
        <p:nvSpPr>
          <p:cNvPr id="6" name="Zaoblený obdĺžnik 3">
            <a:extLst>
              <a:ext uri="{FF2B5EF4-FFF2-40B4-BE49-F238E27FC236}">
                <a16:creationId xmlns:a16="http://schemas.microsoft.com/office/drawing/2014/main" id="{982472A9-9F9C-4BDB-ABD8-D095F92DB544}"/>
              </a:ext>
            </a:extLst>
          </p:cNvPr>
          <p:cNvSpPr/>
          <p:nvPr/>
        </p:nvSpPr>
        <p:spPr>
          <a:xfrm>
            <a:off x="1031719" y="3882111"/>
            <a:ext cx="10080000" cy="1840100"/>
          </a:xfrm>
          <a:prstGeom prst="round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lvl="2" algn="just">
              <a:spcBef>
                <a:spcPts val="1000"/>
              </a:spcBef>
              <a:spcAft>
                <a:spcPts val="600"/>
              </a:spcAft>
            </a:pPr>
            <a:r>
              <a:rPr lang="sk-SK" sz="2400" dirty="0">
                <a:effectLst/>
                <a:latin typeface="Arial" panose="020B0604020202020204" pitchFamily="34" charset="0"/>
                <a:ea typeface="Times New Roman" panose="02020603050405020304" pitchFamily="18" charset="0"/>
              </a:rPr>
              <a:t>Originály týchto dokumentov je prijímateľ a slovenský partner povinný uchovávať a predložiť SP a ďalším kontrolným subjektom na základe vyzvania a v rámci finančnej kontroly na mieste (ďalej len „</a:t>
            </a:r>
            <a:r>
              <a:rPr lang="sk-SK" sz="2400" dirty="0" err="1">
                <a:effectLst/>
                <a:latin typeface="Arial" panose="020B0604020202020204" pitchFamily="34" charset="0"/>
                <a:ea typeface="Times New Roman" panose="02020603050405020304" pitchFamily="18" charset="0"/>
              </a:rPr>
              <a:t>FKnM</a:t>
            </a:r>
            <a:r>
              <a:rPr lang="sk-SK" sz="2400" dirty="0">
                <a:effectLst/>
                <a:latin typeface="Arial" panose="020B0604020202020204" pitchFamily="34" charset="0"/>
                <a:ea typeface="Times New Roman" panose="02020603050405020304" pitchFamily="18" charset="0"/>
              </a:rPr>
              <a:t>“), alebo iného typu kontroly.</a:t>
            </a:r>
          </a:p>
        </p:txBody>
      </p:sp>
      <p:sp>
        <p:nvSpPr>
          <p:cNvPr id="11" name="Zástupný symbol čísla snímky 10"/>
          <p:cNvSpPr>
            <a:spLocks noGrp="1"/>
          </p:cNvSpPr>
          <p:nvPr>
            <p:ph type="sldNum" sz="quarter" idx="12"/>
          </p:nvPr>
        </p:nvSpPr>
        <p:spPr>
          <a:xfrm>
            <a:off x="3603171" y="6297969"/>
            <a:ext cx="2743200" cy="365125"/>
          </a:xfrm>
        </p:spPr>
        <p:txBody>
          <a:bodyPr/>
          <a:lstStyle/>
          <a:p>
            <a:fld id="{DFE4D582-9D85-4DF2-BB34-1DE85A1518B5}" type="slidenum">
              <a:rPr lang="sk-SK" smtClean="0"/>
              <a:t>6</a:t>
            </a:fld>
            <a:endParaRPr lang="sk-SK" dirty="0"/>
          </a:p>
        </p:txBody>
      </p:sp>
    </p:spTree>
    <p:extLst>
      <p:ext uri="{BB962C8B-B14F-4D97-AF65-F5344CB8AC3E}">
        <p14:creationId xmlns:p14="http://schemas.microsoft.com/office/powerpoint/2010/main" val="29938733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Obrázok 8">
            <a:extLst>
              <a:ext uri="{FF2B5EF4-FFF2-40B4-BE49-F238E27FC236}">
                <a16:creationId xmlns:a16="http://schemas.microsoft.com/office/drawing/2014/main" id="{E9044F32-CA45-4F88-83D7-E8FAE9301F41}"/>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974062" y="5737938"/>
            <a:ext cx="3217938" cy="1120062"/>
          </a:xfrm>
          <a:prstGeom prst="rect">
            <a:avLst/>
          </a:prstGeom>
        </p:spPr>
      </p:pic>
      <p:pic>
        <p:nvPicPr>
          <p:cNvPr id="10" name="Obrázok 9">
            <a:extLst>
              <a:ext uri="{FF2B5EF4-FFF2-40B4-BE49-F238E27FC236}">
                <a16:creationId xmlns:a16="http://schemas.microsoft.com/office/drawing/2014/main" id="{A3A8D21A-AF0C-4186-93B7-72286348B121}"/>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79219" y="231587"/>
            <a:ext cx="11301503" cy="665270"/>
          </a:xfrm>
          <a:prstGeom prst="rect">
            <a:avLst/>
          </a:prstGeom>
        </p:spPr>
      </p:pic>
      <p:sp>
        <p:nvSpPr>
          <p:cNvPr id="5" name="Zaoblený obdĺžnik 3">
            <a:extLst>
              <a:ext uri="{FF2B5EF4-FFF2-40B4-BE49-F238E27FC236}">
                <a16:creationId xmlns:a16="http://schemas.microsoft.com/office/drawing/2014/main" id="{D9ED6F12-B198-4809-94B5-44ACD8444D24}"/>
              </a:ext>
            </a:extLst>
          </p:cNvPr>
          <p:cNvSpPr/>
          <p:nvPr/>
        </p:nvSpPr>
        <p:spPr>
          <a:xfrm>
            <a:off x="1056000" y="1725562"/>
            <a:ext cx="10080000" cy="2669458"/>
          </a:xfrm>
          <a:prstGeom prst="roundRect">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lvl="2" algn="just">
              <a:spcAft>
                <a:spcPts val="600"/>
              </a:spcAft>
            </a:pPr>
            <a:r>
              <a:rPr lang="sk-SK" sz="2200" dirty="0">
                <a:effectLst/>
                <a:latin typeface="Arial" panose="020B0604020202020204" pitchFamily="34" charset="0"/>
                <a:ea typeface="Times New Roman" panose="02020603050405020304" pitchFamily="18" charset="0"/>
                <a:cs typeface="Arial" panose="020B0604020202020204" pitchFamily="34" charset="0"/>
              </a:rPr>
              <a:t>Do PSP je možné začleniť len oprávnené, vynaložené, vzniknuté výdavky, </a:t>
            </a:r>
            <a:r>
              <a:rPr lang="sk-SK" sz="2200" dirty="0" err="1">
                <a:effectLst/>
                <a:latin typeface="Arial" panose="020B0604020202020204" pitchFamily="34" charset="0"/>
                <a:ea typeface="Times New Roman" panose="02020603050405020304" pitchFamily="18" charset="0"/>
                <a:cs typeface="Arial" panose="020B0604020202020204" pitchFamily="34" charset="0"/>
              </a:rPr>
              <a:t>t.j</a:t>
            </a:r>
            <a:r>
              <a:rPr lang="sk-SK" sz="2200" dirty="0">
                <a:effectLst/>
                <a:latin typeface="Arial" panose="020B0604020202020204" pitchFamily="34" charset="0"/>
                <a:ea typeface="Times New Roman" panose="02020603050405020304" pitchFamily="18" charset="0"/>
                <a:cs typeface="Arial" panose="020B0604020202020204" pitchFamily="34" charset="0"/>
              </a:rPr>
              <a:t>. výdavky, u ktorých bolo ukončené vecné (dodanie tovaru, poskytnutie služby...) aj finančné plnenie výdavku (úhrada). </a:t>
            </a:r>
            <a:r>
              <a:rPr lang="sk-SK" sz="2200" u="sng" dirty="0">
                <a:effectLst/>
                <a:latin typeface="Arial" panose="020B0604020202020204" pitchFamily="34" charset="0"/>
                <a:ea typeface="Times New Roman" panose="02020603050405020304" pitchFamily="18" charset="0"/>
                <a:cs typeface="Arial" panose="020B0604020202020204" pitchFamily="34" charset="0"/>
              </a:rPr>
              <a:t>Pozor v prípade výdavkov kupovaných cez </a:t>
            </a:r>
            <a:r>
              <a:rPr lang="sk-SK" sz="2200" u="sng" dirty="0" err="1">
                <a:effectLst/>
                <a:latin typeface="Arial" panose="020B0604020202020204" pitchFamily="34" charset="0"/>
                <a:ea typeface="Times New Roman" panose="02020603050405020304" pitchFamily="18" charset="0"/>
                <a:cs typeface="Arial" panose="020B0604020202020204" pitchFamily="34" charset="0"/>
              </a:rPr>
              <a:t>eshop</a:t>
            </a:r>
            <a:r>
              <a:rPr lang="sk-SK" sz="2200" u="sng" dirty="0">
                <a:latin typeface="Arial" panose="020B0604020202020204" pitchFamily="34" charset="0"/>
                <a:ea typeface="Times New Roman" panose="02020603050405020304" pitchFamily="18" charset="0"/>
                <a:cs typeface="Arial" panose="020B0604020202020204" pitchFamily="34" charset="0"/>
              </a:rPr>
              <a:t> -</a:t>
            </a:r>
            <a:r>
              <a:rPr lang="sk-SK" sz="2200" u="sng" dirty="0">
                <a:effectLst/>
                <a:latin typeface="Arial" panose="020B0604020202020204" pitchFamily="34" charset="0"/>
                <a:ea typeface="Times New Roman" panose="02020603050405020304" pitchFamily="18" charset="0"/>
                <a:cs typeface="Arial" panose="020B0604020202020204" pitchFamily="34" charset="0"/>
              </a:rPr>
              <a:t> zaplatených zálohovou faktúrou a pod., kde ku dodaniu tovaru dôjde až po zaplatení.</a:t>
            </a:r>
            <a:r>
              <a:rPr lang="sk-SK" sz="2200" dirty="0">
                <a:effectLst/>
                <a:latin typeface="Arial" panose="020B0604020202020204" pitchFamily="34" charset="0"/>
                <a:ea typeface="Times New Roman" panose="02020603050405020304" pitchFamily="18" charset="0"/>
                <a:cs typeface="Arial" panose="020B0604020202020204" pitchFamily="34" charset="0"/>
              </a:rPr>
              <a:t> Výdavky sa do PSP zaraďujú podľa dátumu vynaloženia výdavku, </a:t>
            </a:r>
            <a:r>
              <a:rPr lang="sk-SK" sz="2200" dirty="0" err="1">
                <a:effectLst/>
                <a:latin typeface="Arial" panose="020B0604020202020204" pitchFamily="34" charset="0"/>
                <a:ea typeface="Times New Roman" panose="02020603050405020304" pitchFamily="18" charset="0"/>
                <a:cs typeface="Arial" panose="020B0604020202020204" pitchFamily="34" charset="0"/>
              </a:rPr>
              <a:t>t.j</a:t>
            </a:r>
            <a:r>
              <a:rPr lang="sk-SK" sz="2200" dirty="0">
                <a:effectLst/>
                <a:latin typeface="Arial" panose="020B0604020202020204" pitchFamily="34" charset="0"/>
                <a:ea typeface="Times New Roman" panose="02020603050405020304" pitchFamily="18" charset="0"/>
                <a:cs typeface="Arial" panose="020B0604020202020204" pitchFamily="34" charset="0"/>
              </a:rPr>
              <a:t>. dátum ukončenia vecného plnenia, alebo dátum ukončenia finančného plnenia podľa toho, ku ktorému z týchto plnení došlo neskôr.</a:t>
            </a:r>
            <a:endParaRPr lang="sk-SK" sz="2200" dirty="0">
              <a:effectLst/>
              <a:latin typeface="Arial" panose="020B0604020202020204" pitchFamily="34" charset="0"/>
              <a:ea typeface="Times New Roman" panose="02020603050405020304" pitchFamily="18" charset="0"/>
              <a:cs typeface="Times New Roman" panose="02020603050405020304" pitchFamily="18" charset="0"/>
            </a:endParaRPr>
          </a:p>
        </p:txBody>
      </p:sp>
      <p:sp>
        <p:nvSpPr>
          <p:cNvPr id="6" name="Zaoblený obdĺžnik 3">
            <a:extLst>
              <a:ext uri="{FF2B5EF4-FFF2-40B4-BE49-F238E27FC236}">
                <a16:creationId xmlns:a16="http://schemas.microsoft.com/office/drawing/2014/main" id="{EFE8C514-723A-4D0D-B92A-B4D2E76F271D}"/>
              </a:ext>
            </a:extLst>
          </p:cNvPr>
          <p:cNvSpPr/>
          <p:nvPr/>
        </p:nvSpPr>
        <p:spPr>
          <a:xfrm>
            <a:off x="3681679" y="1169055"/>
            <a:ext cx="4696582" cy="432930"/>
          </a:xfrm>
          <a:prstGeom prst="round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spcAft>
                <a:spcPts val="600"/>
              </a:spcAft>
            </a:pPr>
            <a:r>
              <a:rPr lang="sk-SK" sz="2400" b="1" dirty="0">
                <a:effectLst/>
                <a:latin typeface="Arial" panose="020B0604020202020204" pitchFamily="34" charset="0"/>
                <a:ea typeface="Times New Roman" panose="02020603050405020304" pitchFamily="18" charset="0"/>
                <a:cs typeface="Arial" panose="020B0604020202020204" pitchFamily="34" charset="0"/>
              </a:rPr>
              <a:t>Zaraďovanie výdavkov do PSP</a:t>
            </a:r>
            <a:endParaRPr lang="sk-SK" sz="2400" dirty="0">
              <a:effectLst/>
              <a:latin typeface="Arial" panose="020B0604020202020204" pitchFamily="34" charset="0"/>
              <a:ea typeface="Times New Roman" panose="02020603050405020304" pitchFamily="18" charset="0"/>
              <a:cs typeface="Times New Roman" panose="02020603050405020304" pitchFamily="18" charset="0"/>
            </a:endParaRPr>
          </a:p>
        </p:txBody>
      </p:sp>
      <p:sp>
        <p:nvSpPr>
          <p:cNvPr id="7" name="Zaoblený obdĺžnik 3">
            <a:extLst>
              <a:ext uri="{FF2B5EF4-FFF2-40B4-BE49-F238E27FC236}">
                <a16:creationId xmlns:a16="http://schemas.microsoft.com/office/drawing/2014/main" id="{8902842D-FB4F-4299-A80B-AA858CDF63D8}"/>
              </a:ext>
            </a:extLst>
          </p:cNvPr>
          <p:cNvSpPr/>
          <p:nvPr/>
        </p:nvSpPr>
        <p:spPr>
          <a:xfrm>
            <a:off x="1056000" y="4538725"/>
            <a:ext cx="10080000" cy="1360785"/>
          </a:xfrm>
          <a:prstGeom prst="round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lvl="2" algn="just">
              <a:spcAft>
                <a:spcPts val="600"/>
              </a:spcAft>
            </a:pPr>
            <a:r>
              <a:rPr lang="sk-SK" sz="2200" dirty="0">
                <a:effectLst/>
                <a:latin typeface="Arial" panose="020B0604020202020204" pitchFamily="34" charset="0"/>
                <a:ea typeface="Times New Roman" panose="02020603050405020304" pitchFamily="18" charset="0"/>
                <a:cs typeface="Arial" panose="020B0604020202020204" pitchFamily="34" charset="0"/>
              </a:rPr>
              <a:t>Výdavky sa do PSP zaraďujú v sume uvedenej na účtovnom doklade.</a:t>
            </a:r>
            <a:r>
              <a:rPr lang="sk-SK" sz="2200" dirty="0">
                <a:latin typeface="Arial" panose="020B0604020202020204" pitchFamily="34" charset="0"/>
                <a:ea typeface="Times New Roman" panose="02020603050405020304" pitchFamily="18" charset="0"/>
                <a:cs typeface="Arial" panose="020B0604020202020204" pitchFamily="34" charset="0"/>
              </a:rPr>
              <a:t> </a:t>
            </a:r>
            <a:r>
              <a:rPr lang="sk-SK" sz="2200" dirty="0">
                <a:effectLst/>
                <a:latin typeface="Arial" panose="020B0604020202020204" pitchFamily="34" charset="0"/>
                <a:ea typeface="Times New Roman" panose="02020603050405020304" pitchFamily="18" charset="0"/>
                <a:cs typeface="Arial" panose="020B0604020202020204" pitchFamily="34" charset="0"/>
              </a:rPr>
              <a:t>V prípade, ak sa z účtovného dokladu uplatňuje ako oprávnený výdavok len určitá časť z celej sumy účtovného dokladu, zahrnie sa do PSP len táto určitá nárokovaná časť sumy účtovného dokladu.</a:t>
            </a:r>
            <a:endParaRPr lang="sk-SK" sz="2200" dirty="0">
              <a:effectLst/>
              <a:latin typeface="Arial" panose="020B0604020202020204" pitchFamily="34" charset="0"/>
              <a:ea typeface="Times New Roman" panose="02020603050405020304" pitchFamily="18" charset="0"/>
              <a:cs typeface="Times New Roman" panose="02020603050405020304" pitchFamily="18" charset="0"/>
            </a:endParaRPr>
          </a:p>
        </p:txBody>
      </p:sp>
      <p:sp>
        <p:nvSpPr>
          <p:cNvPr id="12" name="Zástupný symbol čísla snímky 11"/>
          <p:cNvSpPr>
            <a:spLocks noGrp="1"/>
          </p:cNvSpPr>
          <p:nvPr>
            <p:ph type="sldNum" sz="quarter" idx="12"/>
          </p:nvPr>
        </p:nvSpPr>
        <p:spPr>
          <a:xfrm>
            <a:off x="3420292" y="6297969"/>
            <a:ext cx="2743200" cy="365125"/>
          </a:xfrm>
        </p:spPr>
        <p:txBody>
          <a:bodyPr/>
          <a:lstStyle/>
          <a:p>
            <a:fld id="{DFE4D582-9D85-4DF2-BB34-1DE85A1518B5}" type="slidenum">
              <a:rPr lang="sk-SK" smtClean="0"/>
              <a:t>7</a:t>
            </a:fld>
            <a:endParaRPr lang="sk-SK" dirty="0"/>
          </a:p>
        </p:txBody>
      </p:sp>
    </p:spTree>
    <p:extLst>
      <p:ext uri="{BB962C8B-B14F-4D97-AF65-F5344CB8AC3E}">
        <p14:creationId xmlns:p14="http://schemas.microsoft.com/office/powerpoint/2010/main" val="94218547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Obrázok 8">
            <a:extLst>
              <a:ext uri="{FF2B5EF4-FFF2-40B4-BE49-F238E27FC236}">
                <a16:creationId xmlns:a16="http://schemas.microsoft.com/office/drawing/2014/main" id="{E9044F32-CA45-4F88-83D7-E8FAE9301F41}"/>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974062" y="5737938"/>
            <a:ext cx="3217938" cy="1120062"/>
          </a:xfrm>
          <a:prstGeom prst="rect">
            <a:avLst/>
          </a:prstGeom>
        </p:spPr>
      </p:pic>
      <p:pic>
        <p:nvPicPr>
          <p:cNvPr id="10" name="Obrázok 9">
            <a:extLst>
              <a:ext uri="{FF2B5EF4-FFF2-40B4-BE49-F238E27FC236}">
                <a16:creationId xmlns:a16="http://schemas.microsoft.com/office/drawing/2014/main" id="{A3A8D21A-AF0C-4186-93B7-72286348B121}"/>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79219" y="231587"/>
            <a:ext cx="11301503" cy="665270"/>
          </a:xfrm>
          <a:prstGeom prst="rect">
            <a:avLst/>
          </a:prstGeom>
        </p:spPr>
      </p:pic>
      <p:sp>
        <p:nvSpPr>
          <p:cNvPr id="5" name="Zaoblený obdĺžnik 3">
            <a:extLst>
              <a:ext uri="{FF2B5EF4-FFF2-40B4-BE49-F238E27FC236}">
                <a16:creationId xmlns:a16="http://schemas.microsoft.com/office/drawing/2014/main" id="{D9ED6F12-B198-4809-94B5-44ACD8444D24}"/>
              </a:ext>
            </a:extLst>
          </p:cNvPr>
          <p:cNvSpPr/>
          <p:nvPr/>
        </p:nvSpPr>
        <p:spPr>
          <a:xfrm>
            <a:off x="1056000" y="2449973"/>
            <a:ext cx="10080000" cy="1922594"/>
          </a:xfrm>
          <a:prstGeom prst="round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lvl="2" algn="just">
              <a:spcAft>
                <a:spcPts val="600"/>
              </a:spcAft>
            </a:pPr>
            <a:r>
              <a:rPr lang="sk-SK" sz="2400" dirty="0">
                <a:effectLst/>
                <a:latin typeface="Arial" panose="020B0604020202020204" pitchFamily="34" charset="0"/>
                <a:ea typeface="Times New Roman" panose="02020603050405020304" pitchFamily="18" charset="0"/>
                <a:cs typeface="Arial" panose="020B0604020202020204" pitchFamily="34" charset="0"/>
              </a:rPr>
              <a:t>Na náklady, s ktorými súvisiaci účtovný doklad bol vystavený v posledný mesiac Obdobia oprávnenosti výdavkov, môže SP prihliadať, akoby boli zrealizované počas Obdobia oprávnenosti výdavkov, a to za predpokladu, že tieto náklady boli uhradené do 30 dní od uplynutia posledného dňa obdobia oprávnenosti výdavkov.</a:t>
            </a:r>
            <a:endParaRPr lang="sk-SK" sz="2400" dirty="0">
              <a:effectLst/>
              <a:latin typeface="Arial" panose="020B0604020202020204" pitchFamily="34" charset="0"/>
              <a:ea typeface="Times New Roman" panose="02020603050405020304" pitchFamily="18" charset="0"/>
              <a:cs typeface="Times New Roman" panose="02020603050405020304" pitchFamily="18" charset="0"/>
            </a:endParaRPr>
          </a:p>
        </p:txBody>
      </p:sp>
      <p:sp>
        <p:nvSpPr>
          <p:cNvPr id="7" name="Zaoblený obdĺžnik 3">
            <a:extLst>
              <a:ext uri="{FF2B5EF4-FFF2-40B4-BE49-F238E27FC236}">
                <a16:creationId xmlns:a16="http://schemas.microsoft.com/office/drawing/2014/main" id="{CEAD9D54-B9B3-4FB7-BE99-09214079C0C9}"/>
              </a:ext>
            </a:extLst>
          </p:cNvPr>
          <p:cNvSpPr/>
          <p:nvPr/>
        </p:nvSpPr>
        <p:spPr>
          <a:xfrm>
            <a:off x="1056000" y="1084600"/>
            <a:ext cx="10080000" cy="1177629"/>
          </a:xfrm>
          <a:prstGeom prst="roundRect">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lvl="2" algn="just">
              <a:spcAft>
                <a:spcPts val="600"/>
              </a:spcAft>
            </a:pPr>
            <a:r>
              <a:rPr lang="sk-SK" sz="2400" dirty="0">
                <a:effectLst/>
                <a:latin typeface="Arial" panose="020B0604020202020204" pitchFamily="34" charset="0"/>
                <a:ea typeface="Times New Roman" panose="02020603050405020304" pitchFamily="18" charset="0"/>
                <a:cs typeface="Arial" panose="020B0604020202020204" pitchFamily="34" charset="0"/>
              </a:rPr>
              <a:t>Do prvého mesiaca prvého reportovacieho obdobia sa zaradia všetky výdavky, ktoré boli vynaložené v období od prvého dňa oprávnenosti výdavkov v zmysle projektovej zmluvy. </a:t>
            </a:r>
          </a:p>
        </p:txBody>
      </p:sp>
      <p:sp>
        <p:nvSpPr>
          <p:cNvPr id="8" name="Zaoblený obdĺžnik 3">
            <a:extLst>
              <a:ext uri="{FF2B5EF4-FFF2-40B4-BE49-F238E27FC236}">
                <a16:creationId xmlns:a16="http://schemas.microsoft.com/office/drawing/2014/main" id="{1BD4CBFF-A779-4620-9011-26CCB5CC869D}"/>
              </a:ext>
            </a:extLst>
          </p:cNvPr>
          <p:cNvSpPr/>
          <p:nvPr/>
        </p:nvSpPr>
        <p:spPr>
          <a:xfrm>
            <a:off x="1056000" y="4561126"/>
            <a:ext cx="10080000" cy="1252329"/>
          </a:xfrm>
          <a:prstGeom prst="roundRect">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lvl="2" algn="just">
              <a:spcAft>
                <a:spcPts val="600"/>
              </a:spcAft>
            </a:pPr>
            <a:r>
              <a:rPr lang="sk-SK" sz="2400" dirty="0">
                <a:latin typeface="Arial" panose="020B0604020202020204" pitchFamily="34" charset="0"/>
                <a:cs typeface="Arial" panose="020B0604020202020204" pitchFamily="34" charset="0"/>
              </a:rPr>
              <a:t>Výdavok, ktorý prijímateľ nezúčtoval v </a:t>
            </a:r>
            <a:r>
              <a:rPr lang="sk-SK" sz="2400" dirty="0" err="1">
                <a:latin typeface="Arial" panose="020B0604020202020204" pitchFamily="34" charset="0"/>
                <a:cs typeface="Arial" panose="020B0604020202020204" pitchFamily="34" charset="0"/>
              </a:rPr>
              <a:t>reportovacom</a:t>
            </a:r>
            <a:r>
              <a:rPr lang="sk-SK" sz="2400" dirty="0">
                <a:latin typeface="Arial" panose="020B0604020202020204" pitchFamily="34" charset="0"/>
                <a:cs typeface="Arial" panose="020B0604020202020204" pitchFamily="34" charset="0"/>
              </a:rPr>
              <a:t> období, v ktorom bol výdavok zrealizovaný, môže byť zahrnutý do niektorej z nasledujúcich PSP.</a:t>
            </a:r>
            <a:endParaRPr lang="sk-SK" sz="2400" dirty="0">
              <a:effectLst/>
              <a:latin typeface="Arial" panose="020B0604020202020204" pitchFamily="34" charset="0"/>
              <a:ea typeface="Times New Roman" panose="02020603050405020304" pitchFamily="18" charset="0"/>
              <a:cs typeface="Times New Roman" panose="02020603050405020304" pitchFamily="18" charset="0"/>
            </a:endParaRPr>
          </a:p>
        </p:txBody>
      </p:sp>
      <p:sp>
        <p:nvSpPr>
          <p:cNvPr id="12" name="Zástupný symbol čísla snímky 11"/>
          <p:cNvSpPr>
            <a:spLocks noGrp="1"/>
          </p:cNvSpPr>
          <p:nvPr>
            <p:ph type="sldNum" sz="quarter" idx="12"/>
          </p:nvPr>
        </p:nvSpPr>
        <p:spPr>
          <a:xfrm>
            <a:off x="3286770" y="6382476"/>
            <a:ext cx="2743200" cy="365125"/>
          </a:xfrm>
        </p:spPr>
        <p:txBody>
          <a:bodyPr/>
          <a:lstStyle/>
          <a:p>
            <a:fld id="{DFE4D582-9D85-4DF2-BB34-1DE85A1518B5}" type="slidenum">
              <a:rPr lang="sk-SK" smtClean="0"/>
              <a:t>8</a:t>
            </a:fld>
            <a:endParaRPr lang="sk-SK" dirty="0"/>
          </a:p>
        </p:txBody>
      </p:sp>
    </p:spTree>
    <p:extLst>
      <p:ext uri="{BB962C8B-B14F-4D97-AF65-F5344CB8AC3E}">
        <p14:creationId xmlns:p14="http://schemas.microsoft.com/office/powerpoint/2010/main" val="338653635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Obrázok 8">
            <a:extLst>
              <a:ext uri="{FF2B5EF4-FFF2-40B4-BE49-F238E27FC236}">
                <a16:creationId xmlns:a16="http://schemas.microsoft.com/office/drawing/2014/main" id="{E9044F32-CA45-4F88-83D7-E8FAE9301F41}"/>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974062" y="5737938"/>
            <a:ext cx="3217938" cy="1120062"/>
          </a:xfrm>
          <a:prstGeom prst="rect">
            <a:avLst/>
          </a:prstGeom>
        </p:spPr>
      </p:pic>
      <p:pic>
        <p:nvPicPr>
          <p:cNvPr id="10" name="Obrázok 9">
            <a:extLst>
              <a:ext uri="{FF2B5EF4-FFF2-40B4-BE49-F238E27FC236}">
                <a16:creationId xmlns:a16="http://schemas.microsoft.com/office/drawing/2014/main" id="{A3A8D21A-AF0C-4186-93B7-72286348B121}"/>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79219" y="231587"/>
            <a:ext cx="11301503" cy="665270"/>
          </a:xfrm>
          <a:prstGeom prst="rect">
            <a:avLst/>
          </a:prstGeom>
        </p:spPr>
      </p:pic>
      <p:sp>
        <p:nvSpPr>
          <p:cNvPr id="5" name="Zaoblený obdĺžnik 3">
            <a:extLst>
              <a:ext uri="{FF2B5EF4-FFF2-40B4-BE49-F238E27FC236}">
                <a16:creationId xmlns:a16="http://schemas.microsoft.com/office/drawing/2014/main" id="{D9ED6F12-B198-4809-94B5-44ACD8444D24}"/>
              </a:ext>
            </a:extLst>
          </p:cNvPr>
          <p:cNvSpPr/>
          <p:nvPr/>
        </p:nvSpPr>
        <p:spPr>
          <a:xfrm>
            <a:off x="1056000" y="1479723"/>
            <a:ext cx="10080000" cy="1702065"/>
          </a:xfrm>
          <a:prstGeom prst="roundRect">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lvl="2" algn="just">
              <a:lnSpc>
                <a:spcPct val="100000"/>
              </a:lnSpc>
              <a:spcAft>
                <a:spcPts val="600"/>
              </a:spcAft>
            </a:pPr>
            <a:r>
              <a:rPr lang="sk-SK" sz="2400" dirty="0">
                <a:latin typeface="Arial" panose="020B0604020202020204" pitchFamily="34" charset="0"/>
                <a:cs typeface="Arial" panose="020B0604020202020204" pitchFamily="34" charset="0"/>
              </a:rPr>
              <a:t>Výdavky uvedené v sumarizačných hárkoch  k mzdám a cestovným výdavkom a náhradám sa v zozname účtovných dokladov uvedú agregovaným spôsobom, musia však byť rozpočítané medzi kombinácie jednotlivých rozpočtových položiek a prislúchajúcej aktivity. </a:t>
            </a:r>
          </a:p>
        </p:txBody>
      </p:sp>
      <p:sp>
        <p:nvSpPr>
          <p:cNvPr id="7" name="Zaoblený obdĺžnik 3">
            <a:extLst>
              <a:ext uri="{FF2B5EF4-FFF2-40B4-BE49-F238E27FC236}">
                <a16:creationId xmlns:a16="http://schemas.microsoft.com/office/drawing/2014/main" id="{085DF68D-5F98-4C3B-BEA2-D0EDE1E1B708}"/>
              </a:ext>
            </a:extLst>
          </p:cNvPr>
          <p:cNvSpPr/>
          <p:nvPr/>
        </p:nvSpPr>
        <p:spPr>
          <a:xfrm>
            <a:off x="1082591" y="3400213"/>
            <a:ext cx="10080000" cy="918320"/>
          </a:xfrm>
          <a:prstGeom prst="round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lvl="2" algn="just">
              <a:lnSpc>
                <a:spcPct val="100000"/>
              </a:lnSpc>
              <a:spcAft>
                <a:spcPts val="600"/>
              </a:spcAft>
            </a:pPr>
            <a:r>
              <a:rPr lang="sk-SK" sz="2400" dirty="0">
                <a:latin typeface="Arial" panose="020B0604020202020204" pitchFamily="34" charset="0"/>
                <a:cs typeface="Arial" panose="020B0604020202020204" pitchFamily="34" charset="0"/>
              </a:rPr>
              <a:t>Ako dátum realizácie výdavku sa uvedie dátum poslednej úhrady posledného výdavku vykazovaného v rámci sumarizačných hárkov. </a:t>
            </a:r>
          </a:p>
        </p:txBody>
      </p:sp>
      <p:sp>
        <p:nvSpPr>
          <p:cNvPr id="8" name="Zaoblený obdĺžnik 3">
            <a:extLst>
              <a:ext uri="{FF2B5EF4-FFF2-40B4-BE49-F238E27FC236}">
                <a16:creationId xmlns:a16="http://schemas.microsoft.com/office/drawing/2014/main" id="{FBD91524-5C72-441C-844D-99DE20DD169C}"/>
              </a:ext>
            </a:extLst>
          </p:cNvPr>
          <p:cNvSpPr/>
          <p:nvPr/>
        </p:nvSpPr>
        <p:spPr>
          <a:xfrm>
            <a:off x="1082591" y="4536958"/>
            <a:ext cx="10080000" cy="1268666"/>
          </a:xfrm>
          <a:prstGeom prst="roundRect">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lvl="2" algn="just">
              <a:lnSpc>
                <a:spcPct val="100000"/>
              </a:lnSpc>
              <a:spcAft>
                <a:spcPts val="600"/>
              </a:spcAft>
            </a:pPr>
            <a:r>
              <a:rPr lang="sk-SK" sz="2400" dirty="0">
                <a:latin typeface="Arial" panose="020B0604020202020204" pitchFamily="34" charset="0"/>
                <a:cs typeface="Arial" panose="020B0604020202020204" pitchFamily="34" charset="0"/>
              </a:rPr>
              <a:t>V prípade, ak sú výdavky zahraničného partnera preukazované prostredníctvom auditnej správy, resp. certifikátu, postupuje sa rovnako podľa vyššie uvedených bodov.</a:t>
            </a:r>
          </a:p>
        </p:txBody>
      </p:sp>
      <p:sp>
        <p:nvSpPr>
          <p:cNvPr id="12" name="Zástupný symbol čísla snímky 11"/>
          <p:cNvSpPr>
            <a:spLocks noGrp="1"/>
          </p:cNvSpPr>
          <p:nvPr>
            <p:ph type="sldNum" sz="quarter" idx="12"/>
          </p:nvPr>
        </p:nvSpPr>
        <p:spPr>
          <a:xfrm>
            <a:off x="3446417" y="6373767"/>
            <a:ext cx="2743200" cy="365125"/>
          </a:xfrm>
        </p:spPr>
        <p:txBody>
          <a:bodyPr/>
          <a:lstStyle/>
          <a:p>
            <a:fld id="{DFE4D582-9D85-4DF2-BB34-1DE85A1518B5}" type="slidenum">
              <a:rPr lang="sk-SK" smtClean="0"/>
              <a:t>9</a:t>
            </a:fld>
            <a:endParaRPr lang="sk-SK" dirty="0"/>
          </a:p>
        </p:txBody>
      </p:sp>
    </p:spTree>
    <p:extLst>
      <p:ext uri="{BB962C8B-B14F-4D97-AF65-F5344CB8AC3E}">
        <p14:creationId xmlns:p14="http://schemas.microsoft.com/office/powerpoint/2010/main" val="795588740"/>
      </p:ext>
    </p:extLst>
  </p:cSld>
  <p:clrMapOvr>
    <a:masterClrMapping/>
  </p:clrMapOvr>
</p:sld>
</file>

<file path=ppt/theme/theme1.xml><?xml version="1.0" encoding="utf-8"?>
<a:theme xmlns:a="http://schemas.openxmlformats.org/drawingml/2006/main" name="Office Theme">
  <a:themeElements>
    <a:clrScheme name="Motív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Motív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Motív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Motív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1523</TotalTime>
  <Words>3129</Words>
  <Application>Microsoft Office PowerPoint</Application>
  <PresentationFormat>Širokouhlá</PresentationFormat>
  <Paragraphs>200</Paragraphs>
  <Slides>35</Slides>
  <Notes>4</Notes>
  <HiddenSlides>0</HiddenSlides>
  <MMClips>0</MMClips>
  <ScaleCrop>false</ScaleCrop>
  <HeadingPairs>
    <vt:vector size="6" baseType="variant">
      <vt:variant>
        <vt:lpstr>Použité písma</vt:lpstr>
      </vt:variant>
      <vt:variant>
        <vt:i4>4</vt:i4>
      </vt:variant>
      <vt:variant>
        <vt:lpstr>Motív</vt:lpstr>
      </vt:variant>
      <vt:variant>
        <vt:i4>1</vt:i4>
      </vt:variant>
      <vt:variant>
        <vt:lpstr>Nadpisy snímok</vt:lpstr>
      </vt:variant>
      <vt:variant>
        <vt:i4>35</vt:i4>
      </vt:variant>
    </vt:vector>
  </HeadingPairs>
  <TitlesOfParts>
    <vt:vector size="40" baseType="lpstr">
      <vt:lpstr>Arial</vt:lpstr>
      <vt:lpstr>Calibri</vt:lpstr>
      <vt:lpstr>Calibri Light</vt:lpstr>
      <vt:lpstr>Times New Roman</vt:lpstr>
      <vt:lpstr>Office Theme</vt:lpstr>
      <vt:lpstr>Prezentácia programu PowerPoint</vt:lpstr>
      <vt:lpstr>Prezentácia programu PowerPoint</vt:lpstr>
      <vt:lpstr>Prezentácia programu PowerPoint</vt:lpstr>
      <vt:lpstr>Prezentácia programu PowerPoint</vt:lpstr>
      <vt:lpstr>Prezentácia programu PowerPoint</vt:lpstr>
      <vt:lpstr>Prezentácia programu PowerPoint</vt:lpstr>
      <vt:lpstr>Prezentácia programu PowerPoint</vt:lpstr>
      <vt:lpstr>Prezentácia programu PowerPoint</vt:lpstr>
      <vt:lpstr>Prezentácia programu PowerPoint</vt:lpstr>
      <vt:lpstr>Prezentácia programu PowerPoint</vt:lpstr>
      <vt:lpstr>Prezentácia programu PowerPoint</vt:lpstr>
      <vt:lpstr>Prezentácia programu PowerPoint</vt:lpstr>
      <vt:lpstr>Prezentácia programu PowerPoint</vt:lpstr>
      <vt:lpstr>Prezentácia programu PowerPoint</vt:lpstr>
      <vt:lpstr>Prezentácia programu PowerPoint</vt:lpstr>
      <vt:lpstr>Prezentácia programu PowerPoint</vt:lpstr>
      <vt:lpstr>Prezentácia programu PowerPoint</vt:lpstr>
      <vt:lpstr>Prezentácia programu PowerPoint</vt:lpstr>
      <vt:lpstr>Prezentácia programu PowerPoint</vt:lpstr>
      <vt:lpstr>Prezentácia programu PowerPoint</vt:lpstr>
      <vt:lpstr>Prezentácia programu PowerPoint</vt:lpstr>
      <vt:lpstr>Prezentácia programu PowerPoint</vt:lpstr>
      <vt:lpstr>Prezentácia programu PowerPoint</vt:lpstr>
      <vt:lpstr>Prezentácia programu PowerPoint</vt:lpstr>
      <vt:lpstr>Prezentácia programu PowerPoint</vt:lpstr>
      <vt:lpstr>Prezentácia programu PowerPoint</vt:lpstr>
      <vt:lpstr>Prezentácia programu PowerPoint</vt:lpstr>
      <vt:lpstr>Prezentácia programu PowerPoint</vt:lpstr>
      <vt:lpstr>Prezentácia programu PowerPoint</vt:lpstr>
      <vt:lpstr>Prezentácia programu PowerPoint</vt:lpstr>
      <vt:lpstr>Prezentácia programu PowerPoint</vt:lpstr>
      <vt:lpstr>Prezentácia programu PowerPoint</vt:lpstr>
      <vt:lpstr>Prezentácia programu PowerPoint</vt:lpstr>
      <vt:lpstr>Prezentácia programu PowerPoint</vt:lpstr>
      <vt:lpstr>Prezentácia programu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Školenie pre prijímateľov</dc:title>
  <dc:creator>Humený Michal</dc:creator>
  <cp:lastModifiedBy>Humený Michal</cp:lastModifiedBy>
  <cp:revision>84</cp:revision>
  <dcterms:created xsi:type="dcterms:W3CDTF">2021-05-25T10:06:10Z</dcterms:created>
  <dcterms:modified xsi:type="dcterms:W3CDTF">2021-10-15T08:38:58Z</dcterms:modified>
</cp:coreProperties>
</file>