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61" r:id="rId1"/>
  </p:sldMasterIdLst>
  <p:notesMasterIdLst>
    <p:notesMasterId r:id="rId11"/>
  </p:notesMasterIdLst>
  <p:handoutMasterIdLst>
    <p:handoutMasterId r:id="rId12"/>
  </p:handoutMasterIdLst>
  <p:sldIdLst>
    <p:sldId id="423" r:id="rId2"/>
    <p:sldId id="424" r:id="rId3"/>
    <p:sldId id="425" r:id="rId4"/>
    <p:sldId id="417" r:id="rId5"/>
    <p:sldId id="418" r:id="rId6"/>
    <p:sldId id="419" r:id="rId7"/>
    <p:sldId id="420" r:id="rId8"/>
    <p:sldId id="421" r:id="rId9"/>
    <p:sldId id="401" r:id="rId10"/>
  </p:sldIdLst>
  <p:sldSz cx="9144000" cy="6858000" type="screen4x3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iala Michal" initials="F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01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211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400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2102" tIns="46051" rIns="92102" bIns="46051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2102" tIns="46051" rIns="92102" bIns="46051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6. 6. 2024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8055"/>
          </a:xfrm>
          <a:prstGeom prst="rect">
            <a:avLst/>
          </a:prstGeom>
        </p:spPr>
        <p:txBody>
          <a:bodyPr vert="horz" lIns="92102" tIns="46051" rIns="92102" bIns="46051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8055"/>
          </a:xfrm>
          <a:prstGeom prst="rect">
            <a:avLst/>
          </a:prstGeom>
        </p:spPr>
        <p:txBody>
          <a:bodyPr vert="horz" lIns="92102" tIns="46051" rIns="92102" bIns="46051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8106"/>
          </a:xfrm>
          <a:prstGeom prst="rect">
            <a:avLst/>
          </a:prstGeom>
        </p:spPr>
        <p:txBody>
          <a:bodyPr vert="horz" lIns="92985" tIns="46493" rIns="92985" bIns="46493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8106"/>
          </a:xfrm>
          <a:prstGeom prst="rect">
            <a:avLst/>
          </a:prstGeom>
        </p:spPr>
        <p:txBody>
          <a:bodyPr vert="horz" lIns="92985" tIns="46493" rIns="92985" bIns="46493" rtlCol="0"/>
          <a:lstStyle>
            <a:lvl1pPr algn="r">
              <a:defRPr sz="1200"/>
            </a:lvl1pPr>
          </a:lstStyle>
          <a:p>
            <a:fld id="{CFE29317-B1EF-466E-BE3B-89DDE5933EF8}" type="datetimeFigureOut">
              <a:rPr lang="sk-SK" smtClean="0"/>
              <a:t>6. 6. 2024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85" tIns="46493" rIns="92985" bIns="46493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79606" y="4777940"/>
            <a:ext cx="5438464" cy="3907465"/>
          </a:xfrm>
          <a:prstGeom prst="rect">
            <a:avLst/>
          </a:prstGeom>
        </p:spPr>
        <p:txBody>
          <a:bodyPr vert="horz" lIns="92985" tIns="46493" rIns="92985" bIns="46493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9428534"/>
            <a:ext cx="2944958" cy="498105"/>
          </a:xfrm>
          <a:prstGeom prst="rect">
            <a:avLst/>
          </a:prstGeom>
        </p:spPr>
        <p:txBody>
          <a:bodyPr vert="horz" lIns="92985" tIns="46493" rIns="92985" bIns="46493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51098" y="9428534"/>
            <a:ext cx="2944958" cy="498105"/>
          </a:xfrm>
          <a:prstGeom prst="rect">
            <a:avLst/>
          </a:prstGeom>
        </p:spPr>
        <p:txBody>
          <a:bodyPr vert="horz" lIns="92985" tIns="46493" rIns="92985" bIns="46493" rtlCol="0" anchor="b"/>
          <a:lstStyle>
            <a:lvl1pPr algn="r">
              <a:defRPr sz="1200"/>
            </a:lvl1pPr>
          </a:lstStyle>
          <a:p>
            <a:fld id="{440AC485-0E7E-4AF1-8D29-204E0F3DE0A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4237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AC485-0E7E-4AF1-8D29-204E0F3DE0A0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48352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643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6/6/2024</a:t>
            </a:fld>
            <a:endParaRPr lang="en-US" dirty="0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09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87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333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70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958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22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684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44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186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6/6/2024</a:t>
            </a:fld>
            <a:endParaRPr lang="en-US" dirty="0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42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93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6/6/2024</a:t>
            </a:fld>
            <a:endParaRPr lang="en-US" dirty="0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6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667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hyperlink" Target="mailto:peter.jany@enviro.gov.sk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481224" y="3194293"/>
            <a:ext cx="85473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Possibilities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of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financing nature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protection</a:t>
            </a:r>
            <a:endParaRPr lang="sk-SK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from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Program</a:t>
            </a:r>
            <a:r>
              <a:rPr lang="sk-SK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Slovakia</a:t>
            </a:r>
            <a:r>
              <a:rPr lang="sk-SK" sz="2400" b="1" dirty="0" smtClean="0">
                <a:solidFill>
                  <a:schemeClr val="accent5">
                    <a:lumMod val="75000"/>
                  </a:schemeClr>
                </a:solidFill>
              </a:rPr>
              <a:t> 2021 - 2027</a:t>
            </a:r>
            <a:endParaRPr lang="pl-PL" sz="24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224611" y="5833916"/>
            <a:ext cx="490936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chemeClr val="accent5">
                    <a:lumMod val="75000"/>
                  </a:schemeClr>
                </a:solidFill>
              </a:rPr>
              <a:t>HUNGARIAN-SLOVAK JOINT COMMITTEE </a:t>
            </a:r>
          </a:p>
          <a:p>
            <a:r>
              <a:rPr lang="en-US" sz="1300" b="1" dirty="0">
                <a:solidFill>
                  <a:schemeClr val="accent5">
                    <a:lumMod val="75000"/>
                  </a:schemeClr>
                </a:solidFill>
              </a:rPr>
              <a:t>ON ENVIRONMENT PROTECTION AND NATURE CONSERVATION</a:t>
            </a:r>
          </a:p>
          <a:p>
            <a:r>
              <a:rPr lang="en-US" sz="1300" b="1" dirty="0" smtClean="0">
                <a:solidFill>
                  <a:schemeClr val="accent5">
                    <a:lumMod val="75000"/>
                  </a:schemeClr>
                </a:solidFill>
              </a:rPr>
              <a:t>Working </a:t>
            </a:r>
            <a:r>
              <a:rPr lang="en-US" sz="1300" b="1" dirty="0">
                <a:solidFill>
                  <a:schemeClr val="accent5">
                    <a:lumMod val="75000"/>
                  </a:schemeClr>
                </a:solidFill>
              </a:rPr>
              <a:t>Group </a:t>
            </a:r>
            <a:r>
              <a:rPr lang="en-US" sz="1300" b="1" dirty="0" smtClean="0">
                <a:solidFill>
                  <a:schemeClr val="accent5">
                    <a:lumMod val="75000"/>
                  </a:schemeClr>
                </a:solidFill>
              </a:rPr>
              <a:t>on </a:t>
            </a:r>
            <a:r>
              <a:rPr lang="en-US" sz="1300" b="1" dirty="0">
                <a:solidFill>
                  <a:schemeClr val="accent5">
                    <a:lumMod val="75000"/>
                  </a:schemeClr>
                </a:solidFill>
              </a:rPr>
              <a:t>Nature Conservation and Landscape </a:t>
            </a:r>
            <a:r>
              <a:rPr lang="en-US" sz="1300" b="1" dirty="0" smtClean="0">
                <a:solidFill>
                  <a:schemeClr val="accent5">
                    <a:lumMod val="75000"/>
                  </a:schemeClr>
                </a:solidFill>
              </a:rPr>
              <a:t>Protection</a:t>
            </a:r>
            <a:endParaRPr lang="sk-SK" sz="13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k-SK" sz="13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sk-SK" sz="1300" b="1" dirty="0" err="1">
                <a:solidFill>
                  <a:schemeClr val="accent5">
                    <a:lumMod val="75000"/>
                  </a:schemeClr>
                </a:solidFill>
              </a:rPr>
              <a:t>June</a:t>
            </a:r>
            <a:r>
              <a:rPr lang="sk-SK" sz="13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sk-SK" sz="1300" b="1" dirty="0" smtClean="0">
                <a:solidFill>
                  <a:schemeClr val="accent5">
                    <a:lumMod val="75000"/>
                  </a:schemeClr>
                </a:solidFill>
              </a:rPr>
              <a:t>12th, 2024, Bratislava</a:t>
            </a:r>
            <a:endParaRPr lang="sk-SK" sz="13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 descr="M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51" y="447441"/>
            <a:ext cx="2046122" cy="57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200" y="370191"/>
            <a:ext cx="2194676" cy="656081"/>
          </a:xfrm>
          <a:prstGeom prst="rect">
            <a:avLst/>
          </a:prstGeom>
        </p:spPr>
      </p:pic>
      <p:pic>
        <p:nvPicPr>
          <p:cNvPr id="10" name="Obrázok 9" descr="C:\Users\zdenka.kurcikova\Desktop\Dokumenty\program-slovensko-768x18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93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4683218" y="460653"/>
            <a:ext cx="4207997" cy="453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sz="19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M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3" y="460653"/>
            <a:ext cx="2468614" cy="5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objekt pre obsah 2"/>
          <p:cNvSpPr txBox="1">
            <a:spLocks/>
          </p:cNvSpPr>
          <p:nvPr/>
        </p:nvSpPr>
        <p:spPr>
          <a:xfrm>
            <a:off x="654775" y="1818837"/>
            <a:ext cx="7795647" cy="4344742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spcBef>
                <a:spcPts val="1000"/>
              </a:spcBef>
            </a:pPr>
            <a:r>
              <a:rPr lang="en-US" sz="1600" dirty="0">
                <a:latin typeface="+mn-lt"/>
              </a:rPr>
              <a:t>Approved by the European Commission on </a:t>
            </a:r>
            <a:r>
              <a:rPr lang="en-US" sz="1600" b="1" dirty="0">
                <a:latin typeface="+mn-lt"/>
              </a:rPr>
              <a:t>22 November 2022</a:t>
            </a:r>
            <a:r>
              <a:rPr lang="sk-SK" sz="1600" dirty="0" smtClean="0">
                <a:latin typeface="+mn-lt"/>
              </a:rPr>
              <a:t>; </a:t>
            </a:r>
          </a:p>
          <a:p>
            <a:pPr algn="just">
              <a:spcBef>
                <a:spcPts val="1000"/>
              </a:spcBef>
            </a:pPr>
            <a:r>
              <a:rPr lang="en-US" sz="1600" dirty="0">
                <a:latin typeface="+mn-lt"/>
              </a:rPr>
              <a:t>In the </a:t>
            </a:r>
            <a:r>
              <a:rPr lang="en-US" sz="1600" dirty="0" smtClean="0">
                <a:latin typeface="+mn-lt"/>
              </a:rPr>
              <a:t>program</a:t>
            </a:r>
            <a:r>
              <a:rPr lang="sk-SK" sz="1600" dirty="0" err="1">
                <a:latin typeface="+mn-lt"/>
              </a:rPr>
              <a:t>m</a:t>
            </a:r>
            <a:r>
              <a:rPr lang="sk-SK" sz="1600" dirty="0" err="1" smtClean="0">
                <a:latin typeface="+mn-lt"/>
              </a:rPr>
              <a:t>ing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period 2021 – 2027, the </a:t>
            </a:r>
            <a:r>
              <a:rPr lang="sk-SK" sz="1600" dirty="0" err="1" smtClean="0">
                <a:latin typeface="+mn-lt"/>
              </a:rPr>
              <a:t>Managing</a:t>
            </a:r>
            <a:r>
              <a:rPr lang="sk-SK" sz="1600" dirty="0" smtClean="0">
                <a:latin typeface="+mn-lt"/>
              </a:rPr>
              <a:t> </a:t>
            </a:r>
            <a:r>
              <a:rPr lang="sk-SK" sz="1600" dirty="0" err="1" smtClean="0">
                <a:latin typeface="+mn-lt"/>
              </a:rPr>
              <a:t>Authority</a:t>
            </a:r>
            <a:r>
              <a:rPr lang="sk-SK" sz="1600" dirty="0" smtClean="0">
                <a:latin typeface="+mn-lt"/>
              </a:rPr>
              <a:t> </a:t>
            </a:r>
            <a:r>
              <a:rPr lang="sk-SK" sz="1600" dirty="0" err="1" smtClean="0">
                <a:latin typeface="+mn-lt"/>
              </a:rPr>
              <a:t>is</a:t>
            </a:r>
            <a:r>
              <a:rPr lang="sk-SK" sz="1600" dirty="0" smtClean="0">
                <a:latin typeface="+mn-lt"/>
              </a:rPr>
              <a:t> </a:t>
            </a:r>
            <a:r>
              <a:rPr lang="en-US" sz="1600" dirty="0" err="1" smtClean="0">
                <a:latin typeface="+mn-lt"/>
              </a:rPr>
              <a:t>Ministr</a:t>
            </a:r>
            <a:r>
              <a:rPr lang="sk-SK" sz="1600" dirty="0" smtClean="0">
                <a:latin typeface="+mn-lt"/>
              </a:rPr>
              <a:t>y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of Investments, Regional Development and Informatization of the Slovak </a:t>
            </a:r>
            <a:r>
              <a:rPr lang="en-US" sz="1600" dirty="0" smtClean="0">
                <a:latin typeface="+mn-lt"/>
              </a:rPr>
              <a:t>Republic</a:t>
            </a:r>
            <a:r>
              <a:rPr lang="sk-SK" sz="1600" dirty="0" smtClean="0">
                <a:latin typeface="+mn-lt"/>
              </a:rPr>
              <a:t> (</a:t>
            </a:r>
            <a:r>
              <a:rPr lang="sk-SK" sz="1600" b="1" dirty="0" smtClean="0">
                <a:latin typeface="+mn-lt"/>
              </a:rPr>
              <a:t>MIRRI SR</a:t>
            </a:r>
            <a:r>
              <a:rPr lang="sk-SK" sz="1600" dirty="0" smtClean="0">
                <a:latin typeface="+mn-lt"/>
              </a:rPr>
              <a:t>). </a:t>
            </a:r>
            <a:r>
              <a:rPr lang="en-US" sz="1600" dirty="0" smtClean="0">
                <a:latin typeface="+mn-lt"/>
              </a:rPr>
              <a:t>Ministry </a:t>
            </a:r>
            <a:r>
              <a:rPr lang="en-US" sz="1600" dirty="0">
                <a:latin typeface="+mn-lt"/>
              </a:rPr>
              <a:t>of </a:t>
            </a:r>
            <a:r>
              <a:rPr lang="sk-SK" sz="1600" dirty="0" err="1" smtClean="0">
                <a:latin typeface="+mn-lt"/>
              </a:rPr>
              <a:t>Environment</a:t>
            </a:r>
            <a:r>
              <a:rPr lang="sk-SK" sz="1600" dirty="0" smtClean="0">
                <a:latin typeface="+mn-lt"/>
              </a:rPr>
              <a:t> of </a:t>
            </a:r>
            <a:r>
              <a:rPr lang="sk-SK" sz="1600" dirty="0" err="1" smtClean="0">
                <a:latin typeface="+mn-lt"/>
              </a:rPr>
              <a:t>the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Slovak Republic </a:t>
            </a:r>
            <a:r>
              <a:rPr lang="sk-SK" sz="1600" dirty="0" smtClean="0">
                <a:latin typeface="+mn-lt"/>
              </a:rPr>
              <a:t>(</a:t>
            </a:r>
            <a:r>
              <a:rPr lang="sk-SK" sz="1600" b="1" dirty="0" err="1" smtClean="0">
                <a:latin typeface="+mn-lt"/>
              </a:rPr>
              <a:t>MoE</a:t>
            </a:r>
            <a:r>
              <a:rPr lang="sk-SK" sz="1600" b="1" dirty="0" smtClean="0">
                <a:latin typeface="+mn-lt"/>
              </a:rPr>
              <a:t> SR</a:t>
            </a:r>
            <a:r>
              <a:rPr lang="sk-SK" sz="1600" dirty="0" smtClean="0">
                <a:latin typeface="+mn-lt"/>
              </a:rPr>
              <a:t>) </a:t>
            </a:r>
            <a:r>
              <a:rPr lang="en-US" sz="1600" dirty="0" smtClean="0">
                <a:latin typeface="+mn-lt"/>
              </a:rPr>
              <a:t>fulfills </a:t>
            </a:r>
            <a:r>
              <a:rPr lang="en-US" sz="1600" dirty="0">
                <a:latin typeface="+mn-lt"/>
              </a:rPr>
              <a:t>the function of an </a:t>
            </a:r>
            <a:r>
              <a:rPr lang="sk-SK" sz="1600" dirty="0" smtClean="0">
                <a:latin typeface="+mn-lt"/>
              </a:rPr>
              <a:t>I</a:t>
            </a:r>
            <a:r>
              <a:rPr lang="en-US" sz="1600" dirty="0" err="1" smtClean="0">
                <a:latin typeface="+mn-lt"/>
              </a:rPr>
              <a:t>ntermediary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body for the </a:t>
            </a:r>
            <a:r>
              <a:rPr lang="en-US" sz="1600" dirty="0" smtClean="0">
                <a:latin typeface="+mn-lt"/>
              </a:rPr>
              <a:t>Program</a:t>
            </a:r>
            <a:r>
              <a:rPr lang="sk-SK" sz="1600" dirty="0" err="1" smtClean="0">
                <a:latin typeface="+mn-lt"/>
              </a:rPr>
              <a:t>me</a:t>
            </a:r>
            <a:r>
              <a:rPr lang="sk-SK" sz="1600" dirty="0">
                <a:latin typeface="+mn-lt"/>
              </a:rPr>
              <a:t> Slovakia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and is responsible for measures within the 4 specific objectives of </a:t>
            </a:r>
            <a:r>
              <a:rPr lang="en-US" sz="1600" b="1" dirty="0">
                <a:latin typeface="+mn-lt"/>
              </a:rPr>
              <a:t>Priority 2 </a:t>
            </a:r>
            <a:r>
              <a:rPr lang="sk-SK" sz="1600" b="1" dirty="0" smtClean="0">
                <a:latin typeface="+mn-lt"/>
              </a:rPr>
              <a:t>„</a:t>
            </a:r>
            <a:r>
              <a:rPr lang="en-US" sz="1600" b="1" dirty="0" smtClean="0">
                <a:latin typeface="+mn-lt"/>
              </a:rPr>
              <a:t>Environment</a:t>
            </a:r>
            <a:r>
              <a:rPr lang="sk-SK" sz="1600" b="1" dirty="0" smtClean="0">
                <a:latin typeface="+mn-lt"/>
              </a:rPr>
              <a:t>“: </a:t>
            </a:r>
            <a:endParaRPr lang="sk-SK" sz="1600" b="1" dirty="0">
              <a:latin typeface="+mn-lt"/>
            </a:endParaRPr>
          </a:p>
          <a:p>
            <a:pPr marL="285750" indent="-28575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k-SK" sz="1600" b="1" dirty="0" smtClean="0">
                <a:solidFill>
                  <a:schemeClr val="tx1"/>
                </a:solidFill>
                <a:latin typeface="+mn-lt"/>
              </a:rPr>
              <a:t>2.4.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Promoting climate change adaptation and disaster risk prevention and resilience, taking into account eco-system based approaches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;</a:t>
            </a:r>
            <a:endParaRPr lang="sk-SK" sz="1600" dirty="0">
              <a:solidFill>
                <a:schemeClr val="tx1"/>
              </a:solidFill>
              <a:latin typeface="+mn-lt"/>
            </a:endParaRPr>
          </a:p>
          <a:p>
            <a:pPr marL="285750" indent="-28575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k-SK" sz="1600" b="1" dirty="0" smtClean="0">
                <a:solidFill>
                  <a:schemeClr val="tx1"/>
                </a:solidFill>
                <a:latin typeface="+mn-lt"/>
              </a:rPr>
              <a:t>2.5</a:t>
            </a:r>
            <a:r>
              <a:rPr lang="sk-SK" sz="1600" b="1" dirty="0">
                <a:solidFill>
                  <a:schemeClr val="tx1"/>
                </a:solidFill>
                <a:latin typeface="+mn-lt"/>
              </a:rPr>
              <a:t>.</a:t>
            </a:r>
            <a:r>
              <a:rPr lang="sk-SK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Promoting access to water and sustainable water management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;</a:t>
            </a:r>
            <a:endParaRPr lang="sk-SK" sz="1600" dirty="0">
              <a:solidFill>
                <a:schemeClr val="tx1"/>
              </a:solidFill>
              <a:latin typeface="+mn-lt"/>
            </a:endParaRPr>
          </a:p>
          <a:p>
            <a:pPr marL="285750" indent="-28575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k-SK" sz="1600" b="1" dirty="0" smtClean="0">
                <a:solidFill>
                  <a:schemeClr val="tx1"/>
                </a:solidFill>
                <a:latin typeface="+mn-lt"/>
              </a:rPr>
              <a:t>2.6.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Promoting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the transition to a circular and resource efficient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economy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;</a:t>
            </a:r>
            <a:endParaRPr lang="sk-SK" sz="1600" dirty="0">
              <a:solidFill>
                <a:schemeClr val="tx1"/>
              </a:solidFill>
              <a:latin typeface="+mn-lt"/>
            </a:endParaRPr>
          </a:p>
          <a:p>
            <a:pPr marL="285750" indent="-285750" algn="just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k-SK" sz="1600" b="1" dirty="0" smtClean="0">
                <a:solidFill>
                  <a:schemeClr val="tx1"/>
                </a:solidFill>
                <a:latin typeface="+mn-lt"/>
              </a:rPr>
              <a:t>2.7. </a:t>
            </a:r>
            <a:r>
              <a:rPr lang="en-US" sz="1600" b="1" dirty="0" smtClean="0">
                <a:solidFill>
                  <a:schemeClr val="tx1"/>
                </a:solidFill>
                <a:latin typeface="+mn-lt"/>
              </a:rPr>
              <a:t>Enhancing </a:t>
            </a:r>
            <a:r>
              <a:rPr lang="en-US" sz="1600" b="1" dirty="0">
                <a:solidFill>
                  <a:schemeClr val="tx1"/>
                </a:solidFill>
                <a:latin typeface="+mn-lt"/>
              </a:rPr>
              <a:t>protection and preservation of nature, biodiversity and green infrastructure, including in urban areas, and reducing all forms of pollution</a:t>
            </a:r>
            <a:r>
              <a:rPr lang="sk-SK" sz="1600" b="1" dirty="0" smtClean="0">
                <a:solidFill>
                  <a:schemeClr val="tx1"/>
                </a:solidFill>
                <a:latin typeface="+mn-lt"/>
              </a:rPr>
              <a:t>.</a:t>
            </a: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745" y="352014"/>
            <a:ext cx="2242433" cy="670357"/>
          </a:xfrm>
          <a:prstGeom prst="rect">
            <a:avLst/>
          </a:prstGeom>
        </p:spPr>
      </p:pic>
      <p:sp>
        <p:nvSpPr>
          <p:cNvPr id="9" name="Nadpis 1"/>
          <p:cNvSpPr txBox="1">
            <a:spLocks/>
          </p:cNvSpPr>
          <p:nvPr/>
        </p:nvSpPr>
        <p:spPr>
          <a:xfrm>
            <a:off x="754273" y="1343700"/>
            <a:ext cx="7596652" cy="44265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1800" b="1" dirty="0" smtClean="0">
                <a:solidFill>
                  <a:schemeClr val="bg1"/>
                </a:solidFill>
              </a:rPr>
              <a:t>Program </a:t>
            </a:r>
            <a:r>
              <a:rPr lang="sk-SK" sz="1800" b="1" dirty="0" smtClean="0">
                <a:solidFill>
                  <a:schemeClr val="bg1"/>
                </a:solidFill>
              </a:rPr>
              <a:t>Slovakia 2021 - 2027</a:t>
            </a:r>
            <a:endParaRPr lang="sk-SK" sz="1200" dirty="0">
              <a:solidFill>
                <a:schemeClr val="bg1"/>
              </a:solidFill>
            </a:endParaRPr>
          </a:p>
        </p:txBody>
      </p:sp>
      <p:pic>
        <p:nvPicPr>
          <p:cNvPr id="10" name="Obrázok 9" descr="C:\Users\zdenka.kurcikova\Desktop\Dokumenty\program-slovensko-768x18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092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4683218" y="460653"/>
            <a:ext cx="4207997" cy="453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sk-SK" sz="19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M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3" y="460653"/>
            <a:ext cx="2468614" cy="5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objekt pre obsah 2"/>
          <p:cNvSpPr txBox="1">
            <a:spLocks/>
          </p:cNvSpPr>
          <p:nvPr/>
        </p:nvSpPr>
        <p:spPr>
          <a:xfrm>
            <a:off x="636045" y="2134654"/>
            <a:ext cx="7835095" cy="3573419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sk-SK" sz="1600" dirty="0">
                <a:solidFill>
                  <a:schemeClr val="tx1"/>
                </a:solidFill>
                <a:latin typeface="+mn-lt"/>
              </a:rPr>
              <a:t>In </a:t>
            </a:r>
            <a:r>
              <a:rPr lang="sk-SK" sz="1600" dirty="0" err="1">
                <a:solidFill>
                  <a:schemeClr val="tx1"/>
                </a:solidFill>
                <a:latin typeface="+mn-lt"/>
              </a:rPr>
              <a:t>specific</a:t>
            </a:r>
            <a:r>
              <a:rPr lang="sk-SK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sk-SK" sz="1600" dirty="0" err="1">
                <a:solidFill>
                  <a:schemeClr val="tx1"/>
                </a:solidFill>
                <a:latin typeface="+mn-lt"/>
              </a:rPr>
              <a:t>objective</a:t>
            </a:r>
            <a:r>
              <a:rPr lang="sk-SK" sz="1600" dirty="0">
                <a:solidFill>
                  <a:schemeClr val="tx1"/>
                </a:solidFill>
                <a:latin typeface="+mn-lt"/>
              </a:rPr>
              <a:t> RSO 2.7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will </a:t>
            </a:r>
            <a:r>
              <a:rPr lang="en-US" sz="1600" dirty="0" err="1">
                <a:solidFill>
                  <a:schemeClr val="tx1"/>
                </a:solidFill>
                <a:latin typeface="+mn-lt"/>
              </a:rPr>
              <a:t>MoE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SR support these measures in nature protection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177800" indent="-17780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+mn-lt"/>
              </a:rPr>
              <a:t>2.7.1. Elaboration and implementation of approved documents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for the management of specially protected parts of nature and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landscape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;</a:t>
            </a:r>
          </a:p>
          <a:p>
            <a:pPr marL="177800" indent="-17780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+mn-lt"/>
              </a:rPr>
              <a:t>2.7.2.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+mn-lt"/>
              </a:rPr>
              <a:t>Mapping and monitoring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of habitats and species and monitoring of nature protection and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biod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i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versity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targets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;</a:t>
            </a:r>
          </a:p>
          <a:p>
            <a:pPr marL="177800" indent="-17780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+mn-lt"/>
              </a:rPr>
              <a:t>2.7.3.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+mn-lt"/>
              </a:rPr>
              <a:t>Promoting biological and landscape diversity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and the quality of ecosystem services by maintaining and building green and blue infrastructure and prevention and management of invasive alien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species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; </a:t>
            </a:r>
            <a:endParaRPr lang="sk-SK" sz="1600" dirty="0">
              <a:solidFill>
                <a:schemeClr val="tx1"/>
              </a:solidFill>
              <a:latin typeface="+mn-lt"/>
            </a:endParaRPr>
          </a:p>
          <a:p>
            <a:pPr marL="177800" indent="-17780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+mn-lt"/>
              </a:rPr>
              <a:t>2.7.5.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+mn-lt"/>
              </a:rPr>
              <a:t>Ensuring the continuity of watercourses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and their </a:t>
            </a:r>
            <a:r>
              <a:rPr lang="en-US" sz="1600" dirty="0" err="1">
                <a:solidFill>
                  <a:schemeClr val="tx1"/>
                </a:solidFill>
                <a:latin typeface="+mn-lt"/>
              </a:rPr>
              <a:t>revitalisation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in order to support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biodiversity</a:t>
            </a:r>
            <a:r>
              <a:rPr lang="sk-SK" sz="1600" dirty="0" smtClean="0">
                <a:solidFill>
                  <a:schemeClr val="tx1"/>
                </a:solidFill>
                <a:latin typeface="+mn-lt"/>
              </a:rPr>
              <a:t>; </a:t>
            </a:r>
            <a:endParaRPr lang="sk-SK" sz="1600" dirty="0">
              <a:solidFill>
                <a:schemeClr val="tx1"/>
              </a:solidFill>
              <a:latin typeface="+mn-lt"/>
            </a:endParaRPr>
          </a:p>
          <a:p>
            <a:pPr marL="177800" indent="-17780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+mn-lt"/>
              </a:rPr>
              <a:t>2.7.6.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+mn-lt"/>
              </a:rPr>
              <a:t>Promoting environmental awareness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, also through environmental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centres</a:t>
            </a:r>
            <a:r>
              <a:rPr lang="sk-SK" sz="1600" dirty="0">
                <a:solidFill>
                  <a:schemeClr val="tx1"/>
                </a:solidFill>
                <a:latin typeface="+mn-lt"/>
              </a:rPr>
              <a:t>.</a:t>
            </a:r>
          </a:p>
        </p:txBody>
      </p:sp>
      <p:pic>
        <p:nvPicPr>
          <p:cNvPr id="10" name="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92" y="447442"/>
            <a:ext cx="2242433" cy="670357"/>
          </a:xfrm>
          <a:prstGeom prst="rect">
            <a:avLst/>
          </a:prstGeom>
        </p:spPr>
      </p:pic>
      <p:sp>
        <p:nvSpPr>
          <p:cNvPr id="11" name="Nadpis 1"/>
          <p:cNvSpPr txBox="1">
            <a:spLocks/>
          </p:cNvSpPr>
          <p:nvPr/>
        </p:nvSpPr>
        <p:spPr>
          <a:xfrm>
            <a:off x="755266" y="1337423"/>
            <a:ext cx="7596652" cy="50090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1800" b="1" dirty="0" smtClean="0">
                <a:solidFill>
                  <a:schemeClr val="bg1"/>
                </a:solidFill>
              </a:rPr>
              <a:t>RSO 2.7. </a:t>
            </a:r>
            <a:r>
              <a:rPr lang="en-US" sz="1800" b="1" dirty="0">
                <a:solidFill>
                  <a:schemeClr val="bg1"/>
                </a:solidFill>
              </a:rPr>
              <a:t>Enhancing protection and preservation of nature, biodiversity and green infrastructure, including in urban areas, and reducing all forms of pollution</a:t>
            </a:r>
            <a:endParaRPr lang="sk-SK" sz="1800" b="1" dirty="0">
              <a:solidFill>
                <a:schemeClr val="bg1"/>
              </a:solidFill>
            </a:endParaRPr>
          </a:p>
        </p:txBody>
      </p:sp>
      <p:pic>
        <p:nvPicPr>
          <p:cNvPr id="12" name="Obrázok 11" descr="C:\Users\zdenka.kurcikova\Desktop\Dokumenty\program-slovensko-768x18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223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4683218" y="460653"/>
            <a:ext cx="4207997" cy="453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9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2" descr="M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3" y="460653"/>
            <a:ext cx="2468614" cy="5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92" y="447442"/>
            <a:ext cx="2242433" cy="670357"/>
          </a:xfrm>
          <a:prstGeom prst="rect">
            <a:avLst/>
          </a:prstGeom>
        </p:spPr>
      </p:pic>
      <p:sp>
        <p:nvSpPr>
          <p:cNvPr id="11" name="Nadpis 1"/>
          <p:cNvSpPr txBox="1">
            <a:spLocks/>
          </p:cNvSpPr>
          <p:nvPr/>
        </p:nvSpPr>
        <p:spPr>
          <a:xfrm>
            <a:off x="754273" y="1297394"/>
            <a:ext cx="7596652" cy="56984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1800" b="1" dirty="0" err="1" smtClean="0">
                <a:solidFill>
                  <a:prstClr val="white"/>
                </a:solidFill>
              </a:rPr>
              <a:t>Measure</a:t>
            </a:r>
            <a:r>
              <a:rPr lang="sk-SK" sz="1800" b="1" dirty="0" smtClean="0">
                <a:solidFill>
                  <a:prstClr val="white"/>
                </a:solidFill>
              </a:rPr>
              <a:t> </a:t>
            </a:r>
            <a:r>
              <a:rPr lang="en-US" sz="1800" b="1" dirty="0" smtClean="0">
                <a:solidFill>
                  <a:prstClr val="white"/>
                </a:solidFill>
              </a:rPr>
              <a:t>2.7.1</a:t>
            </a:r>
            <a:r>
              <a:rPr lang="en-US" sz="1800" b="1" dirty="0">
                <a:solidFill>
                  <a:prstClr val="white"/>
                </a:solidFill>
              </a:rPr>
              <a:t>. Elaboration and implementation of approved documents for the management of specially protected parts of nature and landscape</a:t>
            </a: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</a:endParaRPr>
          </a:p>
        </p:txBody>
      </p:sp>
      <p:sp>
        <p:nvSpPr>
          <p:cNvPr id="12" name="Zástupný objekt pre obsah 2"/>
          <p:cNvSpPr txBox="1">
            <a:spLocks/>
          </p:cNvSpPr>
          <p:nvPr/>
        </p:nvSpPr>
        <p:spPr>
          <a:xfrm>
            <a:off x="754273" y="2071396"/>
            <a:ext cx="7596652" cy="393225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Elaboration </a:t>
            </a: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implementation of measures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resulting from approved 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management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plans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as well as from other approved documents for the management of protected areas or species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Reconstruction and construction of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infrastructure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provision of services for visitors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protected areas, especially with the aim of protecting biodiversity and guiding visitors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Ensuring the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material and technical equipment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the nature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guard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for the purpose of fulfilling the tasks of the nature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guard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as part of the activities of the approved projects, while these tasks must result from the approved management plans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Completion and expansion of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rescue stations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for protected animal species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Purchase and reconstruction of objects intended for the performance of State Nature Conservation functions, including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documentation and museum activities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b="1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Projects must comply with the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Priority Action Framework for </a:t>
            </a: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Natura 2000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rgbClr val="FF0000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 state aid/de minimis </a:t>
            </a:r>
            <a:r>
              <a:rPr lang="en-US" sz="1600" dirty="0" smtClean="0">
                <a:solidFill>
                  <a:srgbClr val="FF0000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scheme </a:t>
            </a:r>
            <a:r>
              <a:rPr lang="en-US" sz="1600" dirty="0">
                <a:solidFill>
                  <a:srgbClr val="FF0000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will be developed</a:t>
            </a:r>
            <a:r>
              <a:rPr lang="sk-SK" sz="1600" dirty="0" smtClean="0">
                <a:solidFill>
                  <a:srgbClr val="FF0000"/>
                </a:solidFill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Total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alocation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248</a:t>
            </a:r>
            <a:r>
              <a:rPr lang="pt-BR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mil. €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ER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DF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a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Obrázok 8" descr="C:\Users\zdenka.kurcikova\Desktop\Dokumenty\program-slovensko-768x18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312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4683218" y="460653"/>
            <a:ext cx="4207997" cy="453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9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2" descr="M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3" y="460653"/>
            <a:ext cx="2468614" cy="5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92" y="447442"/>
            <a:ext cx="2242433" cy="670357"/>
          </a:xfrm>
          <a:prstGeom prst="rect">
            <a:avLst/>
          </a:prstGeom>
        </p:spPr>
      </p:pic>
      <p:sp>
        <p:nvSpPr>
          <p:cNvPr id="11" name="Nadpis 1"/>
          <p:cNvSpPr txBox="1">
            <a:spLocks/>
          </p:cNvSpPr>
          <p:nvPr/>
        </p:nvSpPr>
        <p:spPr>
          <a:xfrm>
            <a:off x="754273" y="1297394"/>
            <a:ext cx="7596652" cy="56984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1800" b="1" dirty="0" err="1" smtClean="0">
                <a:solidFill>
                  <a:prstClr val="white"/>
                </a:solidFill>
              </a:rPr>
              <a:t>Measure</a:t>
            </a:r>
            <a:r>
              <a:rPr lang="sk-SK" sz="1800" b="1" dirty="0" smtClean="0">
                <a:solidFill>
                  <a:prstClr val="white"/>
                </a:solidFill>
              </a:rPr>
              <a:t> </a:t>
            </a:r>
            <a:r>
              <a:rPr lang="en-US" sz="1800" b="1" dirty="0" smtClean="0">
                <a:solidFill>
                  <a:prstClr val="white"/>
                </a:solidFill>
              </a:rPr>
              <a:t>2.7.2</a:t>
            </a:r>
            <a:r>
              <a:rPr lang="en-US" sz="1800" b="1" dirty="0">
                <a:solidFill>
                  <a:prstClr val="white"/>
                </a:solidFill>
              </a:rPr>
              <a:t>. Mapping and monitoring of habitats and species and monitoring of nature protection and biodiversity targets</a:t>
            </a: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</a:endParaRPr>
          </a:p>
        </p:txBody>
      </p:sp>
      <p:sp>
        <p:nvSpPr>
          <p:cNvPr id="12" name="Zástupný objekt pre obsah 2"/>
          <p:cNvSpPr txBox="1">
            <a:spLocks/>
          </p:cNvSpPr>
          <p:nvPr/>
        </p:nvSpPr>
        <p:spPr>
          <a:xfrm>
            <a:off x="754273" y="2071396"/>
            <a:ext cx="7596652" cy="393225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Mapping and monitoring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habitats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species of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European </a:t>
            </a: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sk-SK" sz="1600" b="1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nterest</a:t>
            </a: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for the purpose of regular reporting for the European Commission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Mapping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monitoring of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habitats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species of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national </a:t>
            </a: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sk-SK" sz="1600" b="1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nterest</a:t>
            </a: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b="1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Full-scale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monitoring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of species and habitats listed in the list of habitats and species for which Slovakia must ensure mapping and monitoring for the European Commission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300"/>
              </a:spcBef>
              <a:buClrTx/>
              <a:defRPr/>
            </a:pP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Projects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must comply with the Habitats Directive, the Bird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Directive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the Nature and Landscape Protection Act, the list of species of national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nterest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Total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allocation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20,1</a:t>
            </a:r>
            <a:r>
              <a:rPr lang="pt-BR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mil. €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Obrázok 8" descr="C:\Users\zdenka.kurcikova\Desktop\Dokumenty\program-slovensko-768x18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437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4683218" y="460653"/>
            <a:ext cx="4207997" cy="453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9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2" descr="M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3" y="460653"/>
            <a:ext cx="2468614" cy="5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92" y="447442"/>
            <a:ext cx="2242433" cy="670357"/>
          </a:xfrm>
          <a:prstGeom prst="rect">
            <a:avLst/>
          </a:prstGeom>
        </p:spPr>
      </p:pic>
      <p:sp>
        <p:nvSpPr>
          <p:cNvPr id="11" name="Nadpis 1"/>
          <p:cNvSpPr txBox="1">
            <a:spLocks/>
          </p:cNvSpPr>
          <p:nvPr/>
        </p:nvSpPr>
        <p:spPr>
          <a:xfrm>
            <a:off x="754273" y="1297394"/>
            <a:ext cx="7708592" cy="77400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1800" b="1" dirty="0" err="1" smtClean="0">
                <a:solidFill>
                  <a:prstClr val="white"/>
                </a:solidFill>
              </a:rPr>
              <a:t>Measure</a:t>
            </a:r>
            <a:r>
              <a:rPr lang="sk-SK" sz="1800" b="1" dirty="0" smtClean="0">
                <a:solidFill>
                  <a:prstClr val="white"/>
                </a:solidFill>
              </a:rPr>
              <a:t> </a:t>
            </a:r>
            <a:r>
              <a:rPr lang="en-US" sz="1800" b="1" dirty="0" smtClean="0">
                <a:solidFill>
                  <a:prstClr val="white"/>
                </a:solidFill>
              </a:rPr>
              <a:t>2.7.3</a:t>
            </a:r>
            <a:r>
              <a:rPr lang="en-US" sz="1800" b="1" dirty="0">
                <a:solidFill>
                  <a:prstClr val="white"/>
                </a:solidFill>
              </a:rPr>
              <a:t>. Promoting biological and landscape diversity and the quality of ecosystem services by maintaining and building green and blue infrastructure and prevention and management of invasive alien species</a:t>
            </a: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</a:endParaRPr>
          </a:p>
        </p:txBody>
      </p:sp>
      <p:sp>
        <p:nvSpPr>
          <p:cNvPr id="12" name="Zástupný objekt pre obsah 2"/>
          <p:cNvSpPr txBox="1">
            <a:spLocks/>
          </p:cNvSpPr>
          <p:nvPr/>
        </p:nvSpPr>
        <p:spPr>
          <a:xfrm>
            <a:off x="754273" y="2230016"/>
            <a:ext cx="7596652" cy="377363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Measures to improve the condition of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habitats and species outside protected areas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watercourses, on agricultural and forest land, along transport corridors as well as in settlements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Processing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documents for preservation and restoration of biodiversity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ecosystems and evaluation of their services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Support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for the implementation of elements of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green and blue infrastructure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at the local level, especially as part of common facilities and measures in land development projects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Processing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documents for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building a landscape planning system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maintaining landscape structures and restoring ecosystems and evaluating their services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Processing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documents and implementation of eradication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measures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invasive </a:t>
            </a:r>
            <a:r>
              <a:rPr lang="sk-SK" sz="1600" b="1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alien</a:t>
            </a: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species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, including their mapping and monitoring, or the construction of detention stations for invasive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species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spcBef>
                <a:spcPts val="300"/>
              </a:spcBef>
              <a:buClrTx/>
              <a:defRPr/>
            </a:pP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Total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allocation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18,7</a:t>
            </a:r>
            <a:r>
              <a:rPr lang="pt-BR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mil. €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ERDF </a:t>
            </a:r>
          </a:p>
          <a:p>
            <a:pPr lvl="0" algn="just">
              <a:spcBef>
                <a:spcPts val="300"/>
              </a:spcBef>
              <a:buClrTx/>
              <a:defRPr/>
            </a:pP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     (11,25 mil. € ITI –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integrated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territorial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investments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Obrázok 12" descr="C:\Users\zdenka.kurcikova\Desktop\Dokumenty\program-slovensko-768x18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2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4683218" y="460653"/>
            <a:ext cx="4207997" cy="453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9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2" descr="M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3" y="460653"/>
            <a:ext cx="2468614" cy="5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92" y="447442"/>
            <a:ext cx="2242433" cy="670357"/>
          </a:xfrm>
          <a:prstGeom prst="rect">
            <a:avLst/>
          </a:prstGeom>
        </p:spPr>
      </p:pic>
      <p:sp>
        <p:nvSpPr>
          <p:cNvPr id="11" name="Nadpis 1"/>
          <p:cNvSpPr txBox="1">
            <a:spLocks/>
          </p:cNvSpPr>
          <p:nvPr/>
        </p:nvSpPr>
        <p:spPr>
          <a:xfrm>
            <a:off x="754273" y="1297394"/>
            <a:ext cx="7708592" cy="58739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1800" b="1" dirty="0" err="1" smtClean="0">
                <a:solidFill>
                  <a:prstClr val="white"/>
                </a:solidFill>
              </a:rPr>
              <a:t>Measure</a:t>
            </a:r>
            <a:r>
              <a:rPr lang="sk-SK" sz="1800" b="1" dirty="0" smtClean="0">
                <a:solidFill>
                  <a:prstClr val="white"/>
                </a:solidFill>
              </a:rPr>
              <a:t> </a:t>
            </a:r>
            <a:r>
              <a:rPr lang="en-US" sz="1800" b="1" dirty="0" smtClean="0">
                <a:solidFill>
                  <a:prstClr val="white"/>
                </a:solidFill>
              </a:rPr>
              <a:t>2.7.5. Ensuring the continuity of watercourses and their </a:t>
            </a:r>
            <a:r>
              <a:rPr lang="en-US" sz="1800" b="1" dirty="0" err="1" smtClean="0">
                <a:solidFill>
                  <a:prstClr val="white"/>
                </a:solidFill>
              </a:rPr>
              <a:t>revitalisation</a:t>
            </a:r>
            <a:r>
              <a:rPr lang="en-US" sz="1800" b="1" dirty="0" smtClean="0">
                <a:solidFill>
                  <a:prstClr val="white"/>
                </a:solidFill>
              </a:rPr>
              <a:t> in order to support biodiversity</a:t>
            </a: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</a:endParaRPr>
          </a:p>
        </p:txBody>
      </p:sp>
      <p:sp>
        <p:nvSpPr>
          <p:cNvPr id="12" name="Zástupný objekt pre obsah 2"/>
          <p:cNvSpPr txBox="1">
            <a:spLocks/>
          </p:cNvSpPr>
          <p:nvPr/>
        </p:nvSpPr>
        <p:spPr>
          <a:xfrm>
            <a:off x="754273" y="2230016"/>
            <a:ext cx="7596652" cy="377363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Original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in OP 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QE 2014 - 2020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under water management, within specific objective 1.2.3, activity B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Measures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to ensure the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revitalization of streams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Removal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barriers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on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watercourses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Elimination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disruption of the longitudinal continuity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streams and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habitats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ensuring the lateral continuity of wetlands/floods with the stream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Removal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selected stream embankments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, taking into account the management needs of invasive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alien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species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Total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allocation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13,4</a:t>
            </a:r>
            <a:r>
              <a:rPr lang="pt-BR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mil. €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DF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Obrázok 8" descr="C:\Users\zdenka.kurcikova\Desktop\Dokumenty\program-slovensko-768x18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169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4683218" y="460653"/>
            <a:ext cx="4207997" cy="453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9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4" name="Picture 2" descr="M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3" y="460653"/>
            <a:ext cx="2468614" cy="5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92" y="447442"/>
            <a:ext cx="2242433" cy="670357"/>
          </a:xfrm>
          <a:prstGeom prst="rect">
            <a:avLst/>
          </a:prstGeom>
        </p:spPr>
      </p:pic>
      <p:sp>
        <p:nvSpPr>
          <p:cNvPr id="11" name="Nadpis 1"/>
          <p:cNvSpPr txBox="1">
            <a:spLocks/>
          </p:cNvSpPr>
          <p:nvPr/>
        </p:nvSpPr>
        <p:spPr>
          <a:xfrm>
            <a:off x="754273" y="1297394"/>
            <a:ext cx="7708592" cy="58739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sk-SK" sz="1800" b="1" dirty="0" err="1" smtClean="0">
                <a:solidFill>
                  <a:prstClr val="white"/>
                </a:solidFill>
              </a:rPr>
              <a:t>Measure</a:t>
            </a:r>
            <a:r>
              <a:rPr lang="sk-SK" sz="1800" b="1" dirty="0" smtClean="0">
                <a:solidFill>
                  <a:prstClr val="white"/>
                </a:solidFill>
              </a:rPr>
              <a:t> </a:t>
            </a:r>
            <a:r>
              <a:rPr lang="en-US" sz="1800" b="1" dirty="0" smtClean="0">
                <a:solidFill>
                  <a:prstClr val="white"/>
                </a:solidFill>
              </a:rPr>
              <a:t>2.7.6</a:t>
            </a:r>
            <a:r>
              <a:rPr lang="en-US" sz="1800" b="1" dirty="0">
                <a:solidFill>
                  <a:prstClr val="white"/>
                </a:solidFill>
              </a:rPr>
              <a:t>. Promoting environmental awareness, also through environmental </a:t>
            </a:r>
            <a:r>
              <a:rPr lang="en-US" sz="1800" b="1" dirty="0" err="1">
                <a:solidFill>
                  <a:prstClr val="white"/>
                </a:solidFill>
              </a:rPr>
              <a:t>centres</a:t>
            </a:r>
            <a:endParaRPr kumimoji="0" lang="sk-SK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</a:endParaRPr>
          </a:p>
        </p:txBody>
      </p:sp>
      <p:sp>
        <p:nvSpPr>
          <p:cNvPr id="12" name="Zástupný objekt pre obsah 2"/>
          <p:cNvSpPr txBox="1">
            <a:spLocks/>
          </p:cNvSpPr>
          <p:nvPr/>
        </p:nvSpPr>
        <p:spPr>
          <a:xfrm>
            <a:off x="754273" y="2230016"/>
            <a:ext cx="7596652" cy="377363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Support of environmental centers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also in protected areas for the purpose of increasing environmental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knowledge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education and awareness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Support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US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small environmental infrastructure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for the public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Implementation </a:t>
            </a:r>
            <a:r>
              <a:rPr lang="en-US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through the National 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project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managed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by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sk-SK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Slovak </a:t>
            </a:r>
            <a:r>
              <a:rPr lang="sk-SK" sz="1600" b="1" dirty="0" err="1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Environment</a:t>
            </a:r>
            <a:r>
              <a:rPr lang="sk-SK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b="1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Agency</a:t>
            </a:r>
            <a:r>
              <a:rPr lang="en-US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sk-SK" sz="1600" dirty="0" smtClean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300"/>
              </a:spcBef>
              <a:buClrTx/>
              <a:defRPr/>
            </a:pP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Bef>
                <a:spcPts val="30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Total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allocation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10,1</a:t>
            </a:r>
            <a:r>
              <a:rPr lang="pt-BR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600" b="1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mil. € </a:t>
            </a:r>
            <a:r>
              <a:rPr lang="sk-SK" sz="1600" dirty="0" err="1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from</a:t>
            </a:r>
            <a:r>
              <a:rPr lang="sk-SK" sz="1600" b="1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600" dirty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pt-BR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sk-SK" sz="1600" dirty="0" smtClean="0"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1600" dirty="0"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Obrázok 8" descr="C:\Users\zdenka.kurcikova\Desktop\Dokumenty\program-slovensko-768x180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56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MZ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3" y="460653"/>
            <a:ext cx="2468614" cy="59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92" y="447442"/>
            <a:ext cx="2242433" cy="670357"/>
          </a:xfrm>
          <a:prstGeom prst="rect">
            <a:avLst/>
          </a:prstGeom>
        </p:spPr>
      </p:pic>
      <p:sp>
        <p:nvSpPr>
          <p:cNvPr id="9" name="Google Shape;1205;p73"/>
          <p:cNvSpPr/>
          <p:nvPr/>
        </p:nvSpPr>
        <p:spPr>
          <a:xfrm>
            <a:off x="0" y="3241657"/>
            <a:ext cx="9144000" cy="1482383"/>
          </a:xfrm>
          <a:prstGeom prst="rect">
            <a:avLst/>
          </a:prstGeom>
          <a:gradFill>
            <a:gsLst>
              <a:gs pos="0">
                <a:srgbClr val="005DB1"/>
              </a:gs>
              <a:gs pos="58999">
                <a:srgbClr val="043276"/>
              </a:gs>
              <a:gs pos="100000">
                <a:srgbClr val="00336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r>
              <a:rPr lang="en-US" sz="2800" b="1" dirty="0" smtClean="0">
                <a:solidFill>
                  <a:schemeClr val="lt1"/>
                </a:solidFill>
                <a:cs typeface="Calibri"/>
                <a:sym typeface="Calibri"/>
              </a:rPr>
              <a:t>Thank</a:t>
            </a:r>
            <a:r>
              <a:rPr lang="sk-SK" sz="2800" b="1" dirty="0" smtClean="0">
                <a:solidFill>
                  <a:schemeClr val="lt1"/>
                </a:solidFill>
                <a:cs typeface="Calibri"/>
                <a:sym typeface="Calibri"/>
              </a:rPr>
              <a:t> </a:t>
            </a:r>
            <a:r>
              <a:rPr lang="sk-SK" sz="2800" b="1" dirty="0" err="1" smtClean="0">
                <a:solidFill>
                  <a:schemeClr val="lt1"/>
                </a:solidFill>
                <a:cs typeface="Calibri"/>
                <a:sym typeface="Calibri"/>
              </a:rPr>
              <a:t>you</a:t>
            </a:r>
            <a:r>
              <a:rPr lang="en-US" sz="2800" b="1" dirty="0" smtClean="0">
                <a:solidFill>
                  <a:schemeClr val="lt1"/>
                </a:solidFill>
                <a:cs typeface="Calibri"/>
                <a:sym typeface="Calibri"/>
              </a:rPr>
              <a:t> </a:t>
            </a:r>
            <a:r>
              <a:rPr lang="en-US" sz="2800" b="1" dirty="0">
                <a:solidFill>
                  <a:schemeClr val="lt1"/>
                </a:solidFill>
                <a:cs typeface="Calibri"/>
                <a:sym typeface="Calibri"/>
              </a:rPr>
              <a:t>for paying attention</a:t>
            </a:r>
            <a:endParaRPr lang="sk-SK" sz="2800" dirty="0"/>
          </a:p>
        </p:txBody>
      </p:sp>
      <p:sp>
        <p:nvSpPr>
          <p:cNvPr id="2" name="Obdĺžnik 1"/>
          <p:cNvSpPr/>
          <p:nvPr/>
        </p:nvSpPr>
        <p:spPr>
          <a:xfrm>
            <a:off x="2189748" y="50950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sk-SK" dirty="0" err="1" smtClean="0">
                <a:solidFill>
                  <a:srgbClr val="5F6368"/>
                </a:solidFill>
              </a:rPr>
              <a:t>For</a:t>
            </a:r>
            <a:r>
              <a:rPr lang="sk-SK" dirty="0" smtClean="0">
                <a:solidFill>
                  <a:srgbClr val="5F6368"/>
                </a:solidFill>
              </a:rPr>
              <a:t> more </a:t>
            </a:r>
            <a:r>
              <a:rPr lang="sk-SK" dirty="0" err="1" smtClean="0">
                <a:solidFill>
                  <a:srgbClr val="5F6368"/>
                </a:solidFill>
              </a:rPr>
              <a:t>information</a:t>
            </a:r>
            <a:r>
              <a:rPr lang="sk-SK" dirty="0" smtClean="0">
                <a:solidFill>
                  <a:srgbClr val="5F6368"/>
                </a:solidFill>
              </a:rPr>
              <a:t> </a:t>
            </a:r>
            <a:r>
              <a:rPr lang="sk-SK" dirty="0" err="1" smtClean="0">
                <a:solidFill>
                  <a:srgbClr val="5F6368"/>
                </a:solidFill>
              </a:rPr>
              <a:t>please</a:t>
            </a:r>
            <a:r>
              <a:rPr lang="sk-SK" dirty="0" smtClean="0">
                <a:solidFill>
                  <a:srgbClr val="5F6368"/>
                </a:solidFill>
              </a:rPr>
              <a:t> </a:t>
            </a:r>
            <a:r>
              <a:rPr lang="sk-SK" dirty="0" err="1" smtClean="0">
                <a:solidFill>
                  <a:srgbClr val="5F6368"/>
                </a:solidFill>
              </a:rPr>
              <a:t>contact</a:t>
            </a:r>
            <a:r>
              <a:rPr lang="sk-SK" dirty="0" smtClean="0">
                <a:solidFill>
                  <a:srgbClr val="5F6368"/>
                </a:solidFill>
              </a:rPr>
              <a:t>:</a:t>
            </a:r>
          </a:p>
          <a:p>
            <a:pPr algn="ctr"/>
            <a:r>
              <a:rPr lang="sk-SK" dirty="0" smtClean="0">
                <a:solidFill>
                  <a:srgbClr val="5F6368"/>
                </a:solidFill>
                <a:effectLst/>
                <a:hlinkClick r:id="rId5"/>
              </a:rPr>
              <a:t>peter</a:t>
            </a:r>
            <a:r>
              <a:rPr lang="sk-SK" dirty="0" smtClean="0">
                <a:solidFill>
                  <a:srgbClr val="5F6368"/>
                </a:solidFill>
                <a:hlinkClick r:id="rId5"/>
              </a:rPr>
              <a:t>.jany@enviro.gov.sk</a:t>
            </a:r>
            <a:endParaRPr lang="sk-SK" dirty="0" smtClean="0">
              <a:solidFill>
                <a:srgbClr val="5F6368"/>
              </a:solidFill>
            </a:endParaRPr>
          </a:p>
        </p:txBody>
      </p:sp>
      <p:pic>
        <p:nvPicPr>
          <p:cNvPr id="8" name="Obrázok 7" descr="C:\Users\zdenka.kurcikova\Desktop\Dokumenty\program-slovensko-768x180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915" y="5833915"/>
            <a:ext cx="2320959" cy="720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390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9488</TotalTime>
  <Words>991</Words>
  <Application>Microsoft Office PowerPoint</Application>
  <PresentationFormat>Prezentácia na obrazovke (4:3)</PresentationFormat>
  <Paragraphs>65</Paragraphs>
  <Slides>9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Myriad Pro</vt:lpstr>
      <vt:lpstr>Times New Roman</vt:lpstr>
      <vt:lpstr>Wingdings</vt:lpstr>
      <vt:lpstr>Motív balíka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Durkošová Jana</cp:lastModifiedBy>
  <cp:revision>1220</cp:revision>
  <cp:lastPrinted>2022-10-05T11:49:51Z</cp:lastPrinted>
  <dcterms:created xsi:type="dcterms:W3CDTF">2016-11-04T09:30:49Z</dcterms:created>
  <dcterms:modified xsi:type="dcterms:W3CDTF">2024-06-06T18:21:23Z</dcterms:modified>
</cp:coreProperties>
</file>