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60" r:id="rId5"/>
    <p:sldId id="261" r:id="rId6"/>
    <p:sldId id="264" r:id="rId7"/>
    <p:sldId id="265"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ina Belkova" initials="MB" lastIdx="1" clrIdx="0">
    <p:extLst>
      <p:ext uri="{19B8F6BF-5375-455C-9EA6-DF929625EA0E}">
        <p15:presenceInfo xmlns:p15="http://schemas.microsoft.com/office/powerpoint/2012/main" userId="Martina Belkov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8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sk-SK"/>
              <a:t>Upravte štýly predlohy textu</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sk-SK"/>
              <a:t>Kliknutím upravte štýl predlohy podnadpisov</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D467459-B35C-4788-AAAE-5F1733999E96}" type="datetimeFigureOut">
              <a:rPr lang="en-GB" smtClean="0"/>
              <a:t>11/06/2024</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GB"/>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2AD2124-C71E-4584-85EC-8832BBE48E43}" type="slidenum">
              <a:rPr lang="en-GB" smtClean="0"/>
              <a:t>‹#›</a:t>
            </a:fld>
            <a:endParaRPr lang="en-GB"/>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2529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Upravte štýly predlohy textu</a:t>
            </a:r>
            <a:endParaRPr lang="en-US" dirty="0"/>
          </a:p>
        </p:txBody>
      </p:sp>
      <p:sp>
        <p:nvSpPr>
          <p:cNvPr id="3" name="Vertical Text Placeholder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ED467459-B35C-4788-AAAE-5F1733999E96}"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4117971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sk-SK"/>
              <a:t>Upravte štýly predlohy textu</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ED467459-B35C-4788-AAAE-5F1733999E96}"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758827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Upravte štýly predlohy textu</a:t>
            </a:r>
            <a:endParaRPr lang="en-US" dirty="0"/>
          </a:p>
        </p:txBody>
      </p:sp>
      <p:sp>
        <p:nvSpPr>
          <p:cNvPr id="3" name="Content Placeholder 2"/>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ED467459-B35C-4788-AAAE-5F1733999E96}"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1592728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sk-SK"/>
              <a:t>Upravte štýly predlohy textu</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ED467459-B35C-4788-AAAE-5F1733999E96}" type="datetimeFigureOut">
              <a:rPr lang="en-GB" smtClean="0"/>
              <a:t>11/06/2024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AD2124-C71E-4584-85EC-8832BBE48E43}" type="slidenum">
              <a:rPr lang="en-GB" smtClean="0"/>
              <a:t>‹#›</a:t>
            </a:fld>
            <a:endParaRPr lang="en-GB"/>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1982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sk-SK"/>
              <a:t>Upravte štýly predlohy textu</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Date Placeholder 4"/>
          <p:cNvSpPr>
            <a:spLocks noGrp="1"/>
          </p:cNvSpPr>
          <p:nvPr>
            <p:ph type="dt" sz="half" idx="10"/>
          </p:nvPr>
        </p:nvSpPr>
        <p:spPr/>
        <p:txBody>
          <a:bodyPr/>
          <a:lstStyle/>
          <a:p>
            <a:fld id="{ED467459-B35C-4788-AAAE-5F1733999E96}" type="datetimeFigureOut">
              <a:rPr lang="en-GB" smtClean="0"/>
              <a:t>11/06/2024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3649013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sk-SK"/>
              <a:t>Upravte štýly predlohy textu</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Date Placeholder 6"/>
          <p:cNvSpPr>
            <a:spLocks noGrp="1"/>
          </p:cNvSpPr>
          <p:nvPr>
            <p:ph type="dt" sz="half" idx="10"/>
          </p:nvPr>
        </p:nvSpPr>
        <p:spPr/>
        <p:txBody>
          <a:bodyPr/>
          <a:lstStyle/>
          <a:p>
            <a:fld id="{ED467459-B35C-4788-AAAE-5F1733999E96}" type="datetimeFigureOut">
              <a:rPr lang="en-GB" smtClean="0"/>
              <a:t>11/06/2024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1708355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Upravte štýly predlohy textu</a:t>
            </a:r>
            <a:endParaRPr lang="en-US" dirty="0"/>
          </a:p>
        </p:txBody>
      </p:sp>
      <p:sp>
        <p:nvSpPr>
          <p:cNvPr id="3" name="Date Placeholder 2"/>
          <p:cNvSpPr>
            <a:spLocks noGrp="1"/>
          </p:cNvSpPr>
          <p:nvPr>
            <p:ph type="dt" sz="half" idx="10"/>
          </p:nvPr>
        </p:nvSpPr>
        <p:spPr/>
        <p:txBody>
          <a:bodyPr/>
          <a:lstStyle/>
          <a:p>
            <a:fld id="{ED467459-B35C-4788-AAAE-5F1733999E96}" type="datetimeFigureOut">
              <a:rPr lang="en-GB" smtClean="0"/>
              <a:t>11/06/2024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724221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467459-B35C-4788-AAAE-5F1733999E96}" type="datetimeFigureOut">
              <a:rPr lang="en-GB" smtClean="0"/>
              <a:t>11/06/2024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2499579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sk-SK"/>
              <a:t>Upravte štýly predlohy textu</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ED467459-B35C-4788-AAAE-5F1733999E96}" type="datetimeFigureOut">
              <a:rPr lang="en-GB" smtClean="0"/>
              <a:t>11/06/2024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2910575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sk-SK"/>
              <a:t>Upravte štýly predlohy textu</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a:t>Ak chcete pridať obrázok, kliknite na ikonu</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ED467459-B35C-4788-AAAE-5F1733999E96}" type="datetimeFigureOut">
              <a:rPr lang="en-GB" smtClean="0"/>
              <a:t>11/06/2024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AD2124-C71E-4584-85EC-8832BBE48E43}" type="slidenum">
              <a:rPr lang="en-GB" smtClean="0"/>
              <a:t>‹#›</a:t>
            </a:fld>
            <a:endParaRPr lang="en-GB"/>
          </a:p>
        </p:txBody>
      </p:sp>
    </p:spTree>
    <p:extLst>
      <p:ext uri="{BB962C8B-B14F-4D97-AF65-F5344CB8AC3E}">
        <p14:creationId xmlns:p14="http://schemas.microsoft.com/office/powerpoint/2010/main" val="5366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sk-SK"/>
              <a:t>Upravte štýly predlohy textu</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ED467459-B35C-4788-AAAE-5F1733999E96}" type="datetimeFigureOut">
              <a:rPr lang="en-GB" smtClean="0"/>
              <a:t>11/06/2024</a:t>
            </a:fld>
            <a:endParaRPr lang="en-GB"/>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GB"/>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82AD2124-C71E-4584-85EC-8832BBE48E43}" type="slidenum">
              <a:rPr lang="en-GB" smtClean="0"/>
              <a:t>‹#›</a:t>
            </a:fld>
            <a:endParaRPr lang="en-GB"/>
          </a:p>
        </p:txBody>
      </p:sp>
    </p:spTree>
    <p:extLst>
      <p:ext uri="{BB962C8B-B14F-4D97-AF65-F5344CB8AC3E}">
        <p14:creationId xmlns:p14="http://schemas.microsoft.com/office/powerpoint/2010/main" val="11669985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4.png"/><Relationship Id="rId7" Type="http://schemas.microsoft.com/office/2007/relationships/hdphoto" Target="../media/hdphoto1.wdp"/><Relationship Id="rId12"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195130" y="785156"/>
            <a:ext cx="2659039" cy="1204182"/>
          </a:xfrm>
        </p:spPr>
        <p:txBody>
          <a:bodyPr>
            <a:normAutofit/>
          </a:bodyPr>
          <a:lstStyle/>
          <a:p>
            <a:r>
              <a:rPr lang="sk-SK" sz="2400" dirty="0" err="1">
                <a:latin typeface="Arial" panose="020B0604020202020204" pitchFamily="34" charset="0"/>
                <a:cs typeface="Arial" panose="020B0604020202020204" pitchFamily="34" charset="0"/>
              </a:rPr>
              <a:t>Programme</a:t>
            </a:r>
            <a:r>
              <a:rPr lang="sk-SK" sz="2400" dirty="0">
                <a:latin typeface="Arial" panose="020B0604020202020204" pitchFamily="34" charset="0"/>
                <a:cs typeface="Arial" panose="020B0604020202020204" pitchFamily="34" charset="0"/>
              </a:rPr>
              <a:t/>
            </a:r>
            <a:br>
              <a:rPr lang="sk-SK" sz="2400" dirty="0">
                <a:latin typeface="Arial" panose="020B0604020202020204" pitchFamily="34" charset="0"/>
                <a:cs typeface="Arial" panose="020B0604020202020204" pitchFamily="34" charset="0"/>
              </a:rPr>
            </a:br>
            <a:r>
              <a:rPr lang="sk-SK" sz="2400" dirty="0">
                <a:latin typeface="Arial" panose="020B0604020202020204" pitchFamily="34" charset="0"/>
                <a:cs typeface="Arial" panose="020B0604020202020204" pitchFamily="34" charset="0"/>
              </a:rPr>
              <a:t>LIFE</a:t>
            </a:r>
            <a:br>
              <a:rPr lang="sk-SK" sz="2400" dirty="0">
                <a:latin typeface="Arial" panose="020B0604020202020204" pitchFamily="34" charset="0"/>
                <a:cs typeface="Arial" panose="020B0604020202020204" pitchFamily="34" charset="0"/>
              </a:rPr>
            </a:br>
            <a:endParaRPr lang="en-GB" sz="2400" dirty="0">
              <a:latin typeface="Arial" panose="020B0604020202020204" pitchFamily="34" charset="0"/>
              <a:cs typeface="Arial" panose="020B0604020202020204" pitchFamily="34" charset="0"/>
            </a:endParaRPr>
          </a:p>
        </p:txBody>
      </p:sp>
      <p:sp>
        <p:nvSpPr>
          <p:cNvPr id="3" name="Podnadpis 2"/>
          <p:cNvSpPr>
            <a:spLocks noGrp="1"/>
          </p:cNvSpPr>
          <p:nvPr>
            <p:ph type="subTitle" idx="1"/>
          </p:nvPr>
        </p:nvSpPr>
        <p:spPr>
          <a:xfrm>
            <a:off x="1679918" y="3898696"/>
            <a:ext cx="8767860" cy="494548"/>
          </a:xfrm>
        </p:spPr>
        <p:txBody>
          <a:bodyPr/>
          <a:lstStyle/>
          <a:p>
            <a:r>
              <a:rPr lang="sk-SK" dirty="0" err="1">
                <a:latin typeface="Arial" panose="020B0604020202020204" pitchFamily="34" charset="0"/>
                <a:cs typeface="Arial" panose="020B0604020202020204" pitchFamily="34" charset="0"/>
              </a:rPr>
              <a:t>Co-operation</a:t>
            </a:r>
            <a:r>
              <a:rPr lang="sk-SK" dirty="0">
                <a:latin typeface="Arial" panose="020B0604020202020204" pitchFamily="34" charset="0"/>
                <a:cs typeface="Arial" panose="020B0604020202020204" pitchFamily="34" charset="0"/>
              </a:rPr>
              <a:t> </a:t>
            </a:r>
            <a:r>
              <a:rPr lang="sk-SK" dirty="0" err="1">
                <a:latin typeface="Arial" panose="020B0604020202020204" pitchFamily="34" charset="0"/>
                <a:cs typeface="Arial" panose="020B0604020202020204" pitchFamily="34" charset="0"/>
              </a:rPr>
              <a:t>projects</a:t>
            </a:r>
            <a:r>
              <a:rPr lang="sk-SK" dirty="0">
                <a:latin typeface="Arial" panose="020B0604020202020204" pitchFamily="34" charset="0"/>
                <a:cs typeface="Arial" panose="020B0604020202020204" pitchFamily="34" charset="0"/>
              </a:rPr>
              <a:t> </a:t>
            </a:r>
            <a:r>
              <a:rPr lang="sk-SK" dirty="0" err="1">
                <a:latin typeface="Arial" panose="020B0604020202020204" pitchFamily="34" charset="0"/>
                <a:cs typeface="Arial" panose="020B0604020202020204" pitchFamily="34" charset="0"/>
              </a:rPr>
              <a:t>with</a:t>
            </a:r>
            <a:r>
              <a:rPr lang="sk-SK" dirty="0">
                <a:latin typeface="Arial" panose="020B0604020202020204" pitchFamily="34" charset="0"/>
                <a:cs typeface="Arial" panose="020B0604020202020204" pitchFamily="34" charset="0"/>
              </a:rPr>
              <a:t> HU </a:t>
            </a:r>
            <a:r>
              <a:rPr lang="sk-SK" dirty="0" err="1">
                <a:latin typeface="Arial" panose="020B0604020202020204" pitchFamily="34" charset="0"/>
                <a:cs typeface="Arial" panose="020B0604020202020204" pitchFamily="34" charset="0"/>
              </a:rPr>
              <a:t>partners</a:t>
            </a:r>
            <a:endParaRPr lang="en-GB" dirty="0">
              <a:latin typeface="Arial" panose="020B0604020202020204" pitchFamily="34" charset="0"/>
              <a:cs typeface="Arial" panose="020B0604020202020204" pitchFamily="34" charset="0"/>
            </a:endParaRPr>
          </a:p>
        </p:txBody>
      </p:sp>
      <p:sp>
        <p:nvSpPr>
          <p:cNvPr id="4" name="Nadpis 1"/>
          <p:cNvSpPr txBox="1">
            <a:spLocks/>
          </p:cNvSpPr>
          <p:nvPr/>
        </p:nvSpPr>
        <p:spPr>
          <a:xfrm>
            <a:off x="4311370" y="713290"/>
            <a:ext cx="2718261" cy="1518238"/>
          </a:xfrm>
          <a:prstGeom prst="rect">
            <a:avLst/>
          </a:prstGeom>
        </p:spPr>
        <p:txBody>
          <a:bodyPr vert="horz" lIns="91440" tIns="45720" rIns="91440" bIns="45720" rtlCol="0" anchor="b">
            <a:normAutofit/>
          </a:bodyPr>
          <a:lstStyle>
            <a:lvl1pPr algn="ctr" defTabSz="914400" rtl="0" eaLnBrk="1" latinLnBrk="0" hangingPunct="1">
              <a:lnSpc>
                <a:spcPct val="85000"/>
              </a:lnSpc>
              <a:spcBef>
                <a:spcPct val="0"/>
              </a:spcBef>
              <a:buNone/>
              <a:defRPr sz="7200" b="1" kern="1200" cap="all" baseline="0">
                <a:solidFill>
                  <a:srgbClr val="FFFFFF"/>
                </a:solidFill>
                <a:latin typeface="+mj-lt"/>
                <a:ea typeface="+mj-ea"/>
                <a:cs typeface="+mj-cs"/>
              </a:defRPr>
            </a:lvl1pPr>
          </a:lstStyle>
          <a:p>
            <a:r>
              <a:rPr lang="sk-SK" sz="2400" dirty="0" err="1">
                <a:latin typeface="Arial" panose="020B0604020202020204" pitchFamily="34" charset="0"/>
                <a:cs typeface="Arial" panose="020B0604020202020204" pitchFamily="34" charset="0"/>
              </a:rPr>
              <a:t>Programme</a:t>
            </a:r>
            <a:r>
              <a:rPr lang="sk-SK" sz="2400" dirty="0">
                <a:latin typeface="Arial" panose="020B0604020202020204" pitchFamily="34" charset="0"/>
                <a:cs typeface="Arial" panose="020B0604020202020204" pitchFamily="34" charset="0"/>
              </a:rPr>
              <a:t/>
            </a:r>
            <a:br>
              <a:rPr lang="sk-SK" sz="2400" dirty="0">
                <a:latin typeface="Arial" panose="020B0604020202020204" pitchFamily="34" charset="0"/>
                <a:cs typeface="Arial" panose="020B0604020202020204" pitchFamily="34" charset="0"/>
              </a:rPr>
            </a:br>
            <a:r>
              <a:rPr lang="sk-SK" sz="2400" dirty="0" err="1">
                <a:latin typeface="Arial" panose="020B0604020202020204" pitchFamily="34" charset="0"/>
                <a:cs typeface="Arial" panose="020B0604020202020204" pitchFamily="34" charset="0"/>
              </a:rPr>
              <a:t>interreg</a:t>
            </a:r>
            <a:r>
              <a:rPr lang="sk-SK" sz="2400" dirty="0">
                <a:latin typeface="Arial" panose="020B0604020202020204" pitchFamily="34" charset="0"/>
                <a:cs typeface="Arial" panose="020B0604020202020204" pitchFamily="34" charset="0"/>
              </a:rPr>
              <a:t> </a:t>
            </a:r>
          </a:p>
          <a:p>
            <a:r>
              <a:rPr lang="sk-SK" sz="2400" dirty="0" err="1">
                <a:latin typeface="Arial" panose="020B0604020202020204" pitchFamily="34" charset="0"/>
                <a:cs typeface="Arial" panose="020B0604020202020204" pitchFamily="34" charset="0"/>
              </a:rPr>
              <a:t>ce</a:t>
            </a:r>
            <a:r>
              <a:rPr lang="sk-SK" sz="2400" dirty="0">
                <a:latin typeface="Arial" panose="020B0604020202020204" pitchFamily="34" charset="0"/>
                <a:cs typeface="Arial" panose="020B0604020202020204" pitchFamily="34" charset="0"/>
              </a:rPr>
              <a:t/>
            </a:r>
            <a:br>
              <a:rPr lang="sk-SK" sz="2400" dirty="0">
                <a:latin typeface="Arial" panose="020B0604020202020204" pitchFamily="34" charset="0"/>
                <a:cs typeface="Arial" panose="020B0604020202020204" pitchFamily="34" charset="0"/>
              </a:rPr>
            </a:br>
            <a:endParaRPr lang="en-GB" sz="2400" dirty="0">
              <a:latin typeface="Arial" panose="020B0604020202020204" pitchFamily="34" charset="0"/>
              <a:cs typeface="Arial" panose="020B0604020202020204" pitchFamily="34" charset="0"/>
            </a:endParaRPr>
          </a:p>
        </p:txBody>
      </p:sp>
      <p:sp>
        <p:nvSpPr>
          <p:cNvPr id="6" name="Nadpis 1"/>
          <p:cNvSpPr txBox="1">
            <a:spLocks/>
          </p:cNvSpPr>
          <p:nvPr/>
        </p:nvSpPr>
        <p:spPr>
          <a:xfrm>
            <a:off x="8331563" y="713290"/>
            <a:ext cx="2718261" cy="1518238"/>
          </a:xfrm>
          <a:prstGeom prst="rect">
            <a:avLst/>
          </a:prstGeom>
        </p:spPr>
        <p:txBody>
          <a:bodyPr vert="horz" lIns="91440" tIns="45720" rIns="91440" bIns="45720" rtlCol="0" anchor="b">
            <a:normAutofit/>
          </a:bodyPr>
          <a:lstStyle>
            <a:lvl1pPr algn="ctr" defTabSz="914400" rtl="0" eaLnBrk="1" latinLnBrk="0" hangingPunct="1">
              <a:lnSpc>
                <a:spcPct val="85000"/>
              </a:lnSpc>
              <a:spcBef>
                <a:spcPct val="0"/>
              </a:spcBef>
              <a:buNone/>
              <a:defRPr sz="7200" b="1" kern="1200" cap="all" baseline="0">
                <a:solidFill>
                  <a:srgbClr val="FFFFFF"/>
                </a:solidFill>
                <a:latin typeface="+mj-lt"/>
                <a:ea typeface="+mj-ea"/>
                <a:cs typeface="+mj-cs"/>
              </a:defRPr>
            </a:lvl1pPr>
          </a:lstStyle>
          <a:p>
            <a:r>
              <a:rPr lang="sk-SK" sz="2400" dirty="0" err="1">
                <a:latin typeface="Arial" panose="020B0604020202020204" pitchFamily="34" charset="0"/>
                <a:cs typeface="Arial" panose="020B0604020202020204" pitchFamily="34" charset="0"/>
              </a:rPr>
              <a:t>Programme</a:t>
            </a:r>
            <a:r>
              <a:rPr lang="sk-SK" sz="2400" dirty="0">
                <a:latin typeface="Arial" panose="020B0604020202020204" pitchFamily="34" charset="0"/>
                <a:cs typeface="Arial" panose="020B0604020202020204" pitchFamily="34" charset="0"/>
              </a:rPr>
              <a:t/>
            </a:r>
            <a:br>
              <a:rPr lang="sk-SK" sz="2400" dirty="0">
                <a:latin typeface="Arial" panose="020B0604020202020204" pitchFamily="34" charset="0"/>
                <a:cs typeface="Arial" panose="020B0604020202020204" pitchFamily="34" charset="0"/>
              </a:rPr>
            </a:br>
            <a:r>
              <a:rPr lang="sk-SK" sz="2400" dirty="0" err="1">
                <a:latin typeface="Arial" panose="020B0604020202020204" pitchFamily="34" charset="0"/>
                <a:cs typeface="Arial" panose="020B0604020202020204" pitchFamily="34" charset="0"/>
              </a:rPr>
              <a:t>interreg</a:t>
            </a:r>
            <a:endParaRPr lang="sk-SK" sz="2400" dirty="0">
              <a:latin typeface="Arial" panose="020B0604020202020204" pitchFamily="34" charset="0"/>
              <a:cs typeface="Arial" panose="020B0604020202020204" pitchFamily="34" charset="0"/>
            </a:endParaRPr>
          </a:p>
          <a:p>
            <a:r>
              <a:rPr lang="sk-SK" sz="2400" dirty="0">
                <a:latin typeface="Arial" panose="020B0604020202020204" pitchFamily="34" charset="0"/>
                <a:cs typeface="Arial" panose="020B0604020202020204" pitchFamily="34" charset="0"/>
              </a:rPr>
              <a:t>Sk-hu</a:t>
            </a:r>
            <a:br>
              <a:rPr lang="sk-SK" sz="2400" dirty="0">
                <a:latin typeface="Arial" panose="020B0604020202020204" pitchFamily="34" charset="0"/>
                <a:cs typeface="Arial" panose="020B0604020202020204" pitchFamily="34" charset="0"/>
              </a:rPr>
            </a:br>
            <a:endParaRPr lang="en-GB" sz="2400" dirty="0">
              <a:latin typeface="Arial" panose="020B0604020202020204" pitchFamily="34" charset="0"/>
              <a:cs typeface="Arial" panose="020B0604020202020204" pitchFamily="34" charset="0"/>
            </a:endParaRPr>
          </a:p>
        </p:txBody>
      </p:sp>
      <p:sp>
        <p:nvSpPr>
          <p:cNvPr id="8" name="Podnadpis 2"/>
          <p:cNvSpPr txBox="1">
            <a:spLocks/>
          </p:cNvSpPr>
          <p:nvPr/>
        </p:nvSpPr>
        <p:spPr>
          <a:xfrm>
            <a:off x="4754759" y="6066966"/>
            <a:ext cx="8767860" cy="49454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400"/>
              </a:spcBef>
              <a:buClr>
                <a:schemeClr val="accent1"/>
              </a:buClr>
              <a:buSzPct val="80000"/>
              <a:buFont typeface="Corbel" pitchFamily="34" charset="0"/>
              <a:buNone/>
              <a:defRPr sz="2200" kern="1200">
                <a:solidFill>
                  <a:srgbClr val="FFFFFF"/>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200" kern="1200">
                <a:solidFill>
                  <a:schemeClr val="accent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200" kern="1200">
                <a:solidFill>
                  <a:schemeClr val="accent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9pPr>
          </a:lstStyle>
          <a:p>
            <a:r>
              <a:rPr lang="sk-SK" dirty="0">
                <a:latin typeface="Arial" panose="020B0604020202020204" pitchFamily="34" charset="0"/>
                <a:cs typeface="Arial" panose="020B0604020202020204" pitchFamily="34" charset="0"/>
              </a:rPr>
              <a:t>Bratislava, 12.06.2024</a:t>
            </a:r>
            <a:endParaRPr lang="en-GB" dirty="0">
              <a:latin typeface="Arial" panose="020B0604020202020204" pitchFamily="34" charset="0"/>
              <a:cs typeface="Arial" panose="020B0604020202020204" pitchFamily="34" charset="0"/>
            </a:endParaRPr>
          </a:p>
        </p:txBody>
      </p:sp>
      <p:pic>
        <p:nvPicPr>
          <p:cNvPr id="10" name="Picture 2" descr="Logo_SOP_SR_anglicke"/>
          <p:cNvPicPr>
            <a:picLocks noChangeAspect="1" noChangeArrowheads="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723438" y="5518220"/>
            <a:ext cx="22860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975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609600"/>
            <a:ext cx="9875520" cy="645622"/>
          </a:xfrm>
        </p:spPr>
        <p:txBody>
          <a:bodyPr>
            <a:normAutofit fontScale="90000"/>
          </a:bodyPr>
          <a:lstStyle/>
          <a:p>
            <a:pPr algn="r"/>
            <a:r>
              <a:rPr lang="sk-SK" dirty="0" err="1">
                <a:solidFill>
                  <a:schemeClr val="accent1">
                    <a:lumMod val="50000"/>
                  </a:schemeClr>
                </a:solidFill>
                <a:latin typeface="Arial" panose="020B0604020202020204" pitchFamily="34" charset="0"/>
                <a:cs typeface="Arial" panose="020B0604020202020204" pitchFamily="34" charset="0"/>
              </a:rPr>
              <a:t>Programme</a:t>
            </a:r>
            <a:r>
              <a:rPr lang="sk-SK" dirty="0">
                <a:solidFill>
                  <a:schemeClr val="accent1">
                    <a:lumMod val="50000"/>
                  </a:schemeClr>
                </a:solidFill>
                <a:latin typeface="Arial" panose="020B0604020202020204" pitchFamily="34" charset="0"/>
                <a:cs typeface="Arial" panose="020B0604020202020204" pitchFamily="34" charset="0"/>
              </a:rPr>
              <a:t> LIFE</a:t>
            </a:r>
            <a:endParaRPr lang="en-GB" dirty="0">
              <a:solidFill>
                <a:schemeClr val="accent1">
                  <a:lumMod val="50000"/>
                </a:schemeClr>
              </a:solidFill>
            </a:endParaRPr>
          </a:p>
        </p:txBody>
      </p:sp>
      <p:sp>
        <p:nvSpPr>
          <p:cNvPr id="3" name="Zástupný objekt pre obsah 2"/>
          <p:cNvSpPr>
            <a:spLocks noGrp="1"/>
          </p:cNvSpPr>
          <p:nvPr>
            <p:ph idx="1"/>
          </p:nvPr>
        </p:nvSpPr>
        <p:spPr>
          <a:xfrm>
            <a:off x="1143001" y="2057400"/>
            <a:ext cx="10195559" cy="2714897"/>
          </a:xfrm>
        </p:spPr>
        <p:txBody>
          <a:bodyPr>
            <a:normAutofit fontScale="55000" lnSpcReduction="20000"/>
          </a:bodyPr>
          <a:lstStyle/>
          <a:p>
            <a:pPr algn="just"/>
            <a:r>
              <a:rPr lang="sk-SK" dirty="0">
                <a:solidFill>
                  <a:schemeClr val="accent1">
                    <a:lumMod val="50000"/>
                  </a:schemeClr>
                </a:solidFill>
              </a:rPr>
              <a:t>Project </a:t>
            </a:r>
            <a:r>
              <a:rPr lang="sk-SK" dirty="0" err="1">
                <a:solidFill>
                  <a:schemeClr val="accent1">
                    <a:lumMod val="50000"/>
                  </a:schemeClr>
                </a:solidFill>
              </a:rPr>
              <a:t>duration</a:t>
            </a:r>
            <a:r>
              <a:rPr lang="sk-SK" dirty="0">
                <a:solidFill>
                  <a:schemeClr val="accent1">
                    <a:lumMod val="50000"/>
                  </a:schemeClr>
                </a:solidFill>
              </a:rPr>
              <a:t>: 01/2023-12/2032</a:t>
            </a:r>
          </a:p>
          <a:p>
            <a:pPr algn="just"/>
            <a:r>
              <a:rPr lang="sk-SK" dirty="0" err="1">
                <a:solidFill>
                  <a:schemeClr val="accent1">
                    <a:lumMod val="50000"/>
                  </a:schemeClr>
                </a:solidFill>
              </a:rPr>
              <a:t>Budget</a:t>
            </a:r>
            <a:r>
              <a:rPr lang="sk-SK" dirty="0">
                <a:solidFill>
                  <a:schemeClr val="accent1">
                    <a:lumMod val="50000"/>
                  </a:schemeClr>
                </a:solidFill>
              </a:rPr>
              <a:t> (SNC SR part): 650 549,30 EUR</a:t>
            </a:r>
          </a:p>
          <a:p>
            <a:pPr algn="just" fontAlgn="base"/>
            <a:r>
              <a:rPr lang="sk-SK" dirty="0">
                <a:solidFill>
                  <a:schemeClr val="accent1">
                    <a:lumMod val="50000"/>
                  </a:schemeClr>
                </a:solidFill>
              </a:rPr>
              <a:t>Project </a:t>
            </a:r>
            <a:r>
              <a:rPr lang="sk-SK" dirty="0" err="1">
                <a:solidFill>
                  <a:schemeClr val="accent1">
                    <a:lumMod val="50000"/>
                  </a:schemeClr>
                </a:solidFill>
              </a:rPr>
              <a:t>partners</a:t>
            </a:r>
            <a:r>
              <a:rPr lang="sk-SK" dirty="0">
                <a:solidFill>
                  <a:schemeClr val="accent1">
                    <a:lumMod val="50000"/>
                  </a:schemeClr>
                </a:solidFill>
              </a:rPr>
              <a:t> (10): </a:t>
            </a:r>
            <a:r>
              <a:rPr lang="sk-SK" dirty="0" err="1">
                <a:solidFill>
                  <a:schemeClr val="accent1">
                    <a:lumMod val="50000"/>
                  </a:schemeClr>
                </a:solidFill>
              </a:rPr>
              <a:t>Water</a:t>
            </a:r>
            <a:r>
              <a:rPr lang="sk-SK" dirty="0">
                <a:solidFill>
                  <a:schemeClr val="accent1">
                    <a:lumMod val="50000"/>
                  </a:schemeClr>
                </a:solidFill>
              </a:rPr>
              <a:t> </a:t>
            </a:r>
            <a:r>
              <a:rPr lang="sk-SK" dirty="0" err="1">
                <a:solidFill>
                  <a:schemeClr val="accent1">
                    <a:lumMod val="50000"/>
                  </a:schemeClr>
                </a:solidFill>
              </a:rPr>
              <a:t>research</a:t>
            </a:r>
            <a:r>
              <a:rPr lang="sk-SK" dirty="0">
                <a:solidFill>
                  <a:schemeClr val="accent1">
                    <a:lumMod val="50000"/>
                  </a:schemeClr>
                </a:solidFill>
              </a:rPr>
              <a:t> </a:t>
            </a:r>
            <a:r>
              <a:rPr lang="sk-SK" dirty="0" err="1">
                <a:solidFill>
                  <a:schemeClr val="accent1">
                    <a:lumMod val="50000"/>
                  </a:schemeClr>
                </a:solidFill>
              </a:rPr>
              <a:t>institute</a:t>
            </a:r>
            <a:r>
              <a:rPr lang="sk-SK" dirty="0">
                <a:solidFill>
                  <a:schemeClr val="accent1">
                    <a:lumMod val="50000"/>
                  </a:schemeClr>
                </a:solidFill>
              </a:rPr>
              <a:t>; </a:t>
            </a:r>
            <a:r>
              <a:rPr lang="sk-SK" dirty="0" err="1">
                <a:solidFill>
                  <a:schemeClr val="accent1">
                    <a:lumMod val="50000"/>
                  </a:schemeClr>
                </a:solidFill>
              </a:rPr>
              <a:t>MoE</a:t>
            </a:r>
            <a:r>
              <a:rPr lang="sk-SK" dirty="0">
                <a:solidFill>
                  <a:schemeClr val="accent1">
                    <a:lumMod val="50000"/>
                  </a:schemeClr>
                </a:solidFill>
              </a:rPr>
              <a:t> SR; Slovak </a:t>
            </a:r>
            <a:r>
              <a:rPr lang="sk-SK" dirty="0" err="1">
                <a:solidFill>
                  <a:schemeClr val="accent1">
                    <a:lumMod val="50000"/>
                  </a:schemeClr>
                </a:solidFill>
              </a:rPr>
              <a:t>Water</a:t>
            </a:r>
            <a:r>
              <a:rPr lang="sk-SK" dirty="0">
                <a:solidFill>
                  <a:schemeClr val="accent1">
                    <a:lumMod val="50000"/>
                  </a:schemeClr>
                </a:solidFill>
              </a:rPr>
              <a:t> Management, state </a:t>
            </a:r>
            <a:r>
              <a:rPr lang="sk-SK" dirty="0" err="1">
                <a:solidFill>
                  <a:schemeClr val="accent1">
                    <a:lumMod val="50000"/>
                  </a:schemeClr>
                </a:solidFill>
              </a:rPr>
              <a:t>enterprise</a:t>
            </a:r>
            <a:r>
              <a:rPr lang="sk-SK" dirty="0">
                <a:solidFill>
                  <a:schemeClr val="accent1">
                    <a:lumMod val="50000"/>
                  </a:schemeClr>
                </a:solidFill>
              </a:rPr>
              <a:t>; </a:t>
            </a:r>
            <a:r>
              <a:rPr lang="sk-SK" b="1" dirty="0">
                <a:solidFill>
                  <a:schemeClr val="accent1">
                    <a:lumMod val="50000"/>
                  </a:schemeClr>
                </a:solidFill>
              </a:rPr>
              <a:t>SNC SR</a:t>
            </a:r>
            <a:r>
              <a:rPr lang="sk-SK" dirty="0">
                <a:solidFill>
                  <a:schemeClr val="accent1">
                    <a:lumMod val="50000"/>
                  </a:schemeClr>
                </a:solidFill>
              </a:rPr>
              <a:t>; OZ BROZ; WWF Slovakia; </a:t>
            </a:r>
            <a:r>
              <a:rPr lang="en-GB" dirty="0">
                <a:solidFill>
                  <a:schemeClr val="accent1">
                    <a:lumMod val="50000"/>
                  </a:schemeClr>
                </a:solidFill>
              </a:rPr>
              <a:t>Catch Me If</a:t>
            </a:r>
            <a:r>
              <a:rPr lang="sk-SK" dirty="0">
                <a:solidFill>
                  <a:schemeClr val="accent1">
                    <a:lumMod val="50000"/>
                  </a:schemeClr>
                </a:solidFill>
              </a:rPr>
              <a:t> </a:t>
            </a:r>
            <a:r>
              <a:rPr lang="en-GB" dirty="0">
                <a:solidFill>
                  <a:schemeClr val="accent1">
                    <a:lumMod val="50000"/>
                  </a:schemeClr>
                </a:solidFill>
              </a:rPr>
              <a:t>You Can</a:t>
            </a:r>
            <a:r>
              <a:rPr lang="sk-SK" dirty="0">
                <a:solidFill>
                  <a:schemeClr val="accent1">
                    <a:lumMod val="50000"/>
                  </a:schemeClr>
                </a:solidFill>
              </a:rPr>
              <a:t>;  </a:t>
            </a:r>
            <a:r>
              <a:rPr lang="sk-SK" dirty="0" err="1">
                <a:solidFill>
                  <a:schemeClr val="accent1">
                    <a:lumMod val="50000"/>
                  </a:schemeClr>
                </a:solidFill>
              </a:rPr>
              <a:t>University</a:t>
            </a:r>
            <a:r>
              <a:rPr lang="sk-SK" dirty="0">
                <a:solidFill>
                  <a:schemeClr val="accent1">
                    <a:lumMod val="50000"/>
                  </a:schemeClr>
                </a:solidFill>
              </a:rPr>
              <a:t> of South </a:t>
            </a:r>
            <a:r>
              <a:rPr lang="sk-SK" dirty="0" err="1">
                <a:solidFill>
                  <a:schemeClr val="accent1">
                    <a:lumMod val="50000"/>
                  </a:schemeClr>
                </a:solidFill>
              </a:rPr>
              <a:t>Bohemia</a:t>
            </a:r>
            <a:r>
              <a:rPr lang="sk-SK" dirty="0">
                <a:solidFill>
                  <a:schemeClr val="accent1">
                    <a:lumMod val="50000"/>
                  </a:schemeClr>
                </a:solidFill>
              </a:rPr>
              <a:t> in </a:t>
            </a:r>
            <a:r>
              <a:rPr lang="en-GB" dirty="0" err="1">
                <a:solidFill>
                  <a:schemeClr val="accent1">
                    <a:lumMod val="50000"/>
                  </a:schemeClr>
                </a:solidFill>
              </a:rPr>
              <a:t>Česk</a:t>
            </a:r>
            <a:r>
              <a:rPr lang="sk-SK" dirty="0">
                <a:solidFill>
                  <a:schemeClr val="accent1">
                    <a:lumMod val="50000"/>
                  </a:schemeClr>
                </a:solidFill>
              </a:rPr>
              <a:t>é</a:t>
            </a:r>
            <a:r>
              <a:rPr lang="en-GB" dirty="0">
                <a:solidFill>
                  <a:schemeClr val="accent1">
                    <a:lumMod val="50000"/>
                  </a:schemeClr>
                </a:solidFill>
              </a:rPr>
              <a:t> </a:t>
            </a:r>
            <a:r>
              <a:rPr lang="en-GB" dirty="0" err="1">
                <a:solidFill>
                  <a:schemeClr val="accent1">
                    <a:lumMod val="50000"/>
                  </a:schemeClr>
                </a:solidFill>
              </a:rPr>
              <a:t>Budějovic</a:t>
            </a:r>
            <a:r>
              <a:rPr lang="sk-SK" dirty="0">
                <a:solidFill>
                  <a:schemeClr val="accent1">
                    <a:lumMod val="50000"/>
                  </a:schemeClr>
                </a:solidFill>
              </a:rPr>
              <a:t>e; NP TANAP; </a:t>
            </a:r>
            <a:r>
              <a:rPr lang="en-GB" dirty="0" err="1">
                <a:solidFill>
                  <a:schemeClr val="accent1">
                    <a:lumMod val="50000"/>
                  </a:schemeClr>
                </a:solidFill>
              </a:rPr>
              <a:t>Vodohospodárska</a:t>
            </a:r>
            <a:r>
              <a:rPr lang="en-GB" dirty="0">
                <a:solidFill>
                  <a:schemeClr val="accent1">
                    <a:lumMod val="50000"/>
                  </a:schemeClr>
                </a:solidFill>
              </a:rPr>
              <a:t> </a:t>
            </a:r>
            <a:r>
              <a:rPr lang="en-GB" dirty="0" err="1">
                <a:solidFill>
                  <a:schemeClr val="accent1">
                    <a:lumMod val="50000"/>
                  </a:schemeClr>
                </a:solidFill>
              </a:rPr>
              <a:t>výstavba</a:t>
            </a:r>
            <a:r>
              <a:rPr lang="en-GB" dirty="0">
                <a:solidFill>
                  <a:schemeClr val="accent1">
                    <a:lumMod val="50000"/>
                  </a:schemeClr>
                </a:solidFill>
              </a:rPr>
              <a:t>, </a:t>
            </a:r>
            <a:r>
              <a:rPr lang="en-GB" dirty="0" err="1">
                <a:solidFill>
                  <a:schemeClr val="accent1">
                    <a:lumMod val="50000"/>
                  </a:schemeClr>
                </a:solidFill>
              </a:rPr>
              <a:t>š.p</a:t>
            </a:r>
            <a:r>
              <a:rPr lang="en-GB" dirty="0">
                <a:solidFill>
                  <a:schemeClr val="accent1">
                    <a:lumMod val="50000"/>
                  </a:schemeClr>
                </a:solidFill>
              </a:rPr>
              <a:t>.</a:t>
            </a:r>
          </a:p>
          <a:p>
            <a:r>
              <a:rPr lang="sk-SK" dirty="0" err="1">
                <a:solidFill>
                  <a:schemeClr val="accent1">
                    <a:lumMod val="50000"/>
                  </a:schemeClr>
                </a:solidFill>
              </a:rPr>
              <a:t>Stakeholders_SK</a:t>
            </a:r>
            <a:r>
              <a:rPr lang="sk-SK" dirty="0">
                <a:solidFill>
                  <a:schemeClr val="accent1">
                    <a:lumMod val="50000"/>
                  </a:schemeClr>
                </a:solidFill>
              </a:rPr>
              <a:t>(13): </a:t>
            </a:r>
            <a:r>
              <a:rPr lang="en-GB" dirty="0">
                <a:solidFill>
                  <a:schemeClr val="accent1">
                    <a:lumMod val="50000"/>
                  </a:schemeClr>
                </a:solidFill>
              </a:rPr>
              <a:t>Slovak- Hungarian commission of border waters </a:t>
            </a:r>
            <a:r>
              <a:rPr lang="en-GB" dirty="0"/>
              <a:t>	</a:t>
            </a:r>
          </a:p>
          <a:p>
            <a:pPr algn="just"/>
            <a:r>
              <a:rPr lang="sk-SK" dirty="0" err="1">
                <a:solidFill>
                  <a:schemeClr val="accent1">
                    <a:lumMod val="50000"/>
                  </a:schemeClr>
                </a:solidFill>
              </a:rPr>
              <a:t>Stakeholders_EU</a:t>
            </a:r>
            <a:r>
              <a:rPr lang="sk-SK" dirty="0">
                <a:solidFill>
                  <a:schemeClr val="accent1">
                    <a:lumMod val="50000"/>
                  </a:schemeClr>
                </a:solidFill>
              </a:rPr>
              <a:t> (2): </a:t>
            </a:r>
            <a:r>
              <a:rPr lang="en-GB" dirty="0">
                <a:solidFill>
                  <a:schemeClr val="accent1">
                    <a:lumMod val="50000"/>
                  </a:schemeClr>
                </a:solidFill>
              </a:rPr>
              <a:t>The International Commission for the Protection of the Danube River</a:t>
            </a:r>
            <a:r>
              <a:rPr lang="pl-PL" dirty="0">
                <a:solidFill>
                  <a:schemeClr val="accent1">
                    <a:lumMod val="50000"/>
                  </a:schemeClr>
                </a:solidFill>
              </a:rPr>
              <a:t> (ICPDR), WWF CEE</a:t>
            </a:r>
          </a:p>
          <a:p>
            <a:pPr algn="just"/>
            <a:r>
              <a:rPr lang="sk-SK" dirty="0" err="1">
                <a:solidFill>
                  <a:schemeClr val="accent1">
                    <a:lumMod val="50000"/>
                  </a:schemeClr>
                </a:solidFill>
              </a:rPr>
              <a:t>Stakeholders_HU</a:t>
            </a:r>
            <a:r>
              <a:rPr lang="sk-SK" dirty="0">
                <a:solidFill>
                  <a:schemeClr val="accent1">
                    <a:lumMod val="50000"/>
                  </a:schemeClr>
                </a:solidFill>
              </a:rPr>
              <a:t> (3):</a:t>
            </a:r>
            <a:r>
              <a:rPr lang="pl-PL" dirty="0">
                <a:solidFill>
                  <a:schemeClr val="accent1">
                    <a:lumMod val="50000"/>
                  </a:schemeClr>
                </a:solidFill>
              </a:rPr>
              <a:t> </a:t>
            </a:r>
            <a:r>
              <a:rPr lang="en-GB" b="1" dirty="0">
                <a:solidFill>
                  <a:schemeClr val="accent1">
                    <a:lumMod val="50000"/>
                  </a:schemeClr>
                </a:solidFill>
              </a:rPr>
              <a:t>North </a:t>
            </a:r>
            <a:r>
              <a:rPr lang="en-GB" b="1" dirty="0" err="1">
                <a:solidFill>
                  <a:schemeClr val="accent1">
                    <a:lumMod val="50000"/>
                  </a:schemeClr>
                </a:solidFill>
              </a:rPr>
              <a:t>Transdanubian</a:t>
            </a:r>
            <a:r>
              <a:rPr lang="en-GB" b="1" dirty="0">
                <a:solidFill>
                  <a:schemeClr val="accent1">
                    <a:lumMod val="50000"/>
                  </a:schemeClr>
                </a:solidFill>
              </a:rPr>
              <a:t> Water Directorate (Ed</a:t>
            </a:r>
            <a:r>
              <a:rPr lang="sk-SK" b="1" dirty="0">
                <a:solidFill>
                  <a:schemeClr val="accent1">
                    <a:lumMod val="50000"/>
                  </a:schemeClr>
                </a:solidFill>
              </a:rPr>
              <a:t>-u</a:t>
            </a:r>
            <a:r>
              <a:rPr lang="en-GB" b="1" dirty="0" err="1">
                <a:solidFill>
                  <a:schemeClr val="accent1">
                    <a:lumMod val="50000"/>
                  </a:schemeClr>
                </a:solidFill>
              </a:rPr>
              <a:t>viz</a:t>
            </a:r>
            <a:r>
              <a:rPr lang="sk-SK" b="1" dirty="0">
                <a:solidFill>
                  <a:schemeClr val="accent1">
                    <a:lumMod val="50000"/>
                  </a:schemeClr>
                </a:solidFill>
              </a:rPr>
              <a:t> </a:t>
            </a:r>
            <a:r>
              <a:rPr lang="en-GB" b="1" dirty="0" err="1">
                <a:solidFill>
                  <a:schemeClr val="accent1">
                    <a:lumMod val="50000"/>
                  </a:schemeClr>
                </a:solidFill>
              </a:rPr>
              <a:t>ig</a:t>
            </a:r>
            <a:r>
              <a:rPr lang="en-GB" b="1" dirty="0">
                <a:solidFill>
                  <a:schemeClr val="accent1">
                    <a:lumMod val="50000"/>
                  </a:schemeClr>
                </a:solidFill>
              </a:rPr>
              <a:t>)</a:t>
            </a:r>
            <a:r>
              <a:rPr lang="sk-SK" b="1" dirty="0">
                <a:solidFill>
                  <a:schemeClr val="accent1">
                    <a:lumMod val="50000"/>
                  </a:schemeClr>
                </a:solidFill>
              </a:rPr>
              <a:t>, </a:t>
            </a:r>
            <a:r>
              <a:rPr lang="en-GB" b="1" dirty="0">
                <a:solidFill>
                  <a:schemeClr val="accent1">
                    <a:lumMod val="50000"/>
                  </a:schemeClr>
                </a:solidFill>
              </a:rPr>
              <a:t>WWF Hungary</a:t>
            </a:r>
            <a:r>
              <a:rPr lang="sk-SK" b="1" dirty="0">
                <a:solidFill>
                  <a:schemeClr val="accent1">
                    <a:lumMod val="50000"/>
                  </a:schemeClr>
                </a:solidFill>
              </a:rPr>
              <a:t>, </a:t>
            </a:r>
            <a:r>
              <a:rPr lang="en-GB" b="1" dirty="0" err="1">
                <a:solidFill>
                  <a:schemeClr val="accent1">
                    <a:lumMod val="50000"/>
                  </a:schemeClr>
                </a:solidFill>
              </a:rPr>
              <a:t>Pisztráng</a:t>
            </a:r>
            <a:r>
              <a:rPr lang="en-GB" b="1" dirty="0">
                <a:solidFill>
                  <a:schemeClr val="accent1">
                    <a:lumMod val="50000"/>
                  </a:schemeClr>
                </a:solidFill>
              </a:rPr>
              <a:t> </a:t>
            </a:r>
            <a:r>
              <a:rPr lang="en-GB" b="1" dirty="0" err="1">
                <a:solidFill>
                  <a:schemeClr val="accent1">
                    <a:lumMod val="50000"/>
                  </a:schemeClr>
                </a:solidFill>
              </a:rPr>
              <a:t>Kör</a:t>
            </a:r>
            <a:r>
              <a:rPr lang="en-GB" b="1" dirty="0">
                <a:solidFill>
                  <a:schemeClr val="accent1">
                    <a:lumMod val="50000"/>
                  </a:schemeClr>
                </a:solidFill>
              </a:rPr>
              <a:t> </a:t>
            </a:r>
            <a:r>
              <a:rPr lang="en-GB" b="1" dirty="0" err="1">
                <a:solidFill>
                  <a:schemeClr val="accent1">
                    <a:lumMod val="50000"/>
                  </a:schemeClr>
                </a:solidFill>
              </a:rPr>
              <a:t>Egyesület</a:t>
            </a:r>
            <a:r>
              <a:rPr lang="sk-SK" b="1" dirty="0">
                <a:solidFill>
                  <a:schemeClr val="accent1">
                    <a:lumMod val="50000"/>
                  </a:schemeClr>
                </a:solidFill>
              </a:rPr>
              <a:t>- </a:t>
            </a:r>
            <a:r>
              <a:rPr lang="sk-SK" b="1" dirty="0" err="1">
                <a:solidFill>
                  <a:schemeClr val="accent1">
                    <a:lumMod val="50000"/>
                  </a:schemeClr>
                </a:solidFill>
              </a:rPr>
              <a:t>Trout</a:t>
            </a:r>
            <a:r>
              <a:rPr lang="sk-SK" b="1" dirty="0">
                <a:solidFill>
                  <a:schemeClr val="accent1">
                    <a:lumMod val="50000"/>
                  </a:schemeClr>
                </a:solidFill>
              </a:rPr>
              <a:t> </a:t>
            </a:r>
            <a:r>
              <a:rPr lang="sk-SK" b="1" dirty="0" err="1">
                <a:solidFill>
                  <a:schemeClr val="accent1">
                    <a:lumMod val="50000"/>
                  </a:schemeClr>
                </a:solidFill>
              </a:rPr>
              <a:t>Circle</a:t>
            </a:r>
            <a:r>
              <a:rPr lang="sk-SK" b="1" dirty="0">
                <a:solidFill>
                  <a:schemeClr val="accent1">
                    <a:lumMod val="50000"/>
                  </a:schemeClr>
                </a:solidFill>
              </a:rPr>
              <a:t> Association</a:t>
            </a:r>
            <a:r>
              <a:rPr lang="en-GB" b="1" dirty="0">
                <a:solidFill>
                  <a:schemeClr val="accent1">
                    <a:lumMod val="50000"/>
                  </a:schemeClr>
                </a:solidFill>
              </a:rPr>
              <a:t>, </a:t>
            </a:r>
            <a:endParaRPr lang="sk-SK" b="1" dirty="0">
              <a:solidFill>
                <a:schemeClr val="accent1">
                  <a:lumMod val="50000"/>
                </a:schemeClr>
              </a:solidFill>
            </a:endParaRPr>
          </a:p>
          <a:p>
            <a:pPr algn="just"/>
            <a:r>
              <a:rPr lang="sk-SK" dirty="0" err="1">
                <a:solidFill>
                  <a:schemeClr val="accent1">
                    <a:lumMod val="50000"/>
                  </a:schemeClr>
                </a:solidFill>
              </a:rPr>
              <a:t>Stakeholders_CZ</a:t>
            </a:r>
            <a:r>
              <a:rPr lang="sk-SK" dirty="0">
                <a:solidFill>
                  <a:schemeClr val="accent1">
                    <a:lumMod val="50000"/>
                  </a:schemeClr>
                </a:solidFill>
              </a:rPr>
              <a:t> (5); </a:t>
            </a:r>
            <a:r>
              <a:rPr lang="sk-SK" dirty="0" err="1">
                <a:solidFill>
                  <a:schemeClr val="accent1">
                    <a:lumMod val="50000"/>
                  </a:schemeClr>
                </a:solidFill>
              </a:rPr>
              <a:t>Stakeholders_Austria</a:t>
            </a:r>
            <a:r>
              <a:rPr lang="sk-SK" dirty="0">
                <a:solidFill>
                  <a:schemeClr val="accent1">
                    <a:lumMod val="50000"/>
                  </a:schemeClr>
                </a:solidFill>
              </a:rPr>
              <a:t> (2); </a:t>
            </a:r>
          </a:p>
          <a:p>
            <a:pPr algn="just"/>
            <a:r>
              <a:rPr lang="sk-SK" dirty="0">
                <a:solidFill>
                  <a:schemeClr val="accent1">
                    <a:lumMod val="50000"/>
                  </a:schemeClr>
                </a:solidFill>
              </a:rPr>
              <a:t>Project </a:t>
            </a:r>
            <a:r>
              <a:rPr lang="sk-SK" dirty="0" err="1">
                <a:solidFill>
                  <a:schemeClr val="accent1">
                    <a:lumMod val="50000"/>
                  </a:schemeClr>
                </a:solidFill>
              </a:rPr>
              <a:t>aim</a:t>
            </a:r>
            <a:r>
              <a:rPr lang="sk-SK" dirty="0">
                <a:solidFill>
                  <a:schemeClr val="accent1">
                    <a:lumMod val="50000"/>
                  </a:schemeClr>
                </a:solidFill>
              </a:rPr>
              <a:t>:</a:t>
            </a:r>
          </a:p>
          <a:p>
            <a:pPr algn="just"/>
            <a:endParaRPr lang="en-GB" dirty="0">
              <a:solidFill>
                <a:schemeClr val="accent1">
                  <a:lumMod val="50000"/>
                </a:schemeClr>
              </a:solidFill>
            </a:endParaRPr>
          </a:p>
          <a:p>
            <a:pPr algn="just"/>
            <a:endParaRPr lang="pl-PL" dirty="0">
              <a:solidFill>
                <a:schemeClr val="accent1">
                  <a:lumMod val="50000"/>
                </a:schemeClr>
              </a:solidFill>
            </a:endParaRPr>
          </a:p>
          <a:p>
            <a:pPr algn="just"/>
            <a:endParaRPr lang="en-GB" dirty="0">
              <a:solidFill>
                <a:schemeClr val="accent1">
                  <a:lumMod val="50000"/>
                </a:schemeClr>
              </a:solidFill>
            </a:endParaRPr>
          </a:p>
          <a:p>
            <a:pPr marL="45720" indent="0" algn="just">
              <a:buNone/>
            </a:pPr>
            <a:endParaRPr lang="en-GB" dirty="0">
              <a:solidFill>
                <a:schemeClr val="accent1">
                  <a:lumMod val="50000"/>
                </a:schemeClr>
              </a:solidFill>
            </a:endParaRPr>
          </a:p>
        </p:txBody>
      </p:sp>
      <p:sp>
        <p:nvSpPr>
          <p:cNvPr id="4" name="BlokTextu 3"/>
          <p:cNvSpPr txBox="1"/>
          <p:nvPr/>
        </p:nvSpPr>
        <p:spPr>
          <a:xfrm>
            <a:off x="9928168" y="6300652"/>
            <a:ext cx="1784463" cy="307777"/>
          </a:xfrm>
          <a:prstGeom prst="rect">
            <a:avLst/>
          </a:prstGeom>
          <a:noFill/>
        </p:spPr>
        <p:txBody>
          <a:bodyPr wrap="none" rtlCol="0">
            <a:spAutoFit/>
          </a:bodyPr>
          <a:lstStyle/>
          <a:p>
            <a:r>
              <a:rPr lang="sk-SK" sz="1400" dirty="0">
                <a:solidFill>
                  <a:schemeClr val="accent1">
                    <a:lumMod val="50000"/>
                  </a:schemeClr>
                </a:solidFill>
              </a:rPr>
              <a:t>https://livingrivers.sk/</a:t>
            </a:r>
            <a:endParaRPr lang="en-GB" sz="1400" dirty="0">
              <a:solidFill>
                <a:schemeClr val="accent1">
                  <a:lumMod val="50000"/>
                </a:schemeClr>
              </a:solidFill>
            </a:endParaRPr>
          </a:p>
        </p:txBody>
      </p:sp>
      <p:sp>
        <p:nvSpPr>
          <p:cNvPr id="5" name="Nadpis 1"/>
          <p:cNvSpPr txBox="1">
            <a:spLocks/>
          </p:cNvSpPr>
          <p:nvPr/>
        </p:nvSpPr>
        <p:spPr>
          <a:xfrm>
            <a:off x="1143000" y="1255222"/>
            <a:ext cx="9875520" cy="645622"/>
          </a:xfrm>
          <a:prstGeom prst="rect">
            <a:avLst/>
          </a:prstGeom>
        </p:spPr>
        <p:txBody>
          <a:bodyPr vert="horz" lIns="91440" tIns="45720" rIns="91440" bIns="45720" rtlCol="0" anchor="ctr">
            <a:normAutofit fontScale="37500" lnSpcReduction="20000"/>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endParaRPr lang="en-GB" dirty="0">
              <a:solidFill>
                <a:schemeClr val="accent1">
                  <a:lumMod val="50000"/>
                </a:schemeClr>
              </a:solidFill>
            </a:endParaRPr>
          </a:p>
          <a:p>
            <a:r>
              <a:rPr lang="en-GB" dirty="0">
                <a:solidFill>
                  <a:schemeClr val="accent1">
                    <a:lumMod val="50000"/>
                  </a:schemeClr>
                </a:solidFill>
              </a:rPr>
              <a:t> </a:t>
            </a:r>
            <a:r>
              <a:rPr lang="en-GB" b="1" dirty="0">
                <a:solidFill>
                  <a:schemeClr val="accent1">
                    <a:lumMod val="50000"/>
                  </a:schemeClr>
                </a:solidFill>
              </a:rPr>
              <a:t>LIFE21 IPE/SK/069837 - Living Rivers </a:t>
            </a:r>
            <a:r>
              <a:rPr lang="sk-SK" b="1" dirty="0">
                <a:solidFill>
                  <a:schemeClr val="accent1">
                    <a:lumMod val="50000"/>
                  </a:schemeClr>
                </a:solidFill>
              </a:rPr>
              <a:t> (</a:t>
            </a:r>
            <a:r>
              <a:rPr lang="en-GB" b="1" dirty="0">
                <a:solidFill>
                  <a:schemeClr val="accent1">
                    <a:lumMod val="50000"/>
                  </a:schemeClr>
                </a:solidFill>
              </a:rPr>
              <a:t>Implementation of the river basin management plan in selected river sub-basins in Slovakia</a:t>
            </a:r>
            <a:r>
              <a:rPr lang="sk-SK" b="1" dirty="0">
                <a:solidFill>
                  <a:schemeClr val="accent1">
                    <a:lumMod val="50000"/>
                  </a:schemeClr>
                </a:solidFill>
              </a:rPr>
              <a:t>)</a:t>
            </a:r>
            <a:r>
              <a:rPr lang="en-GB" dirty="0">
                <a:solidFill>
                  <a:schemeClr val="accent1">
                    <a:lumMod val="50000"/>
                  </a:schemeClr>
                </a:solidFill>
              </a:rPr>
              <a:t>	</a:t>
            </a:r>
          </a:p>
          <a:p>
            <a:endParaRPr lang="en-GB" dirty="0">
              <a:solidFill>
                <a:schemeClr val="accent1">
                  <a:lumMod val="50000"/>
                </a:schemeClr>
              </a:solidFill>
            </a:endParaRPr>
          </a:p>
        </p:txBody>
      </p:sp>
      <p:sp>
        <p:nvSpPr>
          <p:cNvPr id="6" name="Obdĺžnik 5"/>
          <p:cNvSpPr/>
          <p:nvPr/>
        </p:nvSpPr>
        <p:spPr>
          <a:xfrm>
            <a:off x="1271451" y="4645245"/>
            <a:ext cx="10476412" cy="1754326"/>
          </a:xfrm>
          <a:prstGeom prst="rect">
            <a:avLst/>
          </a:prstGeom>
        </p:spPr>
        <p:txBody>
          <a:bodyPr wrap="square">
            <a:spAutoFit/>
          </a:bodyPr>
          <a:lstStyle/>
          <a:p>
            <a:pPr marL="45720" indent="0" algn="just">
              <a:buNone/>
            </a:pPr>
            <a:r>
              <a:rPr lang="en-GB" dirty="0">
                <a:solidFill>
                  <a:schemeClr val="accent1">
                    <a:lumMod val="50000"/>
                  </a:schemeClr>
                </a:solidFill>
              </a:rPr>
              <a:t>The main goal of the Living rivers project is to contribute to the implementation of the 3rd Water Plan of Slovakia (2021-2027). We want to achieve this through measures to eliminate </a:t>
            </a:r>
            <a:r>
              <a:rPr lang="en-GB" dirty="0" err="1">
                <a:solidFill>
                  <a:schemeClr val="accent1">
                    <a:lumMod val="50000"/>
                  </a:schemeClr>
                </a:solidFill>
              </a:rPr>
              <a:t>hydromorphological</a:t>
            </a:r>
            <a:r>
              <a:rPr lang="en-GB" dirty="0">
                <a:solidFill>
                  <a:schemeClr val="accent1">
                    <a:lumMod val="50000"/>
                  </a:schemeClr>
                </a:solidFill>
              </a:rPr>
              <a:t> pressures and by addressing the ecological objectives of the Water Framework Directive and the Habitats Directive.</a:t>
            </a:r>
            <a:endParaRPr lang="sk-SK" dirty="0">
              <a:solidFill>
                <a:schemeClr val="accent1">
                  <a:lumMod val="50000"/>
                </a:schemeClr>
              </a:solidFill>
            </a:endParaRPr>
          </a:p>
          <a:p>
            <a:pPr marL="45720" indent="0" algn="just">
              <a:buNone/>
            </a:pPr>
            <a:r>
              <a:rPr lang="en-GB" dirty="0">
                <a:solidFill>
                  <a:schemeClr val="accent1">
                    <a:lumMod val="50000"/>
                  </a:schemeClr>
                </a:solidFill>
              </a:rPr>
              <a:t>In cooperation with all interested parties, we will create a harmonized program of measures aimed at improving the ecological status/potential of water bodies with the greatest revitalization potential on the Danube, </a:t>
            </a:r>
            <a:r>
              <a:rPr lang="en-GB" dirty="0" err="1">
                <a:solidFill>
                  <a:schemeClr val="accent1">
                    <a:lumMod val="50000"/>
                  </a:schemeClr>
                </a:solidFill>
              </a:rPr>
              <a:t>Hron</a:t>
            </a:r>
            <a:r>
              <a:rPr lang="en-GB" dirty="0">
                <a:solidFill>
                  <a:schemeClr val="accent1">
                    <a:lumMod val="50000"/>
                  </a:schemeClr>
                </a:solidFill>
              </a:rPr>
              <a:t>, </a:t>
            </a:r>
            <a:r>
              <a:rPr lang="sk-SK" dirty="0">
                <a:solidFill>
                  <a:schemeClr val="accent1">
                    <a:lumMod val="50000"/>
                  </a:schemeClr>
                </a:solidFill>
              </a:rPr>
              <a:t>Ipeľ, Belá</a:t>
            </a:r>
            <a:r>
              <a:rPr lang="en-GB" dirty="0">
                <a:solidFill>
                  <a:schemeClr val="accent1">
                    <a:lumMod val="50000"/>
                  </a:schemeClr>
                </a:solidFill>
              </a:rPr>
              <a:t>.</a:t>
            </a:r>
          </a:p>
        </p:txBody>
      </p:sp>
    </p:spTree>
    <p:extLst>
      <p:ext uri="{BB962C8B-B14F-4D97-AF65-F5344CB8AC3E}">
        <p14:creationId xmlns:p14="http://schemas.microsoft.com/office/powerpoint/2010/main" val="2707006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1" y="609600"/>
            <a:ext cx="9875520" cy="645622"/>
          </a:xfrm>
        </p:spPr>
        <p:txBody>
          <a:bodyPr>
            <a:normAutofit fontScale="90000"/>
          </a:bodyPr>
          <a:lstStyle/>
          <a:p>
            <a:pPr algn="r"/>
            <a:r>
              <a:rPr lang="sk-SK" dirty="0" err="1">
                <a:solidFill>
                  <a:schemeClr val="accent1">
                    <a:lumMod val="50000"/>
                  </a:schemeClr>
                </a:solidFill>
                <a:latin typeface="Arial" panose="020B0604020202020204" pitchFamily="34" charset="0"/>
                <a:cs typeface="Arial" panose="020B0604020202020204" pitchFamily="34" charset="0"/>
              </a:rPr>
              <a:t>Programme</a:t>
            </a:r>
            <a:r>
              <a:rPr lang="sk-SK" dirty="0">
                <a:solidFill>
                  <a:schemeClr val="accent1">
                    <a:lumMod val="50000"/>
                  </a:schemeClr>
                </a:solidFill>
                <a:latin typeface="Arial" panose="020B0604020202020204" pitchFamily="34" charset="0"/>
                <a:cs typeface="Arial" panose="020B0604020202020204" pitchFamily="34" charset="0"/>
              </a:rPr>
              <a:t> LIFE</a:t>
            </a:r>
            <a:endParaRPr lang="en-GB" dirty="0">
              <a:solidFill>
                <a:schemeClr val="accent1">
                  <a:lumMod val="50000"/>
                </a:schemeClr>
              </a:solidFill>
            </a:endParaRPr>
          </a:p>
        </p:txBody>
      </p:sp>
      <p:sp>
        <p:nvSpPr>
          <p:cNvPr id="3" name="Zástupný objekt pre obsah 2"/>
          <p:cNvSpPr>
            <a:spLocks noGrp="1"/>
          </p:cNvSpPr>
          <p:nvPr>
            <p:ph idx="1"/>
          </p:nvPr>
        </p:nvSpPr>
        <p:spPr>
          <a:xfrm>
            <a:off x="1143001" y="2057400"/>
            <a:ext cx="10195559" cy="3203532"/>
          </a:xfrm>
        </p:spPr>
        <p:txBody>
          <a:bodyPr>
            <a:normAutofit/>
          </a:bodyPr>
          <a:lstStyle/>
          <a:p>
            <a:pPr algn="just"/>
            <a:r>
              <a:rPr lang="en-GB" dirty="0">
                <a:solidFill>
                  <a:schemeClr val="accent1">
                    <a:lumMod val="50000"/>
                  </a:schemeClr>
                </a:solidFill>
              </a:rPr>
              <a:t>LIFE strategic nature projects</a:t>
            </a:r>
            <a:r>
              <a:rPr lang="sk-SK" dirty="0">
                <a:solidFill>
                  <a:schemeClr val="accent1">
                    <a:lumMod val="50000"/>
                  </a:schemeClr>
                </a:solidFill>
              </a:rPr>
              <a:t>: </a:t>
            </a:r>
          </a:p>
          <a:p>
            <a:pPr marL="45720" indent="0" algn="just">
              <a:buNone/>
            </a:pPr>
            <a:r>
              <a:rPr lang="sk-SK" dirty="0">
                <a:solidFill>
                  <a:schemeClr val="accent1">
                    <a:lumMod val="50000"/>
                  </a:schemeClr>
                </a:solidFill>
              </a:rPr>
              <a:t>                          </a:t>
            </a:r>
          </a:p>
          <a:p>
            <a:pPr algn="just">
              <a:buFontTx/>
              <a:buChar char="-"/>
            </a:pPr>
            <a:r>
              <a:rPr lang="sk-SK" dirty="0">
                <a:solidFill>
                  <a:schemeClr val="accent1">
                    <a:lumMod val="50000"/>
                  </a:schemeClr>
                </a:solidFill>
              </a:rPr>
              <a:t>SNC SR </a:t>
            </a:r>
            <a:r>
              <a:rPr lang="sk-SK" dirty="0" err="1">
                <a:solidFill>
                  <a:schemeClr val="accent1">
                    <a:lumMod val="50000"/>
                  </a:schemeClr>
                </a:solidFill>
              </a:rPr>
              <a:t>participated</a:t>
            </a:r>
            <a:r>
              <a:rPr lang="sk-SK" dirty="0">
                <a:solidFill>
                  <a:schemeClr val="accent1">
                    <a:lumMod val="50000"/>
                  </a:schemeClr>
                </a:solidFill>
              </a:rPr>
              <a:t> at </a:t>
            </a:r>
            <a:r>
              <a:rPr lang="sk-SK" dirty="0" err="1">
                <a:solidFill>
                  <a:schemeClr val="accent1">
                    <a:lumMod val="50000"/>
                  </a:schemeClr>
                </a:solidFill>
              </a:rPr>
              <a:t>integrated</a:t>
            </a:r>
            <a:r>
              <a:rPr lang="sk-SK" dirty="0">
                <a:solidFill>
                  <a:schemeClr val="accent1">
                    <a:lumMod val="50000"/>
                  </a:schemeClr>
                </a:solidFill>
              </a:rPr>
              <a:t> and </a:t>
            </a:r>
            <a:r>
              <a:rPr lang="sk-SK" dirty="0" err="1">
                <a:solidFill>
                  <a:schemeClr val="accent1">
                    <a:lumMod val="50000"/>
                  </a:schemeClr>
                </a:solidFill>
              </a:rPr>
              <a:t>traditional</a:t>
            </a:r>
            <a:r>
              <a:rPr lang="sk-SK" dirty="0">
                <a:solidFill>
                  <a:schemeClr val="accent1">
                    <a:lumMod val="50000"/>
                  </a:schemeClr>
                </a:solidFill>
              </a:rPr>
              <a:t> LIFE </a:t>
            </a:r>
            <a:r>
              <a:rPr lang="sk-SK" dirty="0" err="1">
                <a:solidFill>
                  <a:schemeClr val="accent1">
                    <a:lumMod val="50000"/>
                  </a:schemeClr>
                </a:solidFill>
              </a:rPr>
              <a:t>projects</a:t>
            </a:r>
            <a:r>
              <a:rPr lang="sk-SK" dirty="0">
                <a:solidFill>
                  <a:schemeClr val="accent1">
                    <a:lumMod val="50000"/>
                  </a:schemeClr>
                </a:solidFill>
              </a:rPr>
              <a:t> </a:t>
            </a:r>
          </a:p>
          <a:p>
            <a:pPr algn="just">
              <a:buFontTx/>
              <a:buChar char="-"/>
            </a:pPr>
            <a:r>
              <a:rPr lang="en-GB" dirty="0">
                <a:solidFill>
                  <a:schemeClr val="accent1">
                    <a:lumMod val="50000"/>
                  </a:schemeClr>
                </a:solidFill>
              </a:rPr>
              <a:t>W</a:t>
            </a:r>
            <a:r>
              <a:rPr lang="sk-SK" dirty="0">
                <a:solidFill>
                  <a:schemeClr val="accent1">
                    <a:lumMod val="50000"/>
                  </a:schemeClr>
                </a:solidFill>
              </a:rPr>
              <a:t>e</a:t>
            </a:r>
            <a:r>
              <a:rPr lang="en-GB" dirty="0">
                <a:solidFill>
                  <a:schemeClr val="accent1">
                    <a:lumMod val="50000"/>
                  </a:schemeClr>
                </a:solidFill>
              </a:rPr>
              <a:t> currently have no experience focusing on SNAP PROJECTS</a:t>
            </a:r>
            <a:r>
              <a:rPr lang="sk-SK" dirty="0">
                <a:solidFill>
                  <a:schemeClr val="accent1">
                    <a:lumMod val="50000"/>
                  </a:schemeClr>
                </a:solidFill>
              </a:rPr>
              <a:t> (</a:t>
            </a:r>
            <a:r>
              <a:rPr lang="en-GB" dirty="0">
                <a:solidFill>
                  <a:schemeClr val="accent1">
                    <a:lumMod val="50000"/>
                  </a:schemeClr>
                </a:solidFill>
              </a:rPr>
              <a:t>the recommended project implementation interval is 8-</a:t>
            </a:r>
            <a:r>
              <a:rPr lang="sk-SK" dirty="0">
                <a:solidFill>
                  <a:schemeClr val="accent1">
                    <a:lumMod val="50000"/>
                  </a:schemeClr>
                </a:solidFill>
              </a:rPr>
              <a:t>10 </a:t>
            </a:r>
            <a:r>
              <a:rPr lang="sk-SK" dirty="0" err="1">
                <a:solidFill>
                  <a:schemeClr val="accent1">
                    <a:lumMod val="50000"/>
                  </a:schemeClr>
                </a:solidFill>
              </a:rPr>
              <a:t>up</a:t>
            </a:r>
            <a:r>
              <a:rPr lang="sk-SK">
                <a:solidFill>
                  <a:schemeClr val="accent1">
                    <a:lumMod val="50000"/>
                  </a:schemeClr>
                </a:solidFill>
              </a:rPr>
              <a:t> to 14</a:t>
            </a:r>
            <a:r>
              <a:rPr lang="en-GB">
                <a:solidFill>
                  <a:schemeClr val="accent1">
                    <a:lumMod val="50000"/>
                  </a:schemeClr>
                </a:solidFill>
              </a:rPr>
              <a:t> </a:t>
            </a:r>
            <a:r>
              <a:rPr lang="en-GB" dirty="0">
                <a:solidFill>
                  <a:schemeClr val="accent1">
                    <a:lumMod val="50000"/>
                  </a:schemeClr>
                </a:solidFill>
              </a:rPr>
              <a:t>years</a:t>
            </a:r>
            <a:r>
              <a:rPr lang="sk-SK" dirty="0">
                <a:solidFill>
                  <a:schemeClr val="accent1">
                    <a:lumMod val="50000"/>
                  </a:schemeClr>
                </a:solidFill>
              </a:rPr>
              <a:t>)</a:t>
            </a:r>
          </a:p>
          <a:p>
            <a:pPr algn="just">
              <a:buFontTx/>
              <a:buChar char="-"/>
            </a:pPr>
            <a:endParaRPr lang="sk-SK" dirty="0">
              <a:solidFill>
                <a:schemeClr val="accent1">
                  <a:lumMod val="50000"/>
                </a:schemeClr>
              </a:solidFill>
            </a:endParaRPr>
          </a:p>
          <a:p>
            <a:pPr algn="just">
              <a:buFontTx/>
              <a:buChar char="-"/>
            </a:pPr>
            <a:r>
              <a:rPr lang="en-GB" dirty="0"/>
              <a:t>Concept notes:  Deadline date: 5 September 2024</a:t>
            </a:r>
            <a:endParaRPr lang="sk-SK" dirty="0">
              <a:solidFill>
                <a:schemeClr val="accent1">
                  <a:lumMod val="50000"/>
                </a:schemeClr>
              </a:solidFill>
            </a:endParaRPr>
          </a:p>
          <a:p>
            <a:pPr marL="45720" indent="0" algn="just">
              <a:buNone/>
            </a:pPr>
            <a:endParaRPr lang="en-GB" dirty="0">
              <a:solidFill>
                <a:schemeClr val="accent1">
                  <a:lumMod val="50000"/>
                </a:schemeClr>
              </a:solidFill>
            </a:endParaRPr>
          </a:p>
          <a:p>
            <a:pPr marL="45720" indent="0" algn="just">
              <a:buNone/>
            </a:pPr>
            <a:endParaRPr lang="en-GB" dirty="0">
              <a:solidFill>
                <a:schemeClr val="accent1">
                  <a:lumMod val="50000"/>
                </a:schemeClr>
              </a:solidFill>
            </a:endParaRPr>
          </a:p>
        </p:txBody>
      </p:sp>
      <p:sp>
        <p:nvSpPr>
          <p:cNvPr id="4" name="BlokTextu 3"/>
          <p:cNvSpPr txBox="1"/>
          <p:nvPr/>
        </p:nvSpPr>
        <p:spPr>
          <a:xfrm>
            <a:off x="4634630" y="6063110"/>
            <a:ext cx="7240043" cy="646331"/>
          </a:xfrm>
          <a:prstGeom prst="rect">
            <a:avLst/>
          </a:prstGeom>
          <a:noFill/>
        </p:spPr>
        <p:txBody>
          <a:bodyPr wrap="square" rtlCol="0">
            <a:spAutoFit/>
          </a:bodyPr>
          <a:lstStyle/>
          <a:p>
            <a:r>
              <a:rPr lang="pl-PL" dirty="0">
                <a:solidFill>
                  <a:schemeClr val="accent1">
                    <a:lumMod val="50000"/>
                  </a:schemeClr>
                </a:solidFill>
              </a:rPr>
              <a:t>https://cinea.ec.europa.eu/programmes/life/life-calls-proposals-2024_en</a:t>
            </a:r>
          </a:p>
          <a:p>
            <a:endParaRPr lang="en-GB" dirty="0"/>
          </a:p>
        </p:txBody>
      </p:sp>
    </p:spTree>
    <p:extLst>
      <p:ext uri="{BB962C8B-B14F-4D97-AF65-F5344CB8AC3E}">
        <p14:creationId xmlns:p14="http://schemas.microsoft.com/office/powerpoint/2010/main" val="2937821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609600"/>
            <a:ext cx="9875520" cy="695498"/>
          </a:xfrm>
        </p:spPr>
        <p:txBody>
          <a:bodyPr>
            <a:normAutofit/>
          </a:bodyPr>
          <a:lstStyle/>
          <a:p>
            <a:pPr algn="r"/>
            <a:r>
              <a:rPr lang="sk-SK" sz="4000" dirty="0" err="1">
                <a:solidFill>
                  <a:schemeClr val="accent1">
                    <a:lumMod val="50000"/>
                  </a:schemeClr>
                </a:solidFill>
                <a:latin typeface="Arial" panose="020B0604020202020204" pitchFamily="34" charset="0"/>
                <a:cs typeface="Arial" panose="020B0604020202020204" pitchFamily="34" charset="0"/>
              </a:rPr>
              <a:t>Programme</a:t>
            </a:r>
            <a:r>
              <a:rPr lang="sk-SK" sz="4000" dirty="0">
                <a:solidFill>
                  <a:schemeClr val="accent1">
                    <a:lumMod val="50000"/>
                  </a:schemeClr>
                </a:solidFill>
                <a:latin typeface="Arial" panose="020B0604020202020204" pitchFamily="34" charset="0"/>
                <a:cs typeface="Arial" panose="020B0604020202020204" pitchFamily="34" charset="0"/>
              </a:rPr>
              <a:t> INTERREG CE</a:t>
            </a:r>
            <a:endParaRPr lang="en-GB" sz="4000" dirty="0">
              <a:solidFill>
                <a:schemeClr val="accent1">
                  <a:lumMod val="50000"/>
                </a:schemeClr>
              </a:solidFill>
            </a:endParaRPr>
          </a:p>
        </p:txBody>
      </p:sp>
      <p:sp>
        <p:nvSpPr>
          <p:cNvPr id="3" name="Zástupný objekt pre obsah 2"/>
          <p:cNvSpPr>
            <a:spLocks noGrp="1"/>
          </p:cNvSpPr>
          <p:nvPr>
            <p:ph idx="1"/>
          </p:nvPr>
        </p:nvSpPr>
        <p:spPr/>
        <p:txBody>
          <a:bodyPr>
            <a:normAutofit fontScale="85000" lnSpcReduction="20000"/>
          </a:bodyPr>
          <a:lstStyle/>
          <a:p>
            <a:pPr algn="just"/>
            <a:r>
              <a:rPr lang="sk-SK" dirty="0">
                <a:solidFill>
                  <a:schemeClr val="accent1">
                    <a:lumMod val="50000"/>
                  </a:schemeClr>
                </a:solidFill>
              </a:rPr>
              <a:t>Project </a:t>
            </a:r>
            <a:r>
              <a:rPr lang="sk-SK" dirty="0" err="1">
                <a:solidFill>
                  <a:schemeClr val="accent1">
                    <a:lumMod val="50000"/>
                  </a:schemeClr>
                </a:solidFill>
              </a:rPr>
              <a:t>duration</a:t>
            </a:r>
            <a:r>
              <a:rPr lang="sk-SK" dirty="0">
                <a:solidFill>
                  <a:schemeClr val="accent1">
                    <a:lumMod val="50000"/>
                  </a:schemeClr>
                </a:solidFill>
              </a:rPr>
              <a:t>: 04/2023-03/2026</a:t>
            </a:r>
          </a:p>
          <a:p>
            <a:pPr algn="just"/>
            <a:r>
              <a:rPr lang="sk-SK" dirty="0" err="1">
                <a:solidFill>
                  <a:schemeClr val="accent1">
                    <a:lumMod val="50000"/>
                  </a:schemeClr>
                </a:solidFill>
              </a:rPr>
              <a:t>Budget</a:t>
            </a:r>
            <a:r>
              <a:rPr lang="sk-SK" dirty="0">
                <a:solidFill>
                  <a:schemeClr val="accent1">
                    <a:lumMod val="50000"/>
                  </a:schemeClr>
                </a:solidFill>
              </a:rPr>
              <a:t> (SNC part): </a:t>
            </a:r>
            <a:r>
              <a:rPr lang="en-GB" dirty="0">
                <a:solidFill>
                  <a:schemeClr val="accent1">
                    <a:lumMod val="50000"/>
                  </a:schemeClr>
                </a:solidFill>
              </a:rPr>
              <a:t>339 950,52 EUR</a:t>
            </a:r>
            <a:endParaRPr lang="sk-SK" dirty="0">
              <a:solidFill>
                <a:schemeClr val="accent1">
                  <a:lumMod val="50000"/>
                </a:schemeClr>
              </a:solidFill>
            </a:endParaRPr>
          </a:p>
          <a:p>
            <a:pPr algn="just" fontAlgn="base"/>
            <a:r>
              <a:rPr lang="sk-SK" dirty="0">
                <a:solidFill>
                  <a:schemeClr val="accent1">
                    <a:lumMod val="50000"/>
                  </a:schemeClr>
                </a:solidFill>
              </a:rPr>
              <a:t>Project </a:t>
            </a:r>
            <a:r>
              <a:rPr lang="sk-SK" dirty="0" err="1">
                <a:solidFill>
                  <a:schemeClr val="accent1">
                    <a:lumMod val="50000"/>
                  </a:schemeClr>
                </a:solidFill>
              </a:rPr>
              <a:t>partners</a:t>
            </a:r>
            <a:r>
              <a:rPr lang="sk-SK" dirty="0">
                <a:solidFill>
                  <a:schemeClr val="accent1">
                    <a:lumMod val="50000"/>
                  </a:schemeClr>
                </a:solidFill>
              </a:rPr>
              <a:t> (12): </a:t>
            </a:r>
            <a:r>
              <a:rPr lang="sk-SK" dirty="0" err="1">
                <a:solidFill>
                  <a:schemeClr val="accent1">
                    <a:lumMod val="50000"/>
                  </a:schemeClr>
                </a:solidFill>
              </a:rPr>
              <a:t>Mendel</a:t>
            </a:r>
            <a:r>
              <a:rPr lang="sk-SK" dirty="0">
                <a:solidFill>
                  <a:schemeClr val="accent1">
                    <a:lumMod val="50000"/>
                  </a:schemeClr>
                </a:solidFill>
              </a:rPr>
              <a:t> </a:t>
            </a:r>
            <a:r>
              <a:rPr lang="sk-SK" dirty="0" err="1">
                <a:solidFill>
                  <a:schemeClr val="accent1">
                    <a:lumMod val="50000"/>
                  </a:schemeClr>
                </a:solidFill>
              </a:rPr>
              <a:t>university</a:t>
            </a:r>
            <a:r>
              <a:rPr lang="sk-SK" dirty="0">
                <a:solidFill>
                  <a:schemeClr val="accent1">
                    <a:lumMod val="50000"/>
                  </a:schemeClr>
                </a:solidFill>
              </a:rPr>
              <a:t> in Brno, WWF </a:t>
            </a:r>
            <a:r>
              <a:rPr lang="sk-SK" dirty="0" err="1">
                <a:solidFill>
                  <a:schemeClr val="accent1">
                    <a:lumMod val="50000"/>
                  </a:schemeClr>
                </a:solidFill>
              </a:rPr>
              <a:t>Poland</a:t>
            </a:r>
            <a:r>
              <a:rPr lang="sk-SK" dirty="0">
                <a:solidFill>
                  <a:schemeClr val="accent1">
                    <a:lumMod val="50000"/>
                  </a:schemeClr>
                </a:solidFill>
              </a:rPr>
              <a:t>, WWF Slovakia, </a:t>
            </a:r>
            <a:r>
              <a:rPr lang="sk-SK" b="1" dirty="0">
                <a:solidFill>
                  <a:schemeClr val="accent1">
                    <a:lumMod val="50000"/>
                  </a:schemeClr>
                </a:solidFill>
              </a:rPr>
              <a:t>WWF </a:t>
            </a:r>
            <a:r>
              <a:rPr lang="sk-SK" b="1" dirty="0" err="1">
                <a:solidFill>
                  <a:schemeClr val="accent1">
                    <a:lumMod val="50000"/>
                  </a:schemeClr>
                </a:solidFill>
              </a:rPr>
              <a:t>Hungary</a:t>
            </a:r>
            <a:r>
              <a:rPr lang="sk-SK" dirty="0">
                <a:solidFill>
                  <a:schemeClr val="accent1">
                    <a:lumMod val="50000"/>
                  </a:schemeClr>
                </a:solidFill>
              </a:rPr>
              <a:t>, </a:t>
            </a:r>
            <a:r>
              <a:rPr lang="sk-SK" dirty="0" err="1">
                <a:solidFill>
                  <a:schemeClr val="accent1">
                    <a:lumMod val="50000"/>
                  </a:schemeClr>
                </a:solidFill>
              </a:rPr>
              <a:t>Technical</a:t>
            </a:r>
            <a:r>
              <a:rPr lang="sk-SK" dirty="0">
                <a:solidFill>
                  <a:schemeClr val="accent1">
                    <a:lumMod val="50000"/>
                  </a:schemeClr>
                </a:solidFill>
              </a:rPr>
              <a:t> </a:t>
            </a:r>
            <a:r>
              <a:rPr lang="sk-SK" dirty="0" err="1">
                <a:solidFill>
                  <a:schemeClr val="accent1">
                    <a:lumMod val="50000"/>
                  </a:schemeClr>
                </a:solidFill>
              </a:rPr>
              <a:t>university</a:t>
            </a:r>
            <a:r>
              <a:rPr lang="sk-SK" dirty="0">
                <a:solidFill>
                  <a:schemeClr val="accent1">
                    <a:lumMod val="50000"/>
                  </a:schemeClr>
                </a:solidFill>
              </a:rPr>
              <a:t> in Zvolen, </a:t>
            </a:r>
            <a:r>
              <a:rPr lang="sk-SK" b="1" dirty="0" err="1">
                <a:solidFill>
                  <a:schemeClr val="accent1">
                    <a:lumMod val="50000"/>
                  </a:schemeClr>
                </a:solidFill>
              </a:rPr>
              <a:t>Bükki</a:t>
            </a:r>
            <a:r>
              <a:rPr lang="sk-SK" b="1" dirty="0">
                <a:solidFill>
                  <a:schemeClr val="accent1">
                    <a:lumMod val="50000"/>
                  </a:schemeClr>
                </a:solidFill>
              </a:rPr>
              <a:t> </a:t>
            </a:r>
            <a:r>
              <a:rPr lang="sk-SK" b="1" dirty="0" err="1">
                <a:solidFill>
                  <a:schemeClr val="accent1">
                    <a:lumMod val="50000"/>
                  </a:schemeClr>
                </a:solidFill>
              </a:rPr>
              <a:t>Nemzeti</a:t>
            </a:r>
            <a:r>
              <a:rPr lang="sk-SK" b="1" dirty="0">
                <a:solidFill>
                  <a:schemeClr val="accent1">
                    <a:lumMod val="50000"/>
                  </a:schemeClr>
                </a:solidFill>
              </a:rPr>
              <a:t> Park </a:t>
            </a:r>
            <a:r>
              <a:rPr lang="sk-SK" b="1" dirty="0" err="1">
                <a:solidFill>
                  <a:schemeClr val="accent1">
                    <a:lumMod val="50000"/>
                  </a:schemeClr>
                </a:solidFill>
              </a:rPr>
              <a:t>Igazgatósága</a:t>
            </a:r>
            <a:r>
              <a:rPr lang="sk-SK" b="1" dirty="0">
                <a:solidFill>
                  <a:schemeClr val="accent1">
                    <a:lumMod val="50000"/>
                  </a:schemeClr>
                </a:solidFill>
              </a:rPr>
              <a:t> </a:t>
            </a:r>
            <a:r>
              <a:rPr lang="sk-SK" dirty="0">
                <a:solidFill>
                  <a:schemeClr val="accent1">
                    <a:lumMod val="50000"/>
                  </a:schemeClr>
                </a:solidFill>
              </a:rPr>
              <a:t>(HU), </a:t>
            </a:r>
            <a:r>
              <a:rPr lang="sk-SK" dirty="0" err="1">
                <a:solidFill>
                  <a:schemeClr val="accent1">
                    <a:lumMod val="50000"/>
                  </a:schemeClr>
                </a:solidFill>
              </a:rPr>
              <a:t>Tatrzański</a:t>
            </a:r>
            <a:r>
              <a:rPr lang="sk-SK" dirty="0">
                <a:solidFill>
                  <a:schemeClr val="accent1">
                    <a:lumMod val="50000"/>
                  </a:schemeClr>
                </a:solidFill>
              </a:rPr>
              <a:t> Park </a:t>
            </a:r>
            <a:r>
              <a:rPr lang="sk-SK" dirty="0" err="1">
                <a:solidFill>
                  <a:schemeClr val="accent1">
                    <a:lumMod val="50000"/>
                  </a:schemeClr>
                </a:solidFill>
              </a:rPr>
              <a:t>Narodowy</a:t>
            </a:r>
            <a:r>
              <a:rPr lang="sk-SK" dirty="0">
                <a:solidFill>
                  <a:schemeClr val="accent1">
                    <a:lumMod val="50000"/>
                  </a:schemeClr>
                </a:solidFill>
              </a:rPr>
              <a:t> (PL), </a:t>
            </a:r>
            <a:r>
              <a:rPr lang="sk-SK" b="1" dirty="0">
                <a:solidFill>
                  <a:schemeClr val="accent1">
                    <a:lumMod val="50000"/>
                  </a:schemeClr>
                </a:solidFill>
              </a:rPr>
              <a:t>SNC SR</a:t>
            </a:r>
            <a:r>
              <a:rPr lang="sk-SK" dirty="0">
                <a:solidFill>
                  <a:schemeClr val="accent1">
                    <a:lumMod val="50000"/>
                  </a:schemeClr>
                </a:solidFill>
              </a:rPr>
              <a:t>, Hnutí DUHA Šelmy (CZ), Ministerstvo </a:t>
            </a:r>
            <a:r>
              <a:rPr lang="sk-SK" dirty="0" err="1">
                <a:solidFill>
                  <a:schemeClr val="accent1">
                    <a:lumMod val="50000"/>
                  </a:schemeClr>
                </a:solidFill>
              </a:rPr>
              <a:t>životního</a:t>
            </a:r>
            <a:r>
              <a:rPr lang="sk-SK" dirty="0">
                <a:solidFill>
                  <a:schemeClr val="accent1">
                    <a:lumMod val="50000"/>
                  </a:schemeClr>
                </a:solidFill>
              </a:rPr>
              <a:t> </a:t>
            </a:r>
            <a:r>
              <a:rPr lang="sk-SK" dirty="0" err="1">
                <a:solidFill>
                  <a:schemeClr val="accent1">
                    <a:lumMod val="50000"/>
                  </a:schemeClr>
                </a:solidFill>
              </a:rPr>
              <a:t>prostředí</a:t>
            </a:r>
            <a:r>
              <a:rPr lang="sk-SK" dirty="0">
                <a:solidFill>
                  <a:schemeClr val="accent1">
                    <a:lumMod val="50000"/>
                  </a:schemeClr>
                </a:solidFill>
              </a:rPr>
              <a:t> (CZ), </a:t>
            </a:r>
            <a:r>
              <a:rPr lang="sk-SK" dirty="0" err="1">
                <a:solidFill>
                  <a:schemeClr val="accent1">
                    <a:lumMod val="50000"/>
                  </a:schemeClr>
                </a:solidFill>
              </a:rPr>
              <a:t>Asociatia</a:t>
            </a:r>
            <a:r>
              <a:rPr lang="sk-SK" dirty="0">
                <a:solidFill>
                  <a:schemeClr val="accent1">
                    <a:lumMod val="50000"/>
                  </a:schemeClr>
                </a:solidFill>
              </a:rPr>
              <a:t> </a:t>
            </a:r>
            <a:r>
              <a:rPr lang="sk-SK" dirty="0" err="1">
                <a:solidFill>
                  <a:schemeClr val="accent1">
                    <a:lumMod val="50000"/>
                  </a:schemeClr>
                </a:solidFill>
              </a:rPr>
              <a:t>Zarand</a:t>
            </a:r>
            <a:r>
              <a:rPr lang="sk-SK" dirty="0">
                <a:solidFill>
                  <a:schemeClr val="accent1">
                    <a:lumMod val="50000"/>
                  </a:schemeClr>
                </a:solidFill>
              </a:rPr>
              <a:t> (RO), </a:t>
            </a:r>
            <a:r>
              <a:rPr lang="sk-SK" dirty="0" err="1">
                <a:solidFill>
                  <a:schemeClr val="accent1">
                    <a:lumMod val="50000"/>
                  </a:schemeClr>
                </a:solidFill>
              </a:rPr>
              <a:t>Zavod</a:t>
            </a:r>
            <a:r>
              <a:rPr lang="sk-SK" dirty="0">
                <a:solidFill>
                  <a:schemeClr val="accent1">
                    <a:lumMod val="50000"/>
                  </a:schemeClr>
                </a:solidFill>
              </a:rPr>
              <a:t> za </a:t>
            </a:r>
            <a:r>
              <a:rPr lang="sk-SK" dirty="0" err="1">
                <a:solidFill>
                  <a:schemeClr val="accent1">
                    <a:lumMod val="50000"/>
                  </a:schemeClr>
                </a:solidFill>
              </a:rPr>
              <a:t>gozdove</a:t>
            </a:r>
            <a:r>
              <a:rPr lang="sk-SK" dirty="0">
                <a:solidFill>
                  <a:schemeClr val="accent1">
                    <a:lumMod val="50000"/>
                  </a:schemeClr>
                </a:solidFill>
              </a:rPr>
              <a:t> </a:t>
            </a:r>
            <a:r>
              <a:rPr lang="sk-SK" dirty="0" err="1">
                <a:solidFill>
                  <a:schemeClr val="accent1">
                    <a:lumMod val="50000"/>
                  </a:schemeClr>
                </a:solidFill>
              </a:rPr>
              <a:t>Slovenije</a:t>
            </a:r>
            <a:r>
              <a:rPr lang="sk-SK" dirty="0">
                <a:solidFill>
                  <a:schemeClr val="accent1">
                    <a:lumMod val="50000"/>
                  </a:schemeClr>
                </a:solidFill>
              </a:rPr>
              <a:t> (SI)</a:t>
            </a:r>
          </a:p>
          <a:p>
            <a:pPr algn="just" fontAlgn="base"/>
            <a:r>
              <a:rPr lang="sk-SK" dirty="0" err="1">
                <a:solidFill>
                  <a:schemeClr val="accent1">
                    <a:lumMod val="50000"/>
                  </a:schemeClr>
                </a:solidFill>
              </a:rPr>
              <a:t>Associated</a:t>
            </a:r>
            <a:r>
              <a:rPr lang="sk-SK" dirty="0">
                <a:solidFill>
                  <a:schemeClr val="accent1">
                    <a:lumMod val="50000"/>
                  </a:schemeClr>
                </a:solidFill>
              </a:rPr>
              <a:t> </a:t>
            </a:r>
            <a:r>
              <a:rPr lang="sk-SK" dirty="0" err="1">
                <a:solidFill>
                  <a:schemeClr val="accent1">
                    <a:lumMod val="50000"/>
                  </a:schemeClr>
                </a:solidFill>
              </a:rPr>
              <a:t>beneficiares</a:t>
            </a:r>
            <a:r>
              <a:rPr lang="sk-SK" dirty="0">
                <a:solidFill>
                  <a:schemeClr val="accent1">
                    <a:lumMod val="50000"/>
                  </a:schemeClr>
                </a:solidFill>
              </a:rPr>
              <a:t> (12): </a:t>
            </a:r>
            <a:r>
              <a:rPr lang="en-GB" dirty="0">
                <a:solidFill>
                  <a:schemeClr val="accent1">
                    <a:lumMod val="50000"/>
                  </a:schemeClr>
                </a:solidFill>
              </a:rPr>
              <a:t>International Council for Game and Wildlife Conservation (HU)</a:t>
            </a:r>
            <a:r>
              <a:rPr lang="sk-SK" dirty="0">
                <a:solidFill>
                  <a:schemeClr val="accent1">
                    <a:lumMod val="50000"/>
                  </a:schemeClr>
                </a:solidFill>
              </a:rPr>
              <a:t>, </a:t>
            </a:r>
            <a:r>
              <a:rPr lang="en-GB" b="1" dirty="0" err="1">
                <a:solidFill>
                  <a:schemeClr val="accent1">
                    <a:lumMod val="50000"/>
                  </a:schemeClr>
                </a:solidFill>
              </a:rPr>
              <a:t>Aggteleki</a:t>
            </a:r>
            <a:r>
              <a:rPr lang="en-GB" b="1" dirty="0">
                <a:solidFill>
                  <a:schemeClr val="accent1">
                    <a:lumMod val="50000"/>
                  </a:schemeClr>
                </a:solidFill>
              </a:rPr>
              <a:t> </a:t>
            </a:r>
            <a:r>
              <a:rPr lang="en-GB" b="1" dirty="0" err="1">
                <a:solidFill>
                  <a:schemeClr val="accent1">
                    <a:lumMod val="50000"/>
                  </a:schemeClr>
                </a:solidFill>
              </a:rPr>
              <a:t>Nemzeti</a:t>
            </a:r>
            <a:r>
              <a:rPr lang="en-GB" b="1" dirty="0">
                <a:solidFill>
                  <a:schemeClr val="accent1">
                    <a:lumMod val="50000"/>
                  </a:schemeClr>
                </a:solidFill>
              </a:rPr>
              <a:t> Park </a:t>
            </a:r>
            <a:r>
              <a:rPr lang="en-GB" b="1" dirty="0" err="1">
                <a:solidFill>
                  <a:schemeClr val="accent1">
                    <a:lumMod val="50000"/>
                  </a:schemeClr>
                </a:solidFill>
              </a:rPr>
              <a:t>Igazgatóság</a:t>
            </a:r>
            <a:r>
              <a:rPr lang="en-GB" dirty="0">
                <a:solidFill>
                  <a:schemeClr val="accent1">
                    <a:lumMod val="50000"/>
                  </a:schemeClr>
                </a:solidFill>
              </a:rPr>
              <a:t> (HU)</a:t>
            </a:r>
            <a:r>
              <a:rPr lang="sk-SK" dirty="0">
                <a:solidFill>
                  <a:schemeClr val="accent1">
                    <a:lumMod val="50000"/>
                  </a:schemeClr>
                </a:solidFill>
              </a:rPr>
              <a:t>, </a:t>
            </a:r>
            <a:r>
              <a:rPr lang="en-GB" b="1" dirty="0" err="1">
                <a:solidFill>
                  <a:schemeClr val="accent1">
                    <a:lumMod val="50000"/>
                  </a:schemeClr>
                </a:solidFill>
              </a:rPr>
              <a:t>Agrárminisztérium</a:t>
            </a:r>
            <a:r>
              <a:rPr lang="en-GB" dirty="0">
                <a:solidFill>
                  <a:schemeClr val="accent1">
                    <a:lumMod val="50000"/>
                  </a:schemeClr>
                </a:solidFill>
              </a:rPr>
              <a:t> (HU)</a:t>
            </a:r>
            <a:endParaRPr lang="sk-SK" dirty="0">
              <a:solidFill>
                <a:schemeClr val="accent1">
                  <a:lumMod val="50000"/>
                </a:schemeClr>
              </a:solidFill>
            </a:endParaRPr>
          </a:p>
          <a:p>
            <a:pPr algn="just" fontAlgn="base"/>
            <a:r>
              <a:rPr lang="sk-SK" dirty="0">
                <a:solidFill>
                  <a:schemeClr val="accent1">
                    <a:lumMod val="50000"/>
                  </a:schemeClr>
                </a:solidFill>
              </a:rPr>
              <a:t>Project </a:t>
            </a:r>
            <a:r>
              <a:rPr lang="sk-SK" dirty="0" err="1">
                <a:solidFill>
                  <a:schemeClr val="accent1">
                    <a:lumMod val="50000"/>
                  </a:schemeClr>
                </a:solidFill>
              </a:rPr>
              <a:t>aim</a:t>
            </a:r>
            <a:r>
              <a:rPr lang="sk-SK" dirty="0">
                <a:solidFill>
                  <a:schemeClr val="accent1">
                    <a:lumMod val="50000"/>
                  </a:schemeClr>
                </a:solidFill>
              </a:rPr>
              <a:t>:</a:t>
            </a:r>
          </a:p>
          <a:p>
            <a:pPr marL="45720" indent="0" algn="just" fontAlgn="base">
              <a:buNone/>
            </a:pPr>
            <a:r>
              <a:rPr lang="en-GB" dirty="0">
                <a:solidFill>
                  <a:schemeClr val="accent1">
                    <a:lumMod val="50000"/>
                  </a:schemeClr>
                </a:solidFill>
              </a:rPr>
              <a:t>The main goal of the LECA project is the establishment of cross-border cooperation in the protection and management of large animals in the Carpathian countries. The result of the project is the provision of effective measures within important topics such as the harmonization of international monitoring of large animals, the prevention of poaching and the prevention of conflicts between animals and people.</a:t>
            </a:r>
            <a:endParaRPr lang="sk-SK" dirty="0">
              <a:solidFill>
                <a:schemeClr val="accent1">
                  <a:lumMod val="50000"/>
                </a:schemeClr>
              </a:solidFill>
            </a:endParaRPr>
          </a:p>
          <a:p>
            <a:pPr marL="45720" indent="0" algn="just" fontAlgn="base">
              <a:buNone/>
            </a:pPr>
            <a:endParaRPr lang="sk-SK" dirty="0">
              <a:solidFill>
                <a:schemeClr val="accent1">
                  <a:lumMod val="50000"/>
                </a:schemeClr>
              </a:solidFill>
            </a:endParaRPr>
          </a:p>
        </p:txBody>
      </p:sp>
      <p:sp>
        <p:nvSpPr>
          <p:cNvPr id="4" name="Nadpis 1"/>
          <p:cNvSpPr txBox="1">
            <a:spLocks/>
          </p:cNvSpPr>
          <p:nvPr/>
        </p:nvSpPr>
        <p:spPr>
          <a:xfrm>
            <a:off x="1079269" y="1333500"/>
            <a:ext cx="9875520" cy="695498"/>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r>
              <a:rPr lang="sk-SK" dirty="0">
                <a:solidFill>
                  <a:schemeClr val="accent1">
                    <a:lumMod val="50000"/>
                  </a:schemeClr>
                </a:solidFill>
                <a:latin typeface="Arial" panose="020B0604020202020204" pitchFamily="34" charset="0"/>
                <a:cs typeface="Arial" panose="020B0604020202020204" pitchFamily="34" charset="0"/>
              </a:rPr>
              <a:t>CE0100170_</a:t>
            </a:r>
            <a:r>
              <a:rPr lang="en-GB" b="1" dirty="0">
                <a:solidFill>
                  <a:schemeClr val="accent1">
                    <a:lumMod val="50000"/>
                  </a:schemeClr>
                </a:solidFill>
              </a:rPr>
              <a:t>Supporting the coexistence and conservation of Carpathian </a:t>
            </a:r>
            <a:r>
              <a:rPr lang="en-GB" b="1" dirty="0" err="1">
                <a:solidFill>
                  <a:schemeClr val="accent1">
                    <a:lumMod val="50000"/>
                  </a:schemeClr>
                </a:solidFill>
              </a:rPr>
              <a:t>LargE</a:t>
            </a:r>
            <a:r>
              <a:rPr lang="en-GB" b="1" dirty="0">
                <a:solidFill>
                  <a:schemeClr val="accent1">
                    <a:lumMod val="50000"/>
                  </a:schemeClr>
                </a:solidFill>
              </a:rPr>
              <a:t> </a:t>
            </a:r>
            <a:r>
              <a:rPr lang="en-GB" b="1" dirty="0" err="1">
                <a:solidFill>
                  <a:schemeClr val="accent1">
                    <a:lumMod val="50000"/>
                  </a:schemeClr>
                </a:solidFill>
              </a:rPr>
              <a:t>CArnivores</a:t>
            </a:r>
            <a:endParaRPr lang="en-GB" dirty="0">
              <a:solidFill>
                <a:schemeClr val="accent1">
                  <a:lumMod val="50000"/>
                </a:schemeClr>
              </a:solidFill>
            </a:endParaRPr>
          </a:p>
        </p:txBody>
      </p:sp>
      <p:sp>
        <p:nvSpPr>
          <p:cNvPr id="7" name="BlokTextu 6"/>
          <p:cNvSpPr txBox="1"/>
          <p:nvPr/>
        </p:nvSpPr>
        <p:spPr>
          <a:xfrm>
            <a:off x="7403408" y="6212840"/>
            <a:ext cx="4562146" cy="369332"/>
          </a:xfrm>
          <a:prstGeom prst="rect">
            <a:avLst/>
          </a:prstGeom>
          <a:noFill/>
        </p:spPr>
        <p:txBody>
          <a:bodyPr wrap="none" rtlCol="0">
            <a:spAutoFit/>
          </a:bodyPr>
          <a:lstStyle/>
          <a:p>
            <a:r>
              <a:rPr lang="sk-SK" dirty="0">
                <a:solidFill>
                  <a:schemeClr val="accent1">
                    <a:lumMod val="50000"/>
                  </a:schemeClr>
                </a:solidFill>
              </a:rPr>
              <a:t>https://www.interreg-central.eu/projects/leca/</a:t>
            </a:r>
          </a:p>
        </p:txBody>
      </p:sp>
    </p:spTree>
    <p:extLst>
      <p:ext uri="{BB962C8B-B14F-4D97-AF65-F5344CB8AC3E}">
        <p14:creationId xmlns:p14="http://schemas.microsoft.com/office/powerpoint/2010/main" val="1431190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609600"/>
            <a:ext cx="9875520" cy="595745"/>
          </a:xfrm>
        </p:spPr>
        <p:txBody>
          <a:bodyPr>
            <a:normAutofit fontScale="90000"/>
          </a:bodyPr>
          <a:lstStyle/>
          <a:p>
            <a:pPr algn="r"/>
            <a:r>
              <a:rPr lang="sk-SK" sz="4000" dirty="0" err="1">
                <a:solidFill>
                  <a:schemeClr val="accent1">
                    <a:lumMod val="50000"/>
                  </a:schemeClr>
                </a:solidFill>
                <a:latin typeface="Arial" panose="020B0604020202020204" pitchFamily="34" charset="0"/>
                <a:cs typeface="Arial" panose="020B0604020202020204" pitchFamily="34" charset="0"/>
              </a:rPr>
              <a:t>Programme</a:t>
            </a:r>
            <a:r>
              <a:rPr lang="sk-SK" sz="4000" dirty="0">
                <a:solidFill>
                  <a:schemeClr val="accent1">
                    <a:lumMod val="50000"/>
                  </a:schemeClr>
                </a:solidFill>
                <a:latin typeface="Arial" panose="020B0604020202020204" pitchFamily="34" charset="0"/>
                <a:cs typeface="Arial" panose="020B0604020202020204" pitchFamily="34" charset="0"/>
              </a:rPr>
              <a:t> INTERREG HU-SK</a:t>
            </a:r>
            <a:endParaRPr lang="en-GB" sz="4000" dirty="0">
              <a:solidFill>
                <a:schemeClr val="accent1">
                  <a:lumMod val="50000"/>
                </a:schemeClr>
              </a:solidFill>
            </a:endParaRPr>
          </a:p>
        </p:txBody>
      </p:sp>
      <p:sp>
        <p:nvSpPr>
          <p:cNvPr id="3" name="Zástupný objekt pre obsah 2"/>
          <p:cNvSpPr>
            <a:spLocks noGrp="1"/>
          </p:cNvSpPr>
          <p:nvPr>
            <p:ph idx="1"/>
          </p:nvPr>
        </p:nvSpPr>
        <p:spPr>
          <a:xfrm>
            <a:off x="681721" y="1933896"/>
            <a:ext cx="10131950" cy="4563919"/>
          </a:xfrm>
        </p:spPr>
        <p:txBody>
          <a:bodyPr>
            <a:normAutofit fontScale="85000" lnSpcReduction="20000"/>
          </a:bodyPr>
          <a:lstStyle/>
          <a:p>
            <a:pPr>
              <a:lnSpc>
                <a:spcPct val="120000"/>
              </a:lnSpc>
              <a:spcBef>
                <a:spcPts val="0"/>
              </a:spcBef>
            </a:pPr>
            <a:r>
              <a:rPr lang="sk-SK" dirty="0">
                <a:solidFill>
                  <a:schemeClr val="accent1">
                    <a:lumMod val="50000"/>
                  </a:schemeClr>
                </a:solidFill>
              </a:rPr>
              <a:t>Project </a:t>
            </a:r>
            <a:r>
              <a:rPr lang="sk-SK" dirty="0" err="1">
                <a:solidFill>
                  <a:schemeClr val="accent1">
                    <a:lumMod val="50000"/>
                  </a:schemeClr>
                </a:solidFill>
              </a:rPr>
              <a:t>duration</a:t>
            </a:r>
            <a:r>
              <a:rPr lang="sk-SK" dirty="0">
                <a:solidFill>
                  <a:schemeClr val="accent1">
                    <a:lumMod val="50000"/>
                  </a:schemeClr>
                </a:solidFill>
              </a:rPr>
              <a:t>: 09/2024-12/2032</a:t>
            </a:r>
          </a:p>
          <a:p>
            <a:pPr>
              <a:lnSpc>
                <a:spcPct val="120000"/>
              </a:lnSpc>
              <a:spcBef>
                <a:spcPts val="0"/>
              </a:spcBef>
            </a:pPr>
            <a:r>
              <a:rPr lang="sk-SK" dirty="0" err="1">
                <a:solidFill>
                  <a:schemeClr val="accent1">
                    <a:lumMod val="50000"/>
                  </a:schemeClr>
                </a:solidFill>
              </a:rPr>
              <a:t>Budget</a:t>
            </a:r>
            <a:r>
              <a:rPr lang="sk-SK" dirty="0">
                <a:solidFill>
                  <a:schemeClr val="accent1">
                    <a:lumMod val="50000"/>
                  </a:schemeClr>
                </a:solidFill>
              </a:rPr>
              <a:t> (SNC part): </a:t>
            </a:r>
            <a:r>
              <a:rPr lang="sk-SK" b="1" dirty="0">
                <a:solidFill>
                  <a:schemeClr val="accent1">
                    <a:lumMod val="50000"/>
                  </a:schemeClr>
                </a:solidFill>
              </a:rPr>
              <a:t>401 028,70 EUR</a:t>
            </a:r>
            <a:endParaRPr lang="sk-SK" dirty="0">
              <a:solidFill>
                <a:schemeClr val="accent1">
                  <a:lumMod val="50000"/>
                </a:schemeClr>
              </a:solidFill>
            </a:endParaRPr>
          </a:p>
          <a:p>
            <a:pPr>
              <a:lnSpc>
                <a:spcPct val="120000"/>
              </a:lnSpc>
              <a:spcBef>
                <a:spcPts val="0"/>
              </a:spcBef>
            </a:pPr>
            <a:r>
              <a:rPr lang="sk-SK" dirty="0">
                <a:solidFill>
                  <a:schemeClr val="accent1">
                    <a:lumMod val="50000"/>
                  </a:schemeClr>
                </a:solidFill>
              </a:rPr>
              <a:t>Project </a:t>
            </a:r>
            <a:r>
              <a:rPr lang="sk-SK" dirty="0" err="1">
                <a:solidFill>
                  <a:schemeClr val="accent1">
                    <a:lumMod val="50000"/>
                  </a:schemeClr>
                </a:solidFill>
              </a:rPr>
              <a:t>partners</a:t>
            </a:r>
            <a:r>
              <a:rPr lang="sk-SK" dirty="0">
                <a:solidFill>
                  <a:schemeClr val="accent1">
                    <a:lumMod val="50000"/>
                  </a:schemeClr>
                </a:solidFill>
              </a:rPr>
              <a:t> (3): NP BÜKK, </a:t>
            </a:r>
            <a:r>
              <a:rPr lang="sk-SK" dirty="0" err="1">
                <a:solidFill>
                  <a:schemeClr val="accent1">
                    <a:lumMod val="50000"/>
                  </a:schemeClr>
                </a:solidFill>
              </a:rPr>
              <a:t>Bükki</a:t>
            </a:r>
            <a:r>
              <a:rPr lang="sk-SK" dirty="0">
                <a:solidFill>
                  <a:schemeClr val="accent1">
                    <a:lumMod val="50000"/>
                  </a:schemeClr>
                </a:solidFill>
              </a:rPr>
              <a:t> </a:t>
            </a:r>
            <a:r>
              <a:rPr lang="sk-SK" dirty="0" err="1">
                <a:solidFill>
                  <a:schemeClr val="accent1">
                    <a:lumMod val="50000"/>
                  </a:schemeClr>
                </a:solidFill>
              </a:rPr>
              <a:t>Természetvédelmi</a:t>
            </a:r>
            <a:r>
              <a:rPr lang="sk-SK" dirty="0">
                <a:solidFill>
                  <a:schemeClr val="accent1">
                    <a:lumMod val="50000"/>
                  </a:schemeClr>
                </a:solidFill>
              </a:rPr>
              <a:t>, </a:t>
            </a:r>
            <a:r>
              <a:rPr lang="sk-SK" dirty="0" err="1">
                <a:solidFill>
                  <a:schemeClr val="accent1">
                    <a:lumMod val="50000"/>
                  </a:schemeClr>
                </a:solidFill>
              </a:rPr>
              <a:t>Kulturális</a:t>
            </a:r>
            <a:r>
              <a:rPr lang="sk-SK" dirty="0">
                <a:solidFill>
                  <a:schemeClr val="accent1">
                    <a:lumMod val="50000"/>
                  </a:schemeClr>
                </a:solidFill>
              </a:rPr>
              <a:t> </a:t>
            </a:r>
            <a:r>
              <a:rPr lang="sk-SK" dirty="0" err="1">
                <a:solidFill>
                  <a:schemeClr val="accent1">
                    <a:lumMod val="50000"/>
                  </a:schemeClr>
                </a:solidFill>
              </a:rPr>
              <a:t>és</a:t>
            </a:r>
            <a:r>
              <a:rPr lang="sk-SK" dirty="0">
                <a:solidFill>
                  <a:schemeClr val="accent1">
                    <a:lumMod val="50000"/>
                  </a:schemeClr>
                </a:solidFill>
              </a:rPr>
              <a:t> </a:t>
            </a:r>
            <a:r>
              <a:rPr lang="sk-SK" dirty="0" err="1">
                <a:solidFill>
                  <a:schemeClr val="accent1">
                    <a:lumMod val="50000"/>
                  </a:schemeClr>
                </a:solidFill>
              </a:rPr>
              <a:t>Ökoturisztikai</a:t>
            </a:r>
            <a:r>
              <a:rPr lang="sk-SK" dirty="0">
                <a:solidFill>
                  <a:schemeClr val="accent1">
                    <a:lumMod val="50000"/>
                  </a:schemeClr>
                </a:solidFill>
              </a:rPr>
              <a:t> </a:t>
            </a:r>
            <a:r>
              <a:rPr lang="sk-SK" dirty="0" err="1">
                <a:solidFill>
                  <a:schemeClr val="accent1">
                    <a:lumMod val="50000"/>
                  </a:schemeClr>
                </a:solidFill>
              </a:rPr>
              <a:t>Alapítvány</a:t>
            </a:r>
            <a:r>
              <a:rPr lang="sk-SK" dirty="0">
                <a:solidFill>
                  <a:schemeClr val="accent1">
                    <a:lumMod val="50000"/>
                  </a:schemeClr>
                </a:solidFill>
              </a:rPr>
              <a:t>,  </a:t>
            </a:r>
            <a:br>
              <a:rPr lang="sk-SK" dirty="0">
                <a:solidFill>
                  <a:schemeClr val="accent1">
                    <a:lumMod val="50000"/>
                  </a:schemeClr>
                </a:solidFill>
              </a:rPr>
            </a:br>
            <a:r>
              <a:rPr lang="sk-SK" dirty="0">
                <a:solidFill>
                  <a:schemeClr val="accent1">
                    <a:lumMod val="50000"/>
                  </a:schemeClr>
                </a:solidFill>
              </a:rPr>
              <a:t>                                          SNC SR- PLA Cerová vrchovina</a:t>
            </a:r>
          </a:p>
          <a:p>
            <a:pPr>
              <a:lnSpc>
                <a:spcPct val="120000"/>
              </a:lnSpc>
              <a:spcBef>
                <a:spcPts val="0"/>
              </a:spcBef>
            </a:pPr>
            <a:r>
              <a:rPr lang="sk-SK" dirty="0" err="1">
                <a:solidFill>
                  <a:schemeClr val="accent1">
                    <a:lumMod val="50000"/>
                  </a:schemeClr>
                </a:solidFill>
              </a:rPr>
              <a:t>Core</a:t>
            </a:r>
            <a:r>
              <a:rPr lang="sk-SK" dirty="0">
                <a:solidFill>
                  <a:schemeClr val="accent1">
                    <a:lumMod val="50000"/>
                  </a:schemeClr>
                </a:solidFill>
              </a:rPr>
              <a:t> </a:t>
            </a:r>
            <a:r>
              <a:rPr lang="sk-SK" dirty="0" err="1">
                <a:solidFill>
                  <a:schemeClr val="accent1">
                    <a:lumMod val="50000"/>
                  </a:schemeClr>
                </a:solidFill>
              </a:rPr>
              <a:t>activities</a:t>
            </a:r>
            <a:r>
              <a:rPr lang="sk-SK" dirty="0">
                <a:solidFill>
                  <a:schemeClr val="accent1">
                    <a:lumMod val="50000"/>
                  </a:schemeClr>
                </a:solidFill>
              </a:rPr>
              <a:t> (SNC SR): </a:t>
            </a:r>
          </a:p>
          <a:p>
            <a:pPr marL="45720" indent="0">
              <a:buNone/>
            </a:pPr>
            <a:r>
              <a:rPr lang="en-GB" dirty="0">
                <a:solidFill>
                  <a:schemeClr val="accent1">
                    <a:lumMod val="50000"/>
                  </a:schemeClr>
                </a:solidFill>
              </a:rPr>
              <a:t>Mapping of invasive plant species using hyperspectral technology</a:t>
            </a:r>
            <a:endParaRPr lang="sk-SK" dirty="0">
              <a:solidFill>
                <a:schemeClr val="accent1">
                  <a:lumMod val="50000"/>
                </a:schemeClr>
              </a:solidFill>
            </a:endParaRPr>
          </a:p>
          <a:p>
            <a:pPr marL="45720" indent="0">
              <a:buNone/>
            </a:pPr>
            <a:r>
              <a:rPr lang="en-GB" dirty="0">
                <a:solidFill>
                  <a:schemeClr val="accent1">
                    <a:lumMod val="50000"/>
                  </a:schemeClr>
                </a:solidFill>
              </a:rPr>
              <a:t>Chemical analysis of soil and water at </a:t>
            </a:r>
            <a:r>
              <a:rPr lang="en-GB" dirty="0" err="1">
                <a:solidFill>
                  <a:schemeClr val="accent1">
                    <a:lumMod val="50000"/>
                  </a:schemeClr>
                </a:solidFill>
              </a:rPr>
              <a:t>Šiatorská</a:t>
            </a:r>
            <a:r>
              <a:rPr lang="en-GB" dirty="0">
                <a:solidFill>
                  <a:schemeClr val="accent1">
                    <a:lumMod val="50000"/>
                  </a:schemeClr>
                </a:solidFill>
              </a:rPr>
              <a:t> </a:t>
            </a:r>
            <a:r>
              <a:rPr lang="en-GB" dirty="0" err="1">
                <a:solidFill>
                  <a:schemeClr val="accent1">
                    <a:lumMod val="50000"/>
                  </a:schemeClr>
                </a:solidFill>
              </a:rPr>
              <a:t>Bukovinka</a:t>
            </a:r>
            <a:endParaRPr lang="sk-SK" dirty="0">
              <a:solidFill>
                <a:schemeClr val="accent1">
                  <a:lumMod val="50000"/>
                </a:schemeClr>
              </a:solidFill>
            </a:endParaRPr>
          </a:p>
          <a:p>
            <a:pPr marL="45720" indent="0">
              <a:buNone/>
            </a:pPr>
            <a:r>
              <a:rPr lang="en-GB" dirty="0">
                <a:solidFill>
                  <a:schemeClr val="accent1">
                    <a:lumMod val="50000"/>
                  </a:schemeClr>
                </a:solidFill>
              </a:rPr>
              <a:t>Beaver dam mapping</a:t>
            </a:r>
            <a:endParaRPr lang="sk-SK" dirty="0">
              <a:solidFill>
                <a:schemeClr val="accent1">
                  <a:lumMod val="50000"/>
                </a:schemeClr>
              </a:solidFill>
            </a:endParaRPr>
          </a:p>
          <a:p>
            <a:pPr marL="45720" indent="0">
              <a:buNone/>
            </a:pPr>
            <a:r>
              <a:rPr lang="en-GB" dirty="0">
                <a:solidFill>
                  <a:schemeClr val="accent1">
                    <a:lumMod val="50000"/>
                  </a:schemeClr>
                </a:solidFill>
              </a:rPr>
              <a:t>Zoological research and monitoring in </a:t>
            </a:r>
            <a:r>
              <a:rPr lang="en-GB" dirty="0" err="1">
                <a:solidFill>
                  <a:schemeClr val="accent1">
                    <a:lumMod val="50000"/>
                  </a:schemeClr>
                </a:solidFill>
              </a:rPr>
              <a:t>Fenek</a:t>
            </a:r>
            <a:r>
              <a:rPr lang="en-GB" dirty="0">
                <a:solidFill>
                  <a:schemeClr val="accent1">
                    <a:lumMod val="50000"/>
                  </a:schemeClr>
                </a:solidFill>
              </a:rPr>
              <a:t> </a:t>
            </a:r>
            <a:r>
              <a:rPr lang="sk-SK" dirty="0">
                <a:solidFill>
                  <a:schemeClr val="accent1">
                    <a:lumMod val="50000"/>
                  </a:schemeClr>
                </a:solidFill>
              </a:rPr>
              <a:t> (9</a:t>
            </a:r>
            <a:r>
              <a:rPr lang="pt-BR" dirty="0">
                <a:solidFill>
                  <a:schemeClr val="accent1">
                    <a:lumMod val="50000"/>
                  </a:schemeClr>
                </a:solidFill>
              </a:rPr>
              <a:t> taxonomic groups</a:t>
            </a:r>
            <a:r>
              <a:rPr lang="sk-SK" dirty="0">
                <a:solidFill>
                  <a:schemeClr val="accent1">
                    <a:lumMod val="50000"/>
                  </a:schemeClr>
                </a:solidFill>
              </a:rPr>
              <a:t> + w</a:t>
            </a:r>
            <a:r>
              <a:rPr lang="pt-BR" dirty="0">
                <a:solidFill>
                  <a:schemeClr val="accent1">
                    <a:lumMod val="50000"/>
                  </a:schemeClr>
                </a:solidFill>
              </a:rPr>
              <a:t>etland biotopes</a:t>
            </a:r>
            <a:r>
              <a:rPr lang="sk-SK" sz="1800" dirty="0">
                <a:solidFill>
                  <a:schemeClr val="accent1">
                    <a:lumMod val="50000"/>
                  </a:schemeClr>
                </a:solidFill>
              </a:rPr>
              <a:t>) </a:t>
            </a:r>
            <a:r>
              <a:rPr lang="pt-BR" sz="1700" i="1" dirty="0">
                <a:solidFill>
                  <a:schemeClr val="accent1">
                    <a:lumMod val="50000"/>
                  </a:schemeClr>
                </a:solidFill>
              </a:rPr>
              <a:t>Mollusca, Crustacea, Odonata, Coleoptera, Osteichthyes, Amphibia, Reptilia, Aves, </a:t>
            </a:r>
            <a:r>
              <a:rPr lang="sk-SK" sz="1700" i="1" dirty="0" err="1">
                <a:solidFill>
                  <a:schemeClr val="accent1">
                    <a:lumMod val="50000"/>
                  </a:schemeClr>
                </a:solidFill>
              </a:rPr>
              <a:t>Chiroptera</a:t>
            </a:r>
            <a:r>
              <a:rPr lang="sk-SK" sz="1700" i="1" dirty="0">
                <a:solidFill>
                  <a:schemeClr val="accent1">
                    <a:lumMod val="50000"/>
                  </a:schemeClr>
                </a:solidFill>
              </a:rPr>
              <a:t>, </a:t>
            </a:r>
            <a:r>
              <a:rPr lang="sk-SK" sz="1700" i="1" dirty="0" err="1">
                <a:solidFill>
                  <a:schemeClr val="accent1">
                    <a:lumMod val="50000"/>
                  </a:schemeClr>
                </a:solidFill>
              </a:rPr>
              <a:t>Lutra</a:t>
            </a:r>
            <a:r>
              <a:rPr lang="sk-SK" sz="1700" i="1" dirty="0">
                <a:solidFill>
                  <a:schemeClr val="accent1">
                    <a:lumMod val="50000"/>
                  </a:schemeClr>
                </a:solidFill>
              </a:rPr>
              <a:t> </a:t>
            </a:r>
            <a:r>
              <a:rPr lang="sk-SK" sz="1700" i="1" dirty="0" err="1">
                <a:solidFill>
                  <a:schemeClr val="accent1">
                    <a:lumMod val="50000"/>
                  </a:schemeClr>
                </a:solidFill>
              </a:rPr>
              <a:t>Lutra</a:t>
            </a:r>
            <a:r>
              <a:rPr lang="sk-SK" sz="1700" i="1" dirty="0">
                <a:solidFill>
                  <a:schemeClr val="accent1">
                    <a:lumMod val="50000"/>
                  </a:schemeClr>
                </a:solidFill>
              </a:rPr>
              <a:t> </a:t>
            </a:r>
          </a:p>
          <a:p>
            <a:pPr marL="45720" indent="0">
              <a:buNone/>
            </a:pPr>
            <a:r>
              <a:rPr lang="sk-SK" sz="1700" i="1" dirty="0">
                <a:solidFill>
                  <a:schemeClr val="accent1">
                    <a:lumMod val="50000"/>
                  </a:schemeClr>
                </a:solidFill>
              </a:rPr>
              <a:t>       </a:t>
            </a:r>
            <a:r>
              <a:rPr lang="sk-SK" sz="1700" dirty="0">
                <a:solidFill>
                  <a:schemeClr val="accent1">
                    <a:lumMod val="50000"/>
                  </a:schemeClr>
                </a:solidFill>
              </a:rPr>
              <a:t/>
            </a:r>
            <a:br>
              <a:rPr lang="sk-SK" sz="1700" dirty="0">
                <a:solidFill>
                  <a:schemeClr val="accent1">
                    <a:lumMod val="50000"/>
                  </a:schemeClr>
                </a:solidFill>
              </a:rPr>
            </a:br>
            <a:r>
              <a:rPr lang="en-GB" dirty="0">
                <a:solidFill>
                  <a:schemeClr val="accent1">
                    <a:lumMod val="50000"/>
                  </a:schemeClr>
                </a:solidFill>
              </a:rPr>
              <a:t>Wetland conservation, </a:t>
            </a:r>
            <a:r>
              <a:rPr lang="en-GB" dirty="0" err="1">
                <a:solidFill>
                  <a:schemeClr val="accent1">
                    <a:lumMod val="50000"/>
                  </a:schemeClr>
                </a:solidFill>
              </a:rPr>
              <a:t>inhabitat</a:t>
            </a:r>
            <a:r>
              <a:rPr lang="en-GB" dirty="0">
                <a:solidFill>
                  <a:schemeClr val="accent1">
                    <a:lumMod val="50000"/>
                  </a:schemeClr>
                </a:solidFill>
              </a:rPr>
              <a:t> creation in the area of </a:t>
            </a:r>
            <a:r>
              <a:rPr lang="en-GB" dirty="0" err="1">
                <a:solidFill>
                  <a:schemeClr val="accent1">
                    <a:lumMod val="50000"/>
                  </a:schemeClr>
                </a:solidFill>
              </a:rPr>
              <a:t>Fenek</a:t>
            </a:r>
            <a:r>
              <a:rPr lang="en-GB" dirty="0">
                <a:solidFill>
                  <a:schemeClr val="accent1">
                    <a:lumMod val="50000"/>
                  </a:schemeClr>
                </a:solidFill>
              </a:rPr>
              <a:t> marsh</a:t>
            </a:r>
            <a:endParaRPr lang="sk-SK" dirty="0">
              <a:solidFill>
                <a:schemeClr val="accent1">
                  <a:lumMod val="50000"/>
                </a:schemeClr>
              </a:solidFill>
            </a:endParaRPr>
          </a:p>
          <a:p>
            <a:pPr marL="45720" indent="0">
              <a:buNone/>
            </a:pPr>
            <a:r>
              <a:rPr lang="en-GB" dirty="0">
                <a:solidFill>
                  <a:schemeClr val="accent1">
                    <a:lumMod val="50000"/>
                  </a:schemeClr>
                </a:solidFill>
              </a:rPr>
              <a:t>Invasive species eradication in the </a:t>
            </a:r>
            <a:r>
              <a:rPr lang="en-GB" dirty="0" err="1">
                <a:solidFill>
                  <a:schemeClr val="accent1">
                    <a:lumMod val="50000"/>
                  </a:schemeClr>
                </a:solidFill>
              </a:rPr>
              <a:t>Šiatorská</a:t>
            </a:r>
            <a:r>
              <a:rPr lang="en-GB" dirty="0">
                <a:solidFill>
                  <a:schemeClr val="accent1">
                    <a:lumMod val="50000"/>
                  </a:schemeClr>
                </a:solidFill>
              </a:rPr>
              <a:t> </a:t>
            </a:r>
            <a:r>
              <a:rPr lang="en-GB" dirty="0" err="1">
                <a:solidFill>
                  <a:schemeClr val="accent1">
                    <a:lumMod val="50000"/>
                  </a:schemeClr>
                </a:solidFill>
              </a:rPr>
              <a:t>Bukovinka</a:t>
            </a:r>
            <a:endParaRPr lang="sk-SK" dirty="0">
              <a:solidFill>
                <a:schemeClr val="accent1">
                  <a:lumMod val="50000"/>
                </a:schemeClr>
              </a:solidFill>
            </a:endParaRPr>
          </a:p>
          <a:p>
            <a:pPr marL="45720" indent="0">
              <a:buNone/>
            </a:pPr>
            <a:r>
              <a:rPr lang="sk-SK" dirty="0" err="1">
                <a:solidFill>
                  <a:schemeClr val="accent1">
                    <a:lumMod val="50000"/>
                  </a:schemeClr>
                </a:solidFill>
              </a:rPr>
              <a:t>Environmental</a:t>
            </a:r>
            <a:r>
              <a:rPr lang="sk-SK" dirty="0">
                <a:solidFill>
                  <a:schemeClr val="accent1">
                    <a:lumMod val="50000"/>
                  </a:schemeClr>
                </a:solidFill>
              </a:rPr>
              <a:t> </a:t>
            </a:r>
            <a:r>
              <a:rPr lang="sk-SK" dirty="0" err="1">
                <a:solidFill>
                  <a:schemeClr val="accent1">
                    <a:lumMod val="50000"/>
                  </a:schemeClr>
                </a:solidFill>
              </a:rPr>
              <a:t>education</a:t>
            </a:r>
            <a:endParaRPr lang="en-GB" dirty="0">
              <a:solidFill>
                <a:schemeClr val="accent1">
                  <a:lumMod val="50000"/>
                </a:schemeClr>
              </a:solidFill>
            </a:endParaRPr>
          </a:p>
        </p:txBody>
      </p:sp>
      <p:sp>
        <p:nvSpPr>
          <p:cNvPr id="4" name="Nadpis 1"/>
          <p:cNvSpPr txBox="1">
            <a:spLocks/>
          </p:cNvSpPr>
          <p:nvPr/>
        </p:nvSpPr>
        <p:spPr>
          <a:xfrm>
            <a:off x="1253837" y="1333500"/>
            <a:ext cx="9875520" cy="595745"/>
          </a:xfrm>
          <a:prstGeom prst="rect">
            <a:avLst/>
          </a:prstGeom>
        </p:spPr>
        <p:txBody>
          <a:bodyPr vert="horz" lIns="91440" tIns="45720" rIns="91440" bIns="45720" rtlCol="0" anchor="ctr">
            <a:normAutofit fontScale="52500" lnSpcReduction="20000"/>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r>
              <a:rPr lang="sk-SK" sz="4000" b="1" dirty="0" err="1">
                <a:solidFill>
                  <a:schemeClr val="accent1">
                    <a:lumMod val="50000"/>
                  </a:schemeClr>
                </a:solidFill>
                <a:latin typeface="Arial" panose="020B0604020202020204" pitchFamily="34" charset="0"/>
                <a:cs typeface="Arial" panose="020B0604020202020204" pitchFamily="34" charset="0"/>
              </a:rPr>
              <a:t>WETWORKS</a:t>
            </a:r>
            <a:r>
              <a:rPr lang="sk-SK" sz="4000" dirty="0" err="1">
                <a:solidFill>
                  <a:schemeClr val="accent1">
                    <a:lumMod val="50000"/>
                  </a:schemeClr>
                </a:solidFill>
                <a:latin typeface="Arial" panose="020B0604020202020204" pitchFamily="34" charset="0"/>
                <a:cs typeface="Arial" panose="020B0604020202020204" pitchFamily="34" charset="0"/>
              </a:rPr>
              <a:t>_</a:t>
            </a:r>
            <a:r>
              <a:rPr lang="sk-SK" dirty="0" err="1">
                <a:solidFill>
                  <a:schemeClr val="accent1">
                    <a:lumMod val="50000"/>
                  </a:schemeClr>
                </a:solidFill>
              </a:rPr>
              <a:t>Ecological</a:t>
            </a:r>
            <a:r>
              <a:rPr lang="sk-SK" dirty="0">
                <a:solidFill>
                  <a:schemeClr val="accent1">
                    <a:lumMod val="50000"/>
                  </a:schemeClr>
                </a:solidFill>
              </a:rPr>
              <a:t> status </a:t>
            </a:r>
            <a:r>
              <a:rPr lang="sk-SK" dirty="0" err="1">
                <a:solidFill>
                  <a:schemeClr val="accent1">
                    <a:lumMod val="50000"/>
                  </a:schemeClr>
                </a:solidFill>
              </a:rPr>
              <a:t>assessment</a:t>
            </a:r>
            <a:r>
              <a:rPr lang="sk-SK" dirty="0">
                <a:solidFill>
                  <a:schemeClr val="accent1">
                    <a:lumMod val="50000"/>
                  </a:schemeClr>
                </a:solidFill>
              </a:rPr>
              <a:t>, </a:t>
            </a:r>
            <a:r>
              <a:rPr lang="sk-SK" dirty="0" err="1">
                <a:solidFill>
                  <a:schemeClr val="accent1">
                    <a:lumMod val="50000"/>
                  </a:schemeClr>
                </a:solidFill>
              </a:rPr>
              <a:t>reconstruction</a:t>
            </a:r>
            <a:r>
              <a:rPr lang="sk-SK" dirty="0">
                <a:solidFill>
                  <a:schemeClr val="accent1">
                    <a:lumMod val="50000"/>
                  </a:schemeClr>
                </a:solidFill>
              </a:rPr>
              <a:t>, and </a:t>
            </a:r>
            <a:r>
              <a:rPr lang="sk-SK" dirty="0" err="1">
                <a:solidFill>
                  <a:schemeClr val="accent1">
                    <a:lumMod val="50000"/>
                  </a:schemeClr>
                </a:solidFill>
              </a:rPr>
              <a:t>presentation</a:t>
            </a:r>
            <a:r>
              <a:rPr lang="sk-SK" dirty="0">
                <a:solidFill>
                  <a:schemeClr val="accent1">
                    <a:lumMod val="50000"/>
                  </a:schemeClr>
                </a:solidFill>
              </a:rPr>
              <a:t> of </a:t>
            </a:r>
            <a:br>
              <a:rPr lang="sk-SK" dirty="0">
                <a:solidFill>
                  <a:schemeClr val="accent1">
                    <a:lumMod val="50000"/>
                  </a:schemeClr>
                </a:solidFill>
              </a:rPr>
            </a:br>
            <a:r>
              <a:rPr lang="sk-SK" dirty="0" err="1">
                <a:solidFill>
                  <a:schemeClr val="accent1">
                    <a:lumMod val="50000"/>
                  </a:schemeClr>
                </a:solidFill>
              </a:rPr>
              <a:t>border</a:t>
            </a:r>
            <a:r>
              <a:rPr lang="sk-SK" dirty="0">
                <a:solidFill>
                  <a:schemeClr val="accent1">
                    <a:lumMod val="50000"/>
                  </a:schemeClr>
                </a:solidFill>
              </a:rPr>
              <a:t> </a:t>
            </a:r>
            <a:r>
              <a:rPr lang="sk-SK" dirty="0" err="1">
                <a:solidFill>
                  <a:schemeClr val="accent1">
                    <a:lumMod val="50000"/>
                  </a:schemeClr>
                </a:solidFill>
              </a:rPr>
              <a:t>wetlands</a:t>
            </a:r>
            <a:endParaRPr lang="en-GB" sz="4000" dirty="0">
              <a:solidFill>
                <a:schemeClr val="accent1">
                  <a:lumMod val="50000"/>
                </a:schemeClr>
              </a:solidFill>
            </a:endParaRPr>
          </a:p>
        </p:txBody>
      </p:sp>
      <p:pic>
        <p:nvPicPr>
          <p:cNvPr id="11" name="Obrázo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6390" y="4968787"/>
            <a:ext cx="3112046" cy="1437290"/>
          </a:xfrm>
          <a:prstGeom prst="rect">
            <a:avLst/>
          </a:prstGeom>
        </p:spPr>
      </p:pic>
      <p:sp>
        <p:nvSpPr>
          <p:cNvPr id="12" name="BlokTextu 11"/>
          <p:cNvSpPr txBox="1"/>
          <p:nvPr/>
        </p:nvSpPr>
        <p:spPr>
          <a:xfrm>
            <a:off x="8177348" y="6358928"/>
            <a:ext cx="4502332" cy="261610"/>
          </a:xfrm>
          <a:prstGeom prst="rect">
            <a:avLst/>
          </a:prstGeom>
          <a:noFill/>
        </p:spPr>
        <p:txBody>
          <a:bodyPr wrap="square" rtlCol="0">
            <a:spAutoFit/>
          </a:bodyPr>
          <a:lstStyle/>
          <a:p>
            <a:r>
              <a:rPr lang="en-GB" sz="1050" dirty="0"/>
              <a:t>WETWORKS project meeting_6.2023</a:t>
            </a:r>
          </a:p>
        </p:txBody>
      </p:sp>
    </p:spTree>
    <p:extLst>
      <p:ext uri="{BB962C8B-B14F-4D97-AF65-F5344CB8AC3E}">
        <p14:creationId xmlns:p14="http://schemas.microsoft.com/office/powerpoint/2010/main" val="3311507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rázok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0699" y="1997786"/>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a:xfrm>
            <a:off x="1143000" y="609600"/>
            <a:ext cx="9875520" cy="595745"/>
          </a:xfrm>
        </p:spPr>
        <p:txBody>
          <a:bodyPr>
            <a:normAutofit fontScale="90000"/>
          </a:bodyPr>
          <a:lstStyle/>
          <a:p>
            <a:pPr algn="r"/>
            <a:r>
              <a:rPr lang="sk-SK" sz="4000" dirty="0" err="1">
                <a:solidFill>
                  <a:schemeClr val="accent1">
                    <a:lumMod val="50000"/>
                  </a:schemeClr>
                </a:solidFill>
                <a:latin typeface="Arial" panose="020B0604020202020204" pitchFamily="34" charset="0"/>
                <a:cs typeface="Arial" panose="020B0604020202020204" pitchFamily="34" charset="0"/>
              </a:rPr>
              <a:t>Programme</a:t>
            </a:r>
            <a:r>
              <a:rPr lang="sk-SK" sz="4000" dirty="0">
                <a:solidFill>
                  <a:schemeClr val="accent1">
                    <a:lumMod val="50000"/>
                  </a:schemeClr>
                </a:solidFill>
                <a:latin typeface="Arial" panose="020B0604020202020204" pitchFamily="34" charset="0"/>
                <a:cs typeface="Arial" panose="020B0604020202020204" pitchFamily="34" charset="0"/>
              </a:rPr>
              <a:t> INTERREG SK-HU</a:t>
            </a:r>
            <a:endParaRPr lang="en-GB" sz="4000" dirty="0">
              <a:solidFill>
                <a:schemeClr val="accent1">
                  <a:lumMod val="50000"/>
                </a:schemeClr>
              </a:solidFill>
            </a:endParaRPr>
          </a:p>
        </p:txBody>
      </p:sp>
      <p:sp>
        <p:nvSpPr>
          <p:cNvPr id="10" name="Obdĺžnik 9"/>
          <p:cNvSpPr/>
          <p:nvPr/>
        </p:nvSpPr>
        <p:spPr>
          <a:xfrm>
            <a:off x="1003762" y="1461023"/>
            <a:ext cx="10153996" cy="1384995"/>
          </a:xfrm>
          <a:prstGeom prst="rect">
            <a:avLst/>
          </a:prstGeom>
        </p:spPr>
        <p:txBody>
          <a:bodyPr wrap="square">
            <a:spAutoFit/>
          </a:bodyPr>
          <a:lstStyle/>
          <a:p>
            <a:r>
              <a:rPr lang="en-GB" sz="1200" b="1" dirty="0">
                <a:solidFill>
                  <a:schemeClr val="accent1">
                    <a:lumMod val="50000"/>
                  </a:schemeClr>
                </a:solidFill>
              </a:rPr>
              <a:t>previous Cooperation programme</a:t>
            </a:r>
            <a:r>
              <a:rPr lang="sk-SK" sz="1200" b="1" dirty="0">
                <a:solidFill>
                  <a:schemeClr val="accent1">
                    <a:lumMod val="50000"/>
                  </a:schemeClr>
                </a:solidFill>
              </a:rPr>
              <a:t> 2014-2020</a:t>
            </a:r>
            <a:r>
              <a:rPr lang="en-GB" sz="1200" b="1" dirty="0">
                <a:solidFill>
                  <a:schemeClr val="accent1">
                    <a:lumMod val="50000"/>
                  </a:schemeClr>
                </a:solidFill>
              </a:rPr>
              <a:t> (3 projects): </a:t>
            </a:r>
            <a:endParaRPr lang="sk-SK" sz="1200" b="1" dirty="0">
              <a:solidFill>
                <a:schemeClr val="accent1">
                  <a:lumMod val="50000"/>
                </a:schemeClr>
              </a:solidFill>
            </a:endParaRPr>
          </a:p>
          <a:p>
            <a:endParaRPr lang="en-GB" sz="1200" b="1" dirty="0">
              <a:solidFill>
                <a:schemeClr val="accent1">
                  <a:lumMod val="50000"/>
                </a:schemeClr>
              </a:solidFill>
            </a:endParaRPr>
          </a:p>
          <a:p>
            <a:endParaRPr lang="en-GB" sz="1200" dirty="0">
              <a:solidFill>
                <a:schemeClr val="accent1">
                  <a:lumMod val="50000"/>
                </a:schemeClr>
              </a:solidFill>
            </a:endParaRPr>
          </a:p>
          <a:p>
            <a:r>
              <a:rPr lang="en-GB" sz="1200" dirty="0">
                <a:solidFill>
                  <a:schemeClr val="accent1">
                    <a:lumMod val="50000"/>
                  </a:schemeClr>
                </a:solidFill>
              </a:rPr>
              <a:t>Activities of the </a:t>
            </a:r>
            <a:r>
              <a:rPr lang="en-GB" sz="1200" dirty="0" err="1">
                <a:solidFill>
                  <a:schemeClr val="accent1">
                    <a:lumMod val="50000"/>
                  </a:schemeClr>
                </a:solidFill>
              </a:rPr>
              <a:t>Szigetköz</a:t>
            </a:r>
            <a:r>
              <a:rPr lang="en-GB" sz="1200" dirty="0">
                <a:solidFill>
                  <a:schemeClr val="accent1">
                    <a:lumMod val="50000"/>
                  </a:schemeClr>
                </a:solidFill>
              </a:rPr>
              <a:t> – </a:t>
            </a:r>
            <a:r>
              <a:rPr lang="en-GB" sz="1200" dirty="0" err="1">
                <a:solidFill>
                  <a:schemeClr val="accent1">
                    <a:lumMod val="50000"/>
                  </a:schemeClr>
                </a:solidFill>
              </a:rPr>
              <a:t>Žitný</a:t>
            </a:r>
            <a:r>
              <a:rPr lang="en-GB" sz="1200" dirty="0">
                <a:solidFill>
                  <a:schemeClr val="accent1">
                    <a:lumMod val="50000"/>
                  </a:schemeClr>
                </a:solidFill>
              </a:rPr>
              <a:t> </a:t>
            </a:r>
            <a:r>
              <a:rPr lang="en-GB" sz="1200" dirty="0" err="1">
                <a:solidFill>
                  <a:schemeClr val="accent1">
                    <a:lumMod val="50000"/>
                  </a:schemeClr>
                </a:solidFill>
              </a:rPr>
              <a:t>Ostrov</a:t>
            </a:r>
            <a:r>
              <a:rPr lang="en-GB" sz="1200" dirty="0">
                <a:solidFill>
                  <a:schemeClr val="accent1">
                    <a:lumMod val="50000"/>
                  </a:schemeClr>
                </a:solidFill>
              </a:rPr>
              <a:t> Nature Park and Joint Nature Protection Activities </a:t>
            </a:r>
            <a:endParaRPr lang="sk-SK" sz="1200" dirty="0">
              <a:solidFill>
                <a:schemeClr val="accent1">
                  <a:lumMod val="50000"/>
                </a:schemeClr>
              </a:solidFill>
            </a:endParaRPr>
          </a:p>
          <a:p>
            <a:endParaRPr lang="sk-SK" sz="1200" dirty="0">
              <a:solidFill>
                <a:schemeClr val="accent1">
                  <a:lumMod val="50000"/>
                </a:schemeClr>
              </a:solidFill>
            </a:endParaRPr>
          </a:p>
          <a:p>
            <a:endParaRPr lang="en-GB" sz="1200" dirty="0">
              <a:solidFill>
                <a:schemeClr val="accent1">
                  <a:lumMod val="50000"/>
                </a:schemeClr>
              </a:solidFill>
            </a:endParaRPr>
          </a:p>
          <a:p>
            <a:endParaRPr lang="sk-SK" sz="1200" dirty="0">
              <a:solidFill>
                <a:schemeClr val="accent1">
                  <a:lumMod val="50000"/>
                </a:schemeClr>
              </a:solidFill>
            </a:endParaRPr>
          </a:p>
        </p:txBody>
      </p:sp>
      <p:pic>
        <p:nvPicPr>
          <p:cNvPr id="5" name="Obrázok 4"/>
          <p:cNvPicPr>
            <a:picLocks noChangeAspect="1"/>
          </p:cNvPicPr>
          <p:nvPr/>
        </p:nvPicPr>
        <p:blipFill>
          <a:blip r:embed="rId3"/>
          <a:stretch>
            <a:fillRect/>
          </a:stretch>
        </p:blipFill>
        <p:spPr>
          <a:xfrm>
            <a:off x="7877910" y="1205345"/>
            <a:ext cx="1422789" cy="2139073"/>
          </a:xfrm>
          <a:prstGeom prst="rect">
            <a:avLst/>
          </a:prstGeom>
        </p:spPr>
      </p:pic>
      <p:pic>
        <p:nvPicPr>
          <p:cNvPr id="6" name="Obrázok 4"/>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922272" y="3344418"/>
            <a:ext cx="1086195" cy="10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Obrázok 8"/>
          <p:cNvPicPr>
            <a:picLocks noChangeAspect="1"/>
          </p:cNvPicPr>
          <p:nvPr/>
        </p:nvPicPr>
        <p:blipFill>
          <a:blip r:embed="rId5"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9953549" y="3385568"/>
            <a:ext cx="968723" cy="96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ázok 5"/>
          <p:cNvPicPr>
            <a:picLocks noChangeAspect="1"/>
          </p:cNvPicPr>
          <p:nvPr/>
        </p:nvPicPr>
        <p:blipFill>
          <a:blip r:embed="rId6" cstate="print">
            <a:clrChange>
              <a:clrFrom>
                <a:srgbClr val="FFFFFF"/>
              </a:clrFrom>
              <a:clrTo>
                <a:srgbClr val="FFFFFF">
                  <a:alpha val="0"/>
                </a:srgbClr>
              </a:clrTo>
            </a:clrChange>
            <a:extLst>
              <a:ext uri="{BEBA8EAE-BF5A-486C-A8C5-ECC9F3942E4B}">
                <a14:imgProps xmlns:a14="http://schemas.microsoft.com/office/drawing/2010/main">
                  <a14:imgLayer r:embed="rId7">
                    <a14:imgEffect>
                      <a14:colorTemperature colorTemp="5900"/>
                    </a14:imgEffect>
                  </a14:imgLayer>
                </a14:imgProps>
              </a:ext>
              <a:ext uri="{28A0092B-C50C-407E-A947-70E740481C1C}">
                <a14:useLocalDpi xmlns:a14="http://schemas.microsoft.com/office/drawing/2010/main" val="0"/>
              </a:ext>
            </a:extLst>
          </a:blip>
          <a:srcRect/>
          <a:stretch>
            <a:fillRect/>
          </a:stretch>
        </p:blipFill>
        <p:spPr bwMode="auto">
          <a:xfrm>
            <a:off x="9060037" y="3494897"/>
            <a:ext cx="893512" cy="885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brázok 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02360" y="3557883"/>
            <a:ext cx="915673" cy="79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ázok 7"/>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90317" y="3318052"/>
            <a:ext cx="830228" cy="1121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Obrázok 12"/>
          <p:cNvPicPr>
            <a:picLocks noChangeAspect="1"/>
          </p:cNvPicPr>
          <p:nvPr/>
        </p:nvPicPr>
        <p:blipFill>
          <a:blip r:embed="rId10"/>
          <a:stretch>
            <a:fillRect/>
          </a:stretch>
        </p:blipFill>
        <p:spPr>
          <a:xfrm>
            <a:off x="933749" y="3098164"/>
            <a:ext cx="5629264" cy="3219510"/>
          </a:xfrm>
          <a:prstGeom prst="rect">
            <a:avLst/>
          </a:prstGeom>
        </p:spPr>
      </p:pic>
      <p:sp>
        <p:nvSpPr>
          <p:cNvPr id="14" name="BlokTextu 13"/>
          <p:cNvSpPr txBox="1"/>
          <p:nvPr/>
        </p:nvSpPr>
        <p:spPr>
          <a:xfrm>
            <a:off x="9300699" y="1607100"/>
            <a:ext cx="1948435" cy="523220"/>
          </a:xfrm>
          <a:prstGeom prst="rect">
            <a:avLst/>
          </a:prstGeom>
          <a:noFill/>
        </p:spPr>
        <p:txBody>
          <a:bodyPr wrap="square" rtlCol="0">
            <a:spAutoFit/>
          </a:bodyPr>
          <a:lstStyle/>
          <a:p>
            <a:r>
              <a:rPr lang="en-GB" sz="1400" dirty="0">
                <a:solidFill>
                  <a:schemeClr val="accent1">
                    <a:lumMod val="50000"/>
                  </a:schemeClr>
                </a:solidFill>
              </a:rPr>
              <a:t>Birds </a:t>
            </a:r>
            <a:r>
              <a:rPr lang="en-GB" sz="1400" dirty="0" err="1">
                <a:solidFill>
                  <a:schemeClr val="accent1">
                    <a:lumMod val="50000"/>
                  </a:schemeClr>
                </a:solidFill>
              </a:rPr>
              <a:t>withou</a:t>
            </a:r>
            <a:r>
              <a:rPr lang="sk-SK" sz="1400" dirty="0">
                <a:solidFill>
                  <a:schemeClr val="accent1">
                    <a:lumMod val="50000"/>
                  </a:schemeClr>
                </a:solidFill>
              </a:rPr>
              <a:t>t</a:t>
            </a:r>
            <a:r>
              <a:rPr lang="en-GB" sz="1400" dirty="0">
                <a:solidFill>
                  <a:schemeClr val="accent1">
                    <a:lumMod val="50000"/>
                  </a:schemeClr>
                </a:solidFill>
              </a:rPr>
              <a:t> borders </a:t>
            </a:r>
            <a:endParaRPr lang="sk-SK" sz="1400" dirty="0">
              <a:solidFill>
                <a:schemeClr val="accent1">
                  <a:lumMod val="50000"/>
                </a:schemeClr>
              </a:solidFill>
            </a:endParaRPr>
          </a:p>
          <a:p>
            <a:endParaRPr lang="en-GB" sz="1400" dirty="0"/>
          </a:p>
        </p:txBody>
      </p:sp>
      <p:pic>
        <p:nvPicPr>
          <p:cNvPr id="15" name="Obrázok 14"/>
          <p:cNvPicPr>
            <a:picLocks noChangeAspect="1"/>
          </p:cNvPicPr>
          <p:nvPr/>
        </p:nvPicPr>
        <p:blipFill>
          <a:blip r:embed="rId11"/>
          <a:stretch>
            <a:fillRect/>
          </a:stretch>
        </p:blipFill>
        <p:spPr>
          <a:xfrm>
            <a:off x="897184" y="2769569"/>
            <a:ext cx="6651312" cy="323116"/>
          </a:xfrm>
          <a:prstGeom prst="rect">
            <a:avLst/>
          </a:prstGeom>
        </p:spPr>
      </p:pic>
      <p:pic>
        <p:nvPicPr>
          <p:cNvPr id="16" name="Obrázok 15"/>
          <p:cNvPicPr>
            <a:picLocks noChangeAspect="1"/>
          </p:cNvPicPr>
          <p:nvPr/>
        </p:nvPicPr>
        <p:blipFill rotWithShape="1">
          <a:blip r:embed="rId12"/>
          <a:srcRect l="22752" t="7598" r="65303" b="32917"/>
          <a:stretch/>
        </p:blipFill>
        <p:spPr>
          <a:xfrm>
            <a:off x="5980243" y="4427368"/>
            <a:ext cx="1478828" cy="2071339"/>
          </a:xfrm>
          <a:prstGeom prst="rect">
            <a:avLst/>
          </a:prstGeom>
        </p:spPr>
      </p:pic>
      <p:pic>
        <p:nvPicPr>
          <p:cNvPr id="17" name="Obrázok 16"/>
          <p:cNvPicPr>
            <a:picLocks noChangeAspect="1"/>
          </p:cNvPicPr>
          <p:nvPr/>
        </p:nvPicPr>
        <p:blipFill rotWithShape="1">
          <a:blip r:embed="rId13"/>
          <a:srcRect l="9880" t="7660" r="59890" b="4383"/>
          <a:stretch/>
        </p:blipFill>
        <p:spPr>
          <a:xfrm>
            <a:off x="7772723" y="4834100"/>
            <a:ext cx="2008951" cy="1643932"/>
          </a:xfrm>
          <a:prstGeom prst="rect">
            <a:avLst/>
          </a:prstGeom>
        </p:spPr>
      </p:pic>
    </p:spTree>
    <p:extLst>
      <p:ext uri="{BB962C8B-B14F-4D97-AF65-F5344CB8AC3E}">
        <p14:creationId xmlns:p14="http://schemas.microsoft.com/office/powerpoint/2010/main" val="2286606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620027" y="532529"/>
            <a:ext cx="3501189" cy="5642811"/>
          </a:xfrm>
        </p:spPr>
        <p:txBody>
          <a:bodyPr>
            <a:noAutofit/>
          </a:bodyPr>
          <a:lstStyle/>
          <a:p>
            <a:pPr marL="0" indent="0">
              <a:buNone/>
            </a:pPr>
            <a:r>
              <a:rPr lang="sk-SK" sz="2000" b="1" u="sng" dirty="0" err="1">
                <a:cs typeface="Times New Roman" panose="02020603050405020304" pitchFamily="18" charset="0"/>
              </a:rPr>
              <a:t>Contact</a:t>
            </a:r>
            <a:r>
              <a:rPr lang="sk-SK" sz="2000" b="1" u="sng" dirty="0">
                <a:cs typeface="Times New Roman" panose="02020603050405020304" pitchFamily="18" charset="0"/>
              </a:rPr>
              <a:t> </a:t>
            </a:r>
            <a:r>
              <a:rPr lang="sk-SK" sz="2000" b="1" u="sng" dirty="0" err="1">
                <a:cs typeface="Times New Roman" panose="02020603050405020304" pitchFamily="18" charset="0"/>
              </a:rPr>
              <a:t>for</a:t>
            </a:r>
            <a:r>
              <a:rPr lang="sk-SK" sz="2000" b="1" u="sng" dirty="0">
                <a:cs typeface="Times New Roman" panose="02020603050405020304" pitchFamily="18" charset="0"/>
              </a:rPr>
              <a:t> </a:t>
            </a:r>
            <a:r>
              <a:rPr lang="sk-SK" sz="2000" b="1" u="sng" dirty="0" err="1">
                <a:cs typeface="Times New Roman" panose="02020603050405020304" pitchFamily="18" charset="0"/>
              </a:rPr>
              <a:t>Bükk</a:t>
            </a:r>
            <a:r>
              <a:rPr lang="sk-SK" sz="2000" b="1" u="sng" dirty="0">
                <a:cs typeface="Times New Roman" panose="02020603050405020304" pitchFamily="18" charset="0"/>
              </a:rPr>
              <a:t> NP</a:t>
            </a:r>
          </a:p>
          <a:p>
            <a:pPr marL="0" indent="0">
              <a:buNone/>
            </a:pPr>
            <a:r>
              <a:rPr lang="en-GB" sz="2000" dirty="0">
                <a:cs typeface="Times New Roman" panose="02020603050405020304" pitchFamily="18" charset="0"/>
              </a:rPr>
              <a:t>SNC SR</a:t>
            </a:r>
          </a:p>
          <a:p>
            <a:pPr marL="0" indent="0">
              <a:buNone/>
            </a:pPr>
            <a:r>
              <a:rPr lang="en-GB" sz="2000" dirty="0">
                <a:cs typeface="Times New Roman" panose="02020603050405020304" pitchFamily="18" charset="0"/>
              </a:rPr>
              <a:t>Peter </a:t>
            </a:r>
            <a:r>
              <a:rPr lang="en-GB" sz="2000" dirty="0" err="1">
                <a:cs typeface="Times New Roman" panose="02020603050405020304" pitchFamily="18" charset="0"/>
              </a:rPr>
              <a:t>Brnák</a:t>
            </a:r>
            <a:r>
              <a:rPr lang="en-GB" sz="2000" dirty="0">
                <a:cs typeface="Times New Roman" panose="02020603050405020304" pitchFamily="18" charset="0"/>
              </a:rPr>
              <a:t>, </a:t>
            </a:r>
          </a:p>
          <a:p>
            <a:pPr marL="0" indent="0">
              <a:buNone/>
            </a:pPr>
            <a:r>
              <a:rPr lang="en-GB" sz="2000" dirty="0">
                <a:cs typeface="Times New Roman" panose="02020603050405020304" pitchFamily="18" charset="0"/>
              </a:rPr>
              <a:t>Director of Project Department</a:t>
            </a:r>
          </a:p>
          <a:p>
            <a:pPr marL="0" indent="0">
              <a:buNone/>
            </a:pPr>
            <a:r>
              <a:rPr lang="en-GB" sz="2000" dirty="0">
                <a:cs typeface="Times New Roman" panose="02020603050405020304" pitchFamily="18" charset="0"/>
              </a:rPr>
              <a:t>+421 903 298 101</a:t>
            </a:r>
          </a:p>
          <a:p>
            <a:pPr marL="0" indent="0">
              <a:buNone/>
            </a:pPr>
            <a:r>
              <a:rPr lang="en-GB" sz="2000" dirty="0">
                <a:cs typeface="Times New Roman" panose="02020603050405020304" pitchFamily="18" charset="0"/>
              </a:rPr>
              <a:t>peter.brnak@sopsr.sk</a:t>
            </a:r>
          </a:p>
          <a:p>
            <a:pPr marL="0" indent="0">
              <a:buNone/>
            </a:pPr>
            <a:endParaRPr lang="sk-SK" sz="2000" dirty="0">
              <a:cs typeface="Times New Roman" panose="02020603050405020304" pitchFamily="18" charset="0"/>
            </a:endParaRPr>
          </a:p>
          <a:p>
            <a:pPr marL="0" indent="0">
              <a:buNone/>
            </a:pPr>
            <a:r>
              <a:rPr lang="sk-SK" sz="2000" dirty="0">
                <a:cs typeface="Times New Roman" panose="02020603050405020304" pitchFamily="18" charset="0"/>
              </a:rPr>
              <a:t>PLA Cerová vrchovina</a:t>
            </a:r>
          </a:p>
          <a:p>
            <a:pPr marL="0" indent="0">
              <a:buNone/>
            </a:pPr>
            <a:r>
              <a:rPr lang="sk-SK" sz="2000" dirty="0">
                <a:cs typeface="Times New Roman" panose="02020603050405020304" pitchFamily="18" charset="0"/>
              </a:rPr>
              <a:t>Eva </a:t>
            </a:r>
            <a:r>
              <a:rPr lang="sk-SK" sz="2000" dirty="0" err="1">
                <a:cs typeface="Times New Roman" panose="02020603050405020304" pitchFamily="18" charset="0"/>
              </a:rPr>
              <a:t>Belanová</a:t>
            </a:r>
            <a:r>
              <a:rPr lang="sk-SK" sz="2000" dirty="0">
                <a:cs typeface="Times New Roman" panose="02020603050405020304" pitchFamily="18" charset="0"/>
              </a:rPr>
              <a:t>, </a:t>
            </a:r>
            <a:r>
              <a:rPr lang="sk-SK" sz="2000" dirty="0" err="1">
                <a:cs typeface="Times New Roman" panose="02020603050405020304" pitchFamily="18" charset="0"/>
              </a:rPr>
              <a:t>Director</a:t>
            </a:r>
            <a:endParaRPr lang="sk-SK" sz="2000" dirty="0">
              <a:cs typeface="Times New Roman" panose="02020603050405020304" pitchFamily="18" charset="0"/>
            </a:endParaRPr>
          </a:p>
          <a:p>
            <a:pPr marL="0" indent="0">
              <a:buNone/>
            </a:pPr>
            <a:r>
              <a:rPr lang="sk-SK" sz="2000" dirty="0">
                <a:cs typeface="Times New Roman" panose="02020603050405020304" pitchFamily="18" charset="0"/>
              </a:rPr>
              <a:t>+421 903 298 147</a:t>
            </a:r>
          </a:p>
          <a:p>
            <a:pPr marL="0" indent="0">
              <a:buNone/>
            </a:pPr>
            <a:r>
              <a:rPr lang="sk-SK" sz="2000" dirty="0" err="1">
                <a:cs typeface="Times New Roman" panose="02020603050405020304" pitchFamily="18" charset="0"/>
              </a:rPr>
              <a:t>eva.belanova@sopsr.sk</a:t>
            </a:r>
            <a:endParaRPr lang="sk-SK" sz="2000" dirty="0">
              <a:cs typeface="Times New Roman" panose="02020603050405020304" pitchFamily="18" charset="0"/>
            </a:endParaRPr>
          </a:p>
          <a:p>
            <a:pPr marL="0" indent="0">
              <a:buNone/>
            </a:pPr>
            <a:r>
              <a:rPr lang="sk-SK" sz="2000" b="1" dirty="0">
                <a:cs typeface="Times New Roman" panose="02020603050405020304" pitchFamily="18" charset="0"/>
              </a:rPr>
              <a:t>SNC SR </a:t>
            </a:r>
            <a:r>
              <a:rPr lang="en-GB" sz="2000" b="1" dirty="0">
                <a:cs typeface="Times New Roman" panose="02020603050405020304" pitchFamily="18" charset="0"/>
              </a:rPr>
              <a:t>signed a cooperation agreement with </a:t>
            </a:r>
            <a:r>
              <a:rPr lang="en-GB" sz="2000" b="1" dirty="0" err="1">
                <a:cs typeface="Times New Roman" panose="02020603050405020304" pitchFamily="18" charset="0"/>
              </a:rPr>
              <a:t>Bükk</a:t>
            </a:r>
            <a:r>
              <a:rPr lang="en-GB" sz="2000" b="1" dirty="0">
                <a:cs typeface="Times New Roman" panose="02020603050405020304" pitchFamily="18" charset="0"/>
              </a:rPr>
              <a:t> National Park</a:t>
            </a:r>
            <a:r>
              <a:rPr lang="sk-SK" sz="2000" b="1" dirty="0">
                <a:cs typeface="Times New Roman" panose="02020603050405020304" pitchFamily="18" charset="0"/>
              </a:rPr>
              <a:t>_3/2023</a:t>
            </a:r>
          </a:p>
          <a:p>
            <a:pPr marL="0" indent="0">
              <a:buNone/>
            </a:pPr>
            <a:endParaRPr lang="sk-SK" sz="2000" dirty="0">
              <a:cs typeface="Times New Roman" panose="02020603050405020304" pitchFamily="18" charset="0"/>
            </a:endParaRPr>
          </a:p>
        </p:txBody>
      </p:sp>
      <p:sp>
        <p:nvSpPr>
          <p:cNvPr id="9" name="Obdĺžnik 8"/>
          <p:cNvSpPr/>
          <p:nvPr/>
        </p:nvSpPr>
        <p:spPr>
          <a:xfrm>
            <a:off x="7894319" y="532529"/>
            <a:ext cx="3533274" cy="2246769"/>
          </a:xfrm>
          <a:prstGeom prst="rect">
            <a:avLst/>
          </a:prstGeom>
        </p:spPr>
        <p:txBody>
          <a:bodyPr wrap="square">
            <a:spAutoFit/>
          </a:bodyPr>
          <a:lstStyle/>
          <a:p>
            <a:r>
              <a:rPr lang="en-GB" sz="2000" b="1" u="sng" dirty="0">
                <a:solidFill>
                  <a:schemeClr val="accent1"/>
                </a:solidFill>
              </a:rPr>
              <a:t>Contact for </a:t>
            </a:r>
            <a:r>
              <a:rPr lang="sk-SK" sz="2000" b="1" u="sng" dirty="0" err="1">
                <a:solidFill>
                  <a:schemeClr val="accent1"/>
                </a:solidFill>
              </a:rPr>
              <a:t>Aggtelek</a:t>
            </a:r>
            <a:r>
              <a:rPr lang="sk-SK" sz="2000" b="1" u="sng" dirty="0">
                <a:solidFill>
                  <a:schemeClr val="accent1"/>
                </a:solidFill>
              </a:rPr>
              <a:t> </a:t>
            </a:r>
            <a:r>
              <a:rPr lang="en-GB" sz="2000" b="1" u="sng" dirty="0">
                <a:solidFill>
                  <a:schemeClr val="accent1"/>
                </a:solidFill>
              </a:rPr>
              <a:t>NP</a:t>
            </a:r>
          </a:p>
          <a:p>
            <a:r>
              <a:rPr lang="sk-SK" sz="2000" dirty="0">
                <a:solidFill>
                  <a:schemeClr val="accent1"/>
                </a:solidFill>
              </a:rPr>
              <a:t>NP Slovak </a:t>
            </a:r>
            <a:r>
              <a:rPr lang="sk-SK" sz="2000" dirty="0" err="1">
                <a:solidFill>
                  <a:schemeClr val="accent1"/>
                </a:solidFill>
              </a:rPr>
              <a:t>Karst</a:t>
            </a:r>
            <a:endParaRPr lang="sk-SK" sz="2000" dirty="0">
              <a:solidFill>
                <a:schemeClr val="accent1"/>
              </a:solidFill>
            </a:endParaRPr>
          </a:p>
          <a:p>
            <a:endParaRPr lang="sk-SK" sz="2000" dirty="0">
              <a:solidFill>
                <a:schemeClr val="accent1"/>
              </a:solidFill>
            </a:endParaRPr>
          </a:p>
          <a:p>
            <a:r>
              <a:rPr lang="en-GB" sz="2000" dirty="0">
                <a:solidFill>
                  <a:schemeClr val="accent1"/>
                </a:solidFill>
              </a:rPr>
              <a:t>Martin Golian, Director</a:t>
            </a:r>
          </a:p>
          <a:p>
            <a:r>
              <a:rPr lang="en-GB" sz="2000" dirty="0">
                <a:solidFill>
                  <a:schemeClr val="accent1"/>
                </a:solidFill>
              </a:rPr>
              <a:t>+ 421 903 298 275</a:t>
            </a:r>
          </a:p>
          <a:p>
            <a:r>
              <a:rPr lang="en-GB" sz="2000" dirty="0">
                <a:solidFill>
                  <a:schemeClr val="accent1"/>
                </a:solidFill>
              </a:rPr>
              <a:t>np.slovenskykras@npslovenskykras.sk</a:t>
            </a:r>
          </a:p>
        </p:txBody>
      </p:sp>
      <p:sp>
        <p:nvSpPr>
          <p:cNvPr id="11" name="Content Placeholder 2"/>
          <p:cNvSpPr txBox="1">
            <a:spLocks/>
          </p:cNvSpPr>
          <p:nvPr/>
        </p:nvSpPr>
        <p:spPr>
          <a:xfrm>
            <a:off x="4257173" y="532529"/>
            <a:ext cx="3501189" cy="4830944"/>
          </a:xfrm>
          <a:prstGeom prst="rect">
            <a:avLst/>
          </a:prstGeom>
        </p:spPr>
        <p:txBody>
          <a:bodyPr vert="horz" lIns="91440" tIns="45720" rIns="91440" bIns="45720" rtlCol="0">
            <a:noAutofit/>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0" indent="0">
              <a:buNone/>
            </a:pPr>
            <a:r>
              <a:rPr lang="sk-SK" sz="2000" b="1" u="sng" dirty="0" err="1">
                <a:cs typeface="Times New Roman" panose="02020603050405020304" pitchFamily="18" charset="0"/>
              </a:rPr>
              <a:t>Contact</a:t>
            </a:r>
            <a:r>
              <a:rPr lang="sk-SK" sz="2000" b="1" u="sng" dirty="0">
                <a:cs typeface="Times New Roman" panose="02020603050405020304" pitchFamily="18" charset="0"/>
              </a:rPr>
              <a:t> </a:t>
            </a:r>
            <a:r>
              <a:rPr lang="sk-SK" sz="2000" b="1" u="sng" dirty="0" err="1">
                <a:cs typeface="Times New Roman" panose="02020603050405020304" pitchFamily="18" charset="0"/>
              </a:rPr>
              <a:t>for</a:t>
            </a:r>
            <a:r>
              <a:rPr lang="sk-SK" sz="2000" b="1" u="sng" dirty="0">
                <a:cs typeface="Times New Roman" panose="02020603050405020304" pitchFamily="18" charset="0"/>
              </a:rPr>
              <a:t> </a:t>
            </a:r>
            <a:r>
              <a:rPr lang="sk-SK" sz="2000" b="1" u="sng" dirty="0" err="1">
                <a:cs typeface="Times New Roman" panose="02020603050405020304" pitchFamily="18" charset="0"/>
              </a:rPr>
              <a:t>Fertö-Hanság</a:t>
            </a:r>
            <a:r>
              <a:rPr lang="sk-SK" sz="2000" b="1" u="sng" dirty="0">
                <a:cs typeface="Times New Roman" panose="02020603050405020304" pitchFamily="18" charset="0"/>
              </a:rPr>
              <a:t> NP</a:t>
            </a:r>
          </a:p>
          <a:p>
            <a:pPr marL="0" indent="0">
              <a:buFont typeface="Corbel" pitchFamily="34" charset="0"/>
              <a:buNone/>
            </a:pPr>
            <a:r>
              <a:rPr lang="en-GB" sz="2000" dirty="0">
                <a:cs typeface="Times New Roman" panose="02020603050405020304" pitchFamily="18" charset="0"/>
              </a:rPr>
              <a:t>SNC SR</a:t>
            </a:r>
          </a:p>
          <a:p>
            <a:pPr marL="0" indent="0">
              <a:buFont typeface="Corbel" pitchFamily="34" charset="0"/>
              <a:buNone/>
            </a:pPr>
            <a:r>
              <a:rPr lang="en-GB" sz="2000" dirty="0">
                <a:cs typeface="Times New Roman" panose="02020603050405020304" pitchFamily="18" charset="0"/>
              </a:rPr>
              <a:t>Peter </a:t>
            </a:r>
            <a:r>
              <a:rPr lang="en-GB" sz="2000" dirty="0" err="1">
                <a:cs typeface="Times New Roman" panose="02020603050405020304" pitchFamily="18" charset="0"/>
              </a:rPr>
              <a:t>Brnák</a:t>
            </a:r>
            <a:r>
              <a:rPr lang="en-GB" sz="2000" dirty="0">
                <a:cs typeface="Times New Roman" panose="02020603050405020304" pitchFamily="18" charset="0"/>
              </a:rPr>
              <a:t>, </a:t>
            </a:r>
          </a:p>
          <a:p>
            <a:pPr marL="0" indent="0">
              <a:buFont typeface="Corbel" pitchFamily="34" charset="0"/>
              <a:buNone/>
            </a:pPr>
            <a:r>
              <a:rPr lang="en-GB" sz="2000" dirty="0">
                <a:cs typeface="Times New Roman" panose="02020603050405020304" pitchFamily="18" charset="0"/>
              </a:rPr>
              <a:t>Director of Project Department</a:t>
            </a:r>
          </a:p>
          <a:p>
            <a:pPr marL="0" indent="0">
              <a:buFont typeface="Corbel" pitchFamily="34" charset="0"/>
              <a:buNone/>
            </a:pPr>
            <a:r>
              <a:rPr lang="en-GB" sz="2000" dirty="0">
                <a:cs typeface="Times New Roman" panose="02020603050405020304" pitchFamily="18" charset="0"/>
              </a:rPr>
              <a:t>+421 903 298 101</a:t>
            </a:r>
          </a:p>
          <a:p>
            <a:pPr marL="0" indent="0">
              <a:buFont typeface="Corbel" pitchFamily="34" charset="0"/>
              <a:buNone/>
            </a:pPr>
            <a:r>
              <a:rPr lang="en-GB" sz="2000" dirty="0">
                <a:cs typeface="Times New Roman" panose="02020603050405020304" pitchFamily="18" charset="0"/>
              </a:rPr>
              <a:t>peter.brnak@sopsr.sk</a:t>
            </a:r>
          </a:p>
          <a:p>
            <a:pPr marL="0" indent="0">
              <a:buFont typeface="Corbel" pitchFamily="34" charset="0"/>
              <a:buNone/>
            </a:pPr>
            <a:endParaRPr lang="sk-SK" sz="2000" dirty="0">
              <a:cs typeface="Times New Roman" panose="02020603050405020304" pitchFamily="18" charset="0"/>
            </a:endParaRPr>
          </a:p>
          <a:p>
            <a:pPr marL="0" indent="0">
              <a:buFont typeface="Corbel" pitchFamily="34" charset="0"/>
              <a:buNone/>
            </a:pPr>
            <a:r>
              <a:rPr lang="sk-SK" sz="2000" dirty="0">
                <a:cs typeface="Times New Roman" panose="02020603050405020304" pitchFamily="18" charset="0"/>
              </a:rPr>
              <a:t>PLA Dunajské Luhy</a:t>
            </a:r>
          </a:p>
          <a:p>
            <a:pPr marL="0" indent="0">
              <a:buFont typeface="Corbel" pitchFamily="34" charset="0"/>
              <a:buNone/>
            </a:pPr>
            <a:r>
              <a:rPr lang="sk-SK" sz="2000" dirty="0">
                <a:cs typeface="Times New Roman" panose="02020603050405020304" pitchFamily="18" charset="0"/>
              </a:rPr>
              <a:t>Mária </a:t>
            </a:r>
            <a:r>
              <a:rPr lang="sk-SK" sz="2000" dirty="0" err="1">
                <a:cs typeface="Times New Roman" panose="02020603050405020304" pitchFamily="18" charset="0"/>
              </a:rPr>
              <a:t>Vavrik</a:t>
            </a:r>
            <a:r>
              <a:rPr lang="sk-SK" sz="2000" dirty="0">
                <a:cs typeface="Times New Roman" panose="02020603050405020304" pitchFamily="18" charset="0"/>
              </a:rPr>
              <a:t>, </a:t>
            </a:r>
            <a:r>
              <a:rPr lang="sk-SK" sz="2000" dirty="0" err="1">
                <a:cs typeface="Times New Roman" panose="02020603050405020304" pitchFamily="18" charset="0"/>
              </a:rPr>
              <a:t>Director</a:t>
            </a:r>
            <a:endParaRPr lang="sk-SK" sz="2000" dirty="0">
              <a:cs typeface="Times New Roman" panose="02020603050405020304" pitchFamily="18" charset="0"/>
            </a:endParaRPr>
          </a:p>
          <a:p>
            <a:pPr marL="0" indent="0">
              <a:buFont typeface="Corbel" pitchFamily="34" charset="0"/>
              <a:buNone/>
            </a:pPr>
            <a:r>
              <a:rPr lang="sk-SK" sz="2000" dirty="0">
                <a:cs typeface="Times New Roman" panose="02020603050405020304" pitchFamily="18" charset="0"/>
              </a:rPr>
              <a:t>+421 903 298 275</a:t>
            </a:r>
          </a:p>
          <a:p>
            <a:pPr marL="0" indent="0">
              <a:buFont typeface="Corbel" pitchFamily="34" charset="0"/>
              <a:buNone/>
            </a:pPr>
            <a:r>
              <a:rPr lang="sk-SK" sz="2000" dirty="0">
                <a:cs typeface="Times New Roman" panose="02020603050405020304" pitchFamily="18" charset="0"/>
              </a:rPr>
              <a:t>maria.vavrikova@sopsr.sk</a:t>
            </a:r>
          </a:p>
          <a:p>
            <a:pPr marL="0" indent="0">
              <a:buFont typeface="Corbel" pitchFamily="34" charset="0"/>
              <a:buNone/>
            </a:pPr>
            <a:endParaRPr lang="sk-SK" sz="2000" dirty="0">
              <a:cs typeface="Times New Roman" panose="02020603050405020304" pitchFamily="18" charset="0"/>
            </a:endParaRPr>
          </a:p>
          <a:p>
            <a:pPr marL="0" indent="0">
              <a:buFont typeface="Corbel" pitchFamily="34" charset="0"/>
              <a:buNone/>
            </a:pPr>
            <a:endParaRPr lang="sk-SK" sz="2000" dirty="0">
              <a:cs typeface="Times New Roman" panose="02020603050405020304" pitchFamily="18" charset="0"/>
            </a:endParaRPr>
          </a:p>
        </p:txBody>
      </p:sp>
    </p:spTree>
    <p:extLst>
      <p:ext uri="{BB962C8B-B14F-4D97-AF65-F5344CB8AC3E}">
        <p14:creationId xmlns:p14="http://schemas.microsoft.com/office/powerpoint/2010/main" val="4081063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1709530" y="3869635"/>
            <a:ext cx="8767860" cy="494548"/>
          </a:xfrm>
        </p:spPr>
        <p:txBody>
          <a:bodyPr/>
          <a:lstStyle/>
          <a:p>
            <a:r>
              <a:rPr lang="sk-SK" dirty="0" err="1">
                <a:latin typeface="Arial" panose="020B0604020202020204" pitchFamily="34" charset="0"/>
                <a:cs typeface="Arial" panose="020B0604020202020204" pitchFamily="34" charset="0"/>
              </a:rPr>
              <a:t>Thank</a:t>
            </a:r>
            <a:r>
              <a:rPr lang="sk-SK" dirty="0">
                <a:latin typeface="Arial" panose="020B0604020202020204" pitchFamily="34" charset="0"/>
                <a:cs typeface="Arial" panose="020B0604020202020204" pitchFamily="34" charset="0"/>
              </a:rPr>
              <a:t> </a:t>
            </a:r>
            <a:r>
              <a:rPr lang="sk-SK" dirty="0" err="1">
                <a:latin typeface="Arial" panose="020B0604020202020204" pitchFamily="34" charset="0"/>
                <a:cs typeface="Arial" panose="020B0604020202020204" pitchFamily="34" charset="0"/>
              </a:rPr>
              <a:t>you</a:t>
            </a:r>
            <a:r>
              <a:rPr lang="sk-SK" dirty="0">
                <a:latin typeface="Arial" panose="020B0604020202020204" pitchFamily="34" charset="0"/>
                <a:cs typeface="Arial" panose="020B0604020202020204" pitchFamily="34" charset="0"/>
              </a:rPr>
              <a:t> </a:t>
            </a:r>
            <a:r>
              <a:rPr lang="sk-SK" dirty="0" err="1">
                <a:latin typeface="Arial" panose="020B0604020202020204" pitchFamily="34" charset="0"/>
                <a:cs typeface="Arial" panose="020B0604020202020204" pitchFamily="34" charset="0"/>
              </a:rPr>
              <a:t>for</a:t>
            </a:r>
            <a:r>
              <a:rPr lang="sk-SK" dirty="0">
                <a:latin typeface="Arial" panose="020B0604020202020204" pitchFamily="34" charset="0"/>
                <a:cs typeface="Arial" panose="020B0604020202020204" pitchFamily="34" charset="0"/>
              </a:rPr>
              <a:t> </a:t>
            </a:r>
            <a:r>
              <a:rPr lang="sk-SK" dirty="0" err="1">
                <a:latin typeface="Arial" panose="020B0604020202020204" pitchFamily="34" charset="0"/>
                <a:cs typeface="Arial" panose="020B0604020202020204" pitchFamily="34" charset="0"/>
              </a:rPr>
              <a:t>your</a:t>
            </a:r>
            <a:r>
              <a:rPr lang="sk-SK" dirty="0">
                <a:latin typeface="Arial" panose="020B0604020202020204" pitchFamily="34" charset="0"/>
                <a:cs typeface="Arial" panose="020B0604020202020204" pitchFamily="34" charset="0"/>
              </a:rPr>
              <a:t> </a:t>
            </a:r>
            <a:r>
              <a:rPr lang="sk-SK" dirty="0" err="1">
                <a:latin typeface="Arial" panose="020B0604020202020204" pitchFamily="34" charset="0"/>
                <a:cs typeface="Arial" panose="020B0604020202020204" pitchFamily="34" charset="0"/>
              </a:rPr>
              <a:t>atention</a:t>
            </a:r>
            <a:r>
              <a:rPr lang="sk-SK" dirty="0">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p:txBody>
      </p:sp>
      <p:sp>
        <p:nvSpPr>
          <p:cNvPr id="8" name="Podnadpis 2"/>
          <p:cNvSpPr txBox="1">
            <a:spLocks/>
          </p:cNvSpPr>
          <p:nvPr/>
        </p:nvSpPr>
        <p:spPr>
          <a:xfrm>
            <a:off x="4856359" y="5819692"/>
            <a:ext cx="8767860" cy="49454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400"/>
              </a:spcBef>
              <a:buClr>
                <a:schemeClr val="accent1"/>
              </a:buClr>
              <a:buSzPct val="80000"/>
              <a:buFont typeface="Corbel" pitchFamily="34" charset="0"/>
              <a:buNone/>
              <a:defRPr sz="2200" kern="1200">
                <a:solidFill>
                  <a:srgbClr val="FFFFFF"/>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200" kern="1200">
                <a:solidFill>
                  <a:schemeClr val="accent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200" kern="1200">
                <a:solidFill>
                  <a:schemeClr val="accent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SzPct val="80000"/>
              <a:buFont typeface="Corbel" pitchFamily="34" charset="0"/>
              <a:buNone/>
              <a:defRPr sz="2000" kern="1200">
                <a:solidFill>
                  <a:schemeClr val="accent1"/>
                </a:solidFill>
                <a:latin typeface="+mn-lt"/>
                <a:ea typeface="+mn-ea"/>
                <a:cs typeface="+mn-cs"/>
              </a:defRPr>
            </a:lvl9pPr>
          </a:lstStyle>
          <a:p>
            <a:r>
              <a:rPr lang="sk-SK" dirty="0">
                <a:latin typeface="Arial" panose="020B0604020202020204" pitchFamily="34" charset="0"/>
                <a:cs typeface="Arial" panose="020B0604020202020204" pitchFamily="34" charset="0"/>
              </a:rPr>
              <a:t>www.sopsr.sk</a:t>
            </a:r>
            <a:endParaRPr lang="en-GB" dirty="0">
              <a:latin typeface="Arial" panose="020B0604020202020204" pitchFamily="34" charset="0"/>
              <a:cs typeface="Arial" panose="020B0604020202020204" pitchFamily="34" charset="0"/>
            </a:endParaRPr>
          </a:p>
        </p:txBody>
      </p:sp>
      <p:pic>
        <p:nvPicPr>
          <p:cNvPr id="2050" name="Picture 2" descr="Logo_SOP_SR_anglicke"/>
          <p:cNvPicPr>
            <a:picLocks noChangeAspect="1" noChangeArrowheads="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66530" y="5609390"/>
            <a:ext cx="22860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3861467"/>
      </p:ext>
    </p:extLst>
  </p:cSld>
  <p:clrMapOvr>
    <a:masterClrMapping/>
  </p:clrMapOvr>
</p:sld>
</file>

<file path=ppt/theme/theme1.xml><?xml version="1.0" encoding="utf-8"?>
<a:theme xmlns:a="http://schemas.openxmlformats.org/drawingml/2006/main" name="Základ">
  <a:themeElements>
    <a:clrScheme name="Základ">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Zákla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Základ">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TM03457444[[fn=Základ]]</Template>
  <TotalTime>345</TotalTime>
  <Words>780</Words>
  <Application>Microsoft Office PowerPoint</Application>
  <PresentationFormat>Širokouhlá</PresentationFormat>
  <Paragraphs>92</Paragraphs>
  <Slides>8</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8</vt:i4>
      </vt:variant>
    </vt:vector>
  </HeadingPairs>
  <TitlesOfParts>
    <vt:vector size="12" baseType="lpstr">
      <vt:lpstr>Arial</vt:lpstr>
      <vt:lpstr>Corbel</vt:lpstr>
      <vt:lpstr>Times New Roman</vt:lpstr>
      <vt:lpstr>Základ</vt:lpstr>
      <vt:lpstr>Programme LIFE </vt:lpstr>
      <vt:lpstr>Programme LIFE</vt:lpstr>
      <vt:lpstr>Programme LIFE</vt:lpstr>
      <vt:lpstr>Programme INTERREG CE</vt:lpstr>
      <vt:lpstr>Programme INTERREG HU-SK</vt:lpstr>
      <vt:lpstr>Programme INTERREG SK-HU</vt:lpstr>
      <vt:lpstr>Prezentácia programu PowerPoint</vt:lpstr>
      <vt:lpstr>Prezentácia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LIFE</dc:title>
  <dc:creator>Martina Belkova</dc:creator>
  <cp:lastModifiedBy>Durkošová Jana</cp:lastModifiedBy>
  <cp:revision>34</cp:revision>
  <dcterms:created xsi:type="dcterms:W3CDTF">2024-06-10T04:59:58Z</dcterms:created>
  <dcterms:modified xsi:type="dcterms:W3CDTF">2024-06-11T08:08:48Z</dcterms:modified>
</cp:coreProperties>
</file>