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8" r:id="rId3"/>
    <p:sldId id="260" r:id="rId4"/>
    <p:sldId id="271" r:id="rId5"/>
    <p:sldId id="266" r:id="rId6"/>
    <p:sldId id="257" r:id="rId7"/>
    <p:sldId id="268" r:id="rId8"/>
    <p:sldId id="270" r:id="rId9"/>
    <p:sldId id="269" r:id="rId10"/>
    <p:sldId id="265" r:id="rId11"/>
    <p:sldId id="264"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dvolená sekcia" id="{B065F8DC-1C32-468C-921A-ECF66E4CD16E}">
          <p14:sldIdLst>
            <p14:sldId id="256"/>
          </p14:sldIdLst>
        </p14:section>
        <p14:section name="Sekcia bez názvu" id="{F65D4E94-BF47-486C-9699-4EDF796CBA50}">
          <p14:sldIdLst>
            <p14:sldId id="258"/>
            <p14:sldId id="260"/>
            <p14:sldId id="271"/>
            <p14:sldId id="266"/>
            <p14:sldId id="257"/>
            <p14:sldId id="268"/>
            <p14:sldId id="270"/>
            <p14:sldId id="269"/>
            <p14:sldId id="265"/>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1513"/>
    <a:srgbClr val="465A56"/>
    <a:srgbClr val="526E50"/>
    <a:srgbClr val="004D97"/>
    <a:srgbClr val="80769F"/>
    <a:srgbClr val="5C4F4F"/>
    <a:srgbClr val="483730"/>
    <a:srgbClr val="757575"/>
    <a:srgbClr val="9B8882"/>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vetlý štýl 1 - zvýrazneni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7" autoAdjust="0"/>
    <p:restoredTop sz="87558" autoAdjust="0"/>
  </p:normalViewPr>
  <p:slideViewPr>
    <p:cSldViewPr snapToGrid="0">
      <p:cViewPr varScale="1">
        <p:scale>
          <a:sx n="77" d="100"/>
          <a:sy n="77" d="100"/>
        </p:scale>
        <p:origin x="88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AE9600-169A-4421-A4B2-FD8E9751CA0F}" type="doc">
      <dgm:prSet loTypeId="urn:microsoft.com/office/officeart/2005/8/layout/hList2" loCatId="list" qsTypeId="urn:microsoft.com/office/officeart/2005/8/quickstyle/simple1" qsCatId="simple" csTypeId="urn:microsoft.com/office/officeart/2005/8/colors/accent2_1" csCatId="accent2" phldr="1"/>
      <dgm:spPr/>
      <dgm:t>
        <a:bodyPr/>
        <a:lstStyle/>
        <a:p>
          <a:endParaRPr lang="sk-SK"/>
        </a:p>
      </dgm:t>
    </dgm:pt>
    <dgm:pt modelId="{115E9AAD-6061-4F92-B7A0-98024E9BEE7A}">
      <dgm:prSet phldrT="[Text]"/>
      <dgm:spPr/>
      <dgm:t>
        <a:bodyPr/>
        <a:lstStyle/>
        <a:p>
          <a:r>
            <a:rPr lang="sk-SK" b="1" dirty="0" err="1" smtClean="0"/>
            <a:t>Brown</a:t>
          </a:r>
          <a:r>
            <a:rPr lang="sk-SK" b="1" dirty="0" smtClean="0"/>
            <a:t> </a:t>
          </a:r>
          <a:r>
            <a:rPr lang="sk-SK" b="1" dirty="0" err="1" smtClean="0"/>
            <a:t>bear</a:t>
          </a:r>
          <a:r>
            <a:rPr lang="sk-SK" b="1" dirty="0" smtClean="0"/>
            <a:t> </a:t>
          </a:r>
          <a:r>
            <a:rPr lang="sk-SK" altLang="sk-SK" dirty="0" smtClean="0"/>
            <a:t>(</a:t>
          </a:r>
          <a:r>
            <a:rPr lang="sk-SK" altLang="sk-SK" i="1" dirty="0" err="1" smtClean="0"/>
            <a:t>Ursus</a:t>
          </a:r>
          <a:r>
            <a:rPr lang="sk-SK" altLang="sk-SK" i="1" dirty="0" smtClean="0"/>
            <a:t> </a:t>
          </a:r>
          <a:r>
            <a:rPr lang="sk-SK" altLang="sk-SK" i="1" dirty="0" err="1" smtClean="0"/>
            <a:t>arctos</a:t>
          </a:r>
          <a:r>
            <a:rPr lang="sk-SK" altLang="sk-SK" dirty="0" smtClean="0"/>
            <a:t>) </a:t>
          </a:r>
          <a:endParaRPr lang="sk-SK" i="1" dirty="0"/>
        </a:p>
      </dgm:t>
    </dgm:pt>
    <dgm:pt modelId="{487690CA-FEDD-40C6-A725-59B078749DE4}" type="parTrans" cxnId="{352FD0B3-2580-4853-8FE2-C743E67C73F1}">
      <dgm:prSet/>
      <dgm:spPr/>
      <dgm:t>
        <a:bodyPr/>
        <a:lstStyle/>
        <a:p>
          <a:endParaRPr lang="sk-SK"/>
        </a:p>
      </dgm:t>
    </dgm:pt>
    <dgm:pt modelId="{A2441812-4899-470E-8F30-922567E023A2}" type="sibTrans" cxnId="{352FD0B3-2580-4853-8FE2-C743E67C73F1}">
      <dgm:prSet/>
      <dgm:spPr/>
      <dgm:t>
        <a:bodyPr/>
        <a:lstStyle/>
        <a:p>
          <a:endParaRPr lang="sk-SK"/>
        </a:p>
      </dgm:t>
    </dgm:pt>
    <dgm:pt modelId="{CC8F9E66-E50D-421C-B3BE-9114AE181C05}">
      <dgm:prSet phldrT="[Text]"/>
      <dgm:spPr/>
      <dgm:t>
        <a:bodyPr/>
        <a:lstStyle/>
        <a:p>
          <a:r>
            <a:rPr lang="sk-SK" b="1" dirty="0" smtClean="0"/>
            <a:t>Wolf </a:t>
          </a:r>
          <a:r>
            <a:rPr lang="sk-SK" altLang="sk-SK" dirty="0" smtClean="0"/>
            <a:t>(</a:t>
          </a:r>
          <a:r>
            <a:rPr lang="sk-SK" altLang="sk-SK" i="1" dirty="0" err="1" smtClean="0"/>
            <a:t>Canis</a:t>
          </a:r>
          <a:r>
            <a:rPr lang="sk-SK" altLang="sk-SK" i="1" dirty="0" smtClean="0"/>
            <a:t> </a:t>
          </a:r>
          <a:r>
            <a:rPr lang="sk-SK" altLang="sk-SK" i="1" dirty="0" err="1" smtClean="0"/>
            <a:t>lupus</a:t>
          </a:r>
          <a:r>
            <a:rPr lang="sk-SK" altLang="sk-SK" dirty="0" smtClean="0"/>
            <a:t>) </a:t>
          </a:r>
          <a:endParaRPr lang="sk-SK" dirty="0"/>
        </a:p>
      </dgm:t>
    </dgm:pt>
    <dgm:pt modelId="{6EB6EC55-D8E8-45B2-A153-483E23712203}" type="parTrans" cxnId="{597F5177-4782-46E2-B503-75396D2388ED}">
      <dgm:prSet/>
      <dgm:spPr/>
      <dgm:t>
        <a:bodyPr/>
        <a:lstStyle/>
        <a:p>
          <a:endParaRPr lang="sk-SK"/>
        </a:p>
      </dgm:t>
    </dgm:pt>
    <dgm:pt modelId="{F1230565-8890-49D3-9DA6-C43240B15588}" type="sibTrans" cxnId="{597F5177-4782-46E2-B503-75396D2388ED}">
      <dgm:prSet/>
      <dgm:spPr/>
      <dgm:t>
        <a:bodyPr/>
        <a:lstStyle/>
        <a:p>
          <a:endParaRPr lang="sk-SK"/>
        </a:p>
      </dgm:t>
    </dgm:pt>
    <dgm:pt modelId="{995AF5CB-2879-43DC-9FB4-6C91113F24B1}">
      <dgm:prSet phldrT="[Text]" custT="1"/>
      <dgm:spPr>
        <a:noFill/>
        <a:ln>
          <a:solidFill>
            <a:srgbClr val="B01513"/>
          </a:solidFill>
        </a:ln>
      </dgm:spPr>
      <dgm:t>
        <a:bodyPr/>
        <a:lstStyle/>
        <a:p>
          <a:r>
            <a:rPr lang="en-US" sz="1300" dirty="0" smtClean="0">
              <a:solidFill>
                <a:schemeClr val="tx1"/>
              </a:solidFill>
            </a:rPr>
            <a:t>Habitats Directive 92/43/EEC (Annexes II and V)
Annex II Bern Convention
Annex A of Council Regulation (EC) No 338/97 
CITES Annex II</a:t>
          </a:r>
          <a:endParaRPr lang="sk-SK" sz="1300" dirty="0">
            <a:solidFill>
              <a:schemeClr val="tx1"/>
            </a:solidFill>
          </a:endParaRPr>
        </a:p>
      </dgm:t>
    </dgm:pt>
    <dgm:pt modelId="{9A006F95-8C91-4F14-A4FC-0C3E4B54D570}" type="parTrans" cxnId="{9822C832-0AED-474A-94F5-C3B4101FA135}">
      <dgm:prSet/>
      <dgm:spPr/>
      <dgm:t>
        <a:bodyPr/>
        <a:lstStyle/>
        <a:p>
          <a:endParaRPr lang="sk-SK"/>
        </a:p>
      </dgm:t>
    </dgm:pt>
    <dgm:pt modelId="{EBDAF23D-5E8B-415B-B0BF-B2F8BB7C2DE4}" type="sibTrans" cxnId="{9822C832-0AED-474A-94F5-C3B4101FA135}">
      <dgm:prSet/>
      <dgm:spPr/>
      <dgm:t>
        <a:bodyPr/>
        <a:lstStyle/>
        <a:p>
          <a:endParaRPr lang="sk-SK"/>
        </a:p>
      </dgm:t>
    </dgm:pt>
    <dgm:pt modelId="{251650E7-2C40-4764-AF5B-5271DF257D55}">
      <dgm:prSet phldrT="[Text]"/>
      <dgm:spPr/>
      <dgm:t>
        <a:bodyPr/>
        <a:lstStyle/>
        <a:p>
          <a:r>
            <a:rPr lang="sk-SK" b="1" dirty="0" err="1" smtClean="0"/>
            <a:t>Eurasian</a:t>
          </a:r>
          <a:r>
            <a:rPr lang="sk-SK" b="1" dirty="0" smtClean="0"/>
            <a:t> </a:t>
          </a:r>
          <a:r>
            <a:rPr lang="sk-SK" b="1" dirty="0" err="1" smtClean="0"/>
            <a:t>lynx</a:t>
          </a:r>
          <a:r>
            <a:rPr lang="sk-SK" b="1" dirty="0" smtClean="0"/>
            <a:t> </a:t>
          </a:r>
          <a:r>
            <a:rPr lang="sk-SK" altLang="sk-SK" dirty="0" smtClean="0"/>
            <a:t>(</a:t>
          </a:r>
          <a:r>
            <a:rPr lang="sk-SK" altLang="sk-SK" i="1" dirty="0" err="1" smtClean="0"/>
            <a:t>Lynx</a:t>
          </a:r>
          <a:r>
            <a:rPr lang="sk-SK" altLang="sk-SK" i="1" dirty="0" smtClean="0"/>
            <a:t> </a:t>
          </a:r>
          <a:r>
            <a:rPr lang="sk-SK" altLang="sk-SK" i="1" dirty="0" err="1" smtClean="0"/>
            <a:t>lynx</a:t>
          </a:r>
          <a:r>
            <a:rPr lang="sk-SK" altLang="sk-SK" dirty="0" smtClean="0"/>
            <a:t>)</a:t>
          </a:r>
          <a:endParaRPr lang="sk-SK" dirty="0"/>
        </a:p>
      </dgm:t>
    </dgm:pt>
    <dgm:pt modelId="{7748D316-BD96-44F7-BE15-E44BA5B71AB9}" type="parTrans" cxnId="{FB013DFB-87FF-46AA-9AAD-122DA930CFFD}">
      <dgm:prSet/>
      <dgm:spPr/>
      <dgm:t>
        <a:bodyPr/>
        <a:lstStyle/>
        <a:p>
          <a:endParaRPr lang="sk-SK"/>
        </a:p>
      </dgm:t>
    </dgm:pt>
    <dgm:pt modelId="{6788ABDE-EC9F-460A-A3DE-EB0BB96231C7}" type="sibTrans" cxnId="{FB013DFB-87FF-46AA-9AAD-122DA930CFFD}">
      <dgm:prSet/>
      <dgm:spPr/>
      <dgm:t>
        <a:bodyPr/>
        <a:lstStyle/>
        <a:p>
          <a:endParaRPr lang="sk-SK"/>
        </a:p>
      </dgm:t>
    </dgm:pt>
    <dgm:pt modelId="{A6F2EDF7-2D6A-459A-8483-638DF46E996B}">
      <dgm:prSet phldrT="[Text]" custT="1"/>
      <dgm:spPr>
        <a:noFill/>
        <a:ln>
          <a:solidFill>
            <a:srgbClr val="B01513"/>
          </a:solidFill>
        </a:ln>
      </dgm:spPr>
      <dgm:t>
        <a:bodyPr/>
        <a:lstStyle/>
        <a:p>
          <a:r>
            <a:rPr lang="en-US" sz="1300" dirty="0" smtClean="0">
              <a:solidFill>
                <a:schemeClr val="tx1"/>
              </a:solidFill>
            </a:rPr>
            <a:t>Habitats Directive (Annexes II and IV)
Bern Convention (Annex III)
CITES Annex II
Protected by law according to Act No 543/2002 Coll. and Decree No 170/2021 Coll.
 Protected animal of European importance.
Social value is </a:t>
          </a:r>
          <a:r>
            <a:rPr lang="en-US" sz="1300" b="1" dirty="0" smtClean="0">
              <a:solidFill>
                <a:srgbClr val="B01513"/>
              </a:solidFill>
              <a:effectLst>
                <a:outerShdw blurRad="38100" dist="38100" dir="2700000" algn="tl">
                  <a:srgbClr val="000000">
                    <a:alpha val="43137"/>
                  </a:srgbClr>
                </a:outerShdw>
              </a:effectLst>
            </a:rPr>
            <a:t>10 000 €/individual. </a:t>
          </a:r>
          <a:endParaRPr lang="sk-SK" sz="1300" b="1" dirty="0">
            <a:solidFill>
              <a:srgbClr val="B01513"/>
            </a:solidFill>
            <a:effectLst>
              <a:outerShdw blurRad="38100" dist="38100" dir="2700000" algn="tl">
                <a:srgbClr val="000000">
                  <a:alpha val="43137"/>
                </a:srgbClr>
              </a:outerShdw>
            </a:effectLst>
          </a:endParaRPr>
        </a:p>
      </dgm:t>
    </dgm:pt>
    <dgm:pt modelId="{9E727953-8839-4CEF-906A-16061AA71266}" type="parTrans" cxnId="{8FC50FF5-1C14-452D-964A-193F8D56AEF6}">
      <dgm:prSet/>
      <dgm:spPr/>
      <dgm:t>
        <a:bodyPr/>
        <a:lstStyle/>
        <a:p>
          <a:endParaRPr lang="sk-SK"/>
        </a:p>
      </dgm:t>
    </dgm:pt>
    <dgm:pt modelId="{53218B64-1414-4130-82BC-DD804C3B575E}" type="sibTrans" cxnId="{8FC50FF5-1C14-452D-964A-193F8D56AEF6}">
      <dgm:prSet/>
      <dgm:spPr/>
      <dgm:t>
        <a:bodyPr/>
        <a:lstStyle/>
        <a:p>
          <a:endParaRPr lang="sk-SK"/>
        </a:p>
      </dgm:t>
    </dgm:pt>
    <dgm:pt modelId="{FD484CF8-9AF1-4626-833F-1B66228E1BA6}">
      <dgm:prSet phldrT="[Text]" custT="1"/>
      <dgm:spPr>
        <a:noFill/>
        <a:ln>
          <a:solidFill>
            <a:srgbClr val="B01513"/>
          </a:solidFill>
        </a:ln>
      </dgm:spPr>
      <dgm:t>
        <a:bodyPr/>
        <a:lstStyle/>
        <a:p>
          <a:r>
            <a:rPr lang="en-US" sz="1300" dirty="0" smtClean="0">
              <a:solidFill>
                <a:schemeClr val="tx1"/>
              </a:solidFill>
            </a:rPr>
            <a:t>Protected by law according to Act No. 543/2002 Coll. and Decree No. 170/2021 Coll. 
Protected animal of European importance.
Social value is </a:t>
          </a:r>
          <a:r>
            <a:rPr lang="en-US" sz="1300" b="1" dirty="0" smtClean="0">
              <a:solidFill>
                <a:srgbClr val="B01513"/>
              </a:solidFill>
              <a:effectLst>
                <a:outerShdw blurRad="38100" dist="38100" dir="2700000" algn="tl">
                  <a:srgbClr val="000000">
                    <a:alpha val="43137"/>
                  </a:srgbClr>
                </a:outerShdw>
              </a:effectLst>
            </a:rPr>
            <a:t>3 000 €/individual. </a:t>
          </a:r>
          <a:endParaRPr lang="sk-SK" sz="1300" b="1" dirty="0">
            <a:solidFill>
              <a:srgbClr val="B01513"/>
            </a:solidFill>
            <a:effectLst>
              <a:outerShdw blurRad="38100" dist="38100" dir="2700000" algn="tl">
                <a:srgbClr val="000000">
                  <a:alpha val="43137"/>
                </a:srgbClr>
              </a:outerShdw>
            </a:effectLst>
          </a:endParaRPr>
        </a:p>
      </dgm:t>
    </dgm:pt>
    <dgm:pt modelId="{794E319D-C1C7-4E61-B535-1AA3CCE461B4}" type="parTrans" cxnId="{182E34C5-5A13-47C5-AE8D-ADB344641776}">
      <dgm:prSet/>
      <dgm:spPr/>
      <dgm:t>
        <a:bodyPr/>
        <a:lstStyle/>
        <a:p>
          <a:endParaRPr lang="sk-SK"/>
        </a:p>
      </dgm:t>
    </dgm:pt>
    <dgm:pt modelId="{3B700E2A-52A1-4573-AE6F-B0F129F1A01A}" type="sibTrans" cxnId="{182E34C5-5A13-47C5-AE8D-ADB344641776}">
      <dgm:prSet/>
      <dgm:spPr/>
      <dgm:t>
        <a:bodyPr/>
        <a:lstStyle/>
        <a:p>
          <a:endParaRPr lang="sk-SK"/>
        </a:p>
      </dgm:t>
    </dgm:pt>
    <dgm:pt modelId="{884DEED3-5662-4200-9865-73F40B80D54F}">
      <dgm:prSet phldrT="[Text]" custT="1"/>
      <dgm:spPr>
        <a:noFill/>
        <a:ln>
          <a:solidFill>
            <a:srgbClr val="B01513"/>
          </a:solidFill>
        </a:ln>
      </dgm:spPr>
      <dgm:t>
        <a:bodyPr/>
        <a:lstStyle/>
        <a:p>
          <a:r>
            <a:rPr lang="en-US" sz="1300" dirty="0" smtClean="0">
              <a:solidFill>
                <a:schemeClr val="tx1"/>
              </a:solidFill>
            </a:rPr>
            <a:t>Protected by law according to Act No. 543/2002 Coll. on Nature and Landscape Protection, and according to Decree No. 170/2021 Coll.</a:t>
          </a:r>
          <a:endParaRPr lang="sk-SK" sz="1300" dirty="0">
            <a:solidFill>
              <a:schemeClr val="tx1"/>
            </a:solidFill>
          </a:endParaRPr>
        </a:p>
      </dgm:t>
    </dgm:pt>
    <dgm:pt modelId="{88B3BB54-863C-400F-9AB2-B8F64E8264FD}" type="parTrans" cxnId="{8013CA20-BA2D-4C44-AFD9-D2A55B56FA6C}">
      <dgm:prSet/>
      <dgm:spPr/>
      <dgm:t>
        <a:bodyPr/>
        <a:lstStyle/>
        <a:p>
          <a:endParaRPr lang="sk-SK"/>
        </a:p>
      </dgm:t>
    </dgm:pt>
    <dgm:pt modelId="{A3BE8143-148E-4C15-8842-30972EA5F95E}" type="sibTrans" cxnId="{8013CA20-BA2D-4C44-AFD9-D2A55B56FA6C}">
      <dgm:prSet/>
      <dgm:spPr/>
      <dgm:t>
        <a:bodyPr/>
        <a:lstStyle/>
        <a:p>
          <a:endParaRPr lang="sk-SK"/>
        </a:p>
      </dgm:t>
    </dgm:pt>
    <dgm:pt modelId="{3C7199E4-0C16-44D5-A764-C41D347AECE1}">
      <dgm:prSet phldrT="[Text]" custT="1"/>
      <dgm:spPr>
        <a:noFill/>
        <a:ln>
          <a:solidFill>
            <a:srgbClr val="B01513"/>
          </a:solidFill>
        </a:ln>
      </dgm:spPr>
      <dgm:t>
        <a:bodyPr/>
        <a:lstStyle/>
        <a:p>
          <a:r>
            <a:rPr lang="en-US" sz="1300" dirty="0" smtClean="0">
              <a:solidFill>
                <a:schemeClr val="tx1"/>
              </a:solidFill>
            </a:rPr>
            <a:t>Protected animal of European importance.
The social value is </a:t>
          </a:r>
          <a:r>
            <a:rPr lang="en-US" sz="1300" b="1" dirty="0" smtClean="0">
              <a:solidFill>
                <a:srgbClr val="B01513"/>
              </a:solidFill>
              <a:effectLst>
                <a:outerShdw blurRad="38100" dist="38100" dir="2700000" algn="tl">
                  <a:srgbClr val="000000">
                    <a:alpha val="43137"/>
                  </a:srgbClr>
                </a:outerShdw>
              </a:effectLst>
            </a:rPr>
            <a:t>5 000 €/individual. </a:t>
          </a:r>
          <a:endParaRPr lang="sk-SK" sz="1300" b="1" dirty="0">
            <a:solidFill>
              <a:srgbClr val="B01513"/>
            </a:solidFill>
            <a:effectLst>
              <a:outerShdw blurRad="38100" dist="38100" dir="2700000" algn="tl">
                <a:srgbClr val="000000">
                  <a:alpha val="43137"/>
                </a:srgbClr>
              </a:outerShdw>
            </a:effectLst>
          </a:endParaRPr>
        </a:p>
      </dgm:t>
    </dgm:pt>
    <dgm:pt modelId="{115C81C0-95FC-4F59-9F6C-4DA12B48EFA4}" type="parTrans" cxnId="{765045FC-58AC-4F46-A1ED-BE97B5526295}">
      <dgm:prSet/>
      <dgm:spPr/>
      <dgm:t>
        <a:bodyPr/>
        <a:lstStyle/>
        <a:p>
          <a:endParaRPr lang="sk-SK"/>
        </a:p>
      </dgm:t>
    </dgm:pt>
    <dgm:pt modelId="{D7955EED-0546-47BF-8843-4FE2A439A11A}" type="sibTrans" cxnId="{765045FC-58AC-4F46-A1ED-BE97B5526295}">
      <dgm:prSet/>
      <dgm:spPr/>
      <dgm:t>
        <a:bodyPr/>
        <a:lstStyle/>
        <a:p>
          <a:endParaRPr lang="sk-SK"/>
        </a:p>
      </dgm:t>
    </dgm:pt>
    <dgm:pt modelId="{7C15FA4D-2FAE-486F-A521-43092FED5810}">
      <dgm:prSet custT="1"/>
      <dgm:spPr>
        <a:noFill/>
        <a:ln>
          <a:solidFill>
            <a:srgbClr val="B01513"/>
          </a:solidFill>
        </a:ln>
      </dgm:spPr>
      <dgm:t>
        <a:bodyPr/>
        <a:lstStyle/>
        <a:p>
          <a:endParaRPr lang="sk-SK" sz="1200" dirty="0">
            <a:solidFill>
              <a:schemeClr val="tx1"/>
            </a:solidFill>
          </a:endParaRPr>
        </a:p>
      </dgm:t>
    </dgm:pt>
    <dgm:pt modelId="{1B45A30F-4882-48A1-A637-CC056B8BFA56}" type="parTrans" cxnId="{3B02F580-6F64-4B50-AB32-D2FA6DB80273}">
      <dgm:prSet/>
      <dgm:spPr/>
      <dgm:t>
        <a:bodyPr/>
        <a:lstStyle/>
        <a:p>
          <a:endParaRPr lang="sk-SK"/>
        </a:p>
      </dgm:t>
    </dgm:pt>
    <dgm:pt modelId="{3547DBED-D63F-4B2C-B91B-0A356609829E}" type="sibTrans" cxnId="{3B02F580-6F64-4B50-AB32-D2FA6DB80273}">
      <dgm:prSet/>
      <dgm:spPr/>
      <dgm:t>
        <a:bodyPr/>
        <a:lstStyle/>
        <a:p>
          <a:endParaRPr lang="sk-SK"/>
        </a:p>
      </dgm:t>
    </dgm:pt>
    <dgm:pt modelId="{C54DBC2E-A7FA-4DE7-8C66-93564B666958}">
      <dgm:prSet phldrT="[Text]" custT="1"/>
      <dgm:spPr>
        <a:noFill/>
        <a:ln>
          <a:solidFill>
            <a:srgbClr val="B01513"/>
          </a:solidFill>
        </a:ln>
      </dgm:spPr>
      <dgm:t>
        <a:bodyPr/>
        <a:lstStyle/>
        <a:p>
          <a:r>
            <a:rPr lang="en-US" sz="1300" dirty="0" smtClean="0">
              <a:solidFill>
                <a:schemeClr val="tx1"/>
              </a:solidFill>
            </a:rPr>
            <a:t>Within the European Union, the brown bear is protected through the so-called Habitats Directive 92/43/EEC (Annexes II and IV), and the species is part of the Bern Convention (Annex II).
CITES Appendix II</a:t>
          </a:r>
          <a:endParaRPr lang="sk-SK" sz="1300" dirty="0">
            <a:solidFill>
              <a:schemeClr val="tx1"/>
            </a:solidFill>
          </a:endParaRPr>
        </a:p>
      </dgm:t>
    </dgm:pt>
    <dgm:pt modelId="{4838BE9D-F877-4C36-878A-0DB3A69B9EA4}" type="parTrans" cxnId="{FB584A7B-A3CC-4132-9FD5-F00B08E4AEBB}">
      <dgm:prSet/>
      <dgm:spPr/>
      <dgm:t>
        <a:bodyPr/>
        <a:lstStyle/>
        <a:p>
          <a:endParaRPr lang="sk-SK"/>
        </a:p>
      </dgm:t>
    </dgm:pt>
    <dgm:pt modelId="{631EC7B0-3210-44F0-AC62-7BCAA1E34D8B}" type="sibTrans" cxnId="{FB584A7B-A3CC-4132-9FD5-F00B08E4AEBB}">
      <dgm:prSet/>
      <dgm:spPr/>
      <dgm:t>
        <a:bodyPr/>
        <a:lstStyle/>
        <a:p>
          <a:endParaRPr lang="sk-SK"/>
        </a:p>
      </dgm:t>
    </dgm:pt>
    <dgm:pt modelId="{73B02AE7-7A34-451B-B8E7-346F7C06CA50}">
      <dgm:prSet phldrT="[Text]" custT="1"/>
      <dgm:spPr>
        <a:noFill/>
        <a:ln>
          <a:solidFill>
            <a:srgbClr val="B01513"/>
          </a:solidFill>
        </a:ln>
      </dgm:spPr>
      <dgm:t>
        <a:bodyPr/>
        <a:lstStyle/>
        <a:p>
          <a:endParaRPr lang="sk-SK" sz="1300" dirty="0">
            <a:solidFill>
              <a:schemeClr val="tx1"/>
            </a:solidFill>
          </a:endParaRPr>
        </a:p>
      </dgm:t>
    </dgm:pt>
    <dgm:pt modelId="{A36D3946-F391-4848-8E05-D165AA2DF78B}" type="parTrans" cxnId="{7DC53252-4E13-4A57-B49D-52709213BDBB}">
      <dgm:prSet/>
      <dgm:spPr/>
      <dgm:t>
        <a:bodyPr/>
        <a:lstStyle/>
        <a:p>
          <a:endParaRPr lang="sk-SK"/>
        </a:p>
      </dgm:t>
    </dgm:pt>
    <dgm:pt modelId="{BC4A7966-9130-4722-93F4-817597D74FCD}" type="sibTrans" cxnId="{7DC53252-4E13-4A57-B49D-52709213BDBB}">
      <dgm:prSet/>
      <dgm:spPr/>
      <dgm:t>
        <a:bodyPr/>
        <a:lstStyle/>
        <a:p>
          <a:endParaRPr lang="sk-SK"/>
        </a:p>
      </dgm:t>
    </dgm:pt>
    <dgm:pt modelId="{E380E95B-D7B9-4BE9-AED3-A8A7F9DC7B97}">
      <dgm:prSet phldrT="[Text]" custT="1"/>
      <dgm:spPr>
        <a:noFill/>
        <a:ln>
          <a:solidFill>
            <a:srgbClr val="B01513"/>
          </a:solidFill>
        </a:ln>
      </dgm:spPr>
      <dgm:t>
        <a:bodyPr/>
        <a:lstStyle/>
        <a:p>
          <a:endParaRPr lang="sk-SK" sz="1300" b="1" dirty="0">
            <a:solidFill>
              <a:srgbClr val="B01513"/>
            </a:solidFill>
            <a:effectLst>
              <a:outerShdw blurRad="38100" dist="38100" dir="2700000" algn="tl">
                <a:srgbClr val="000000">
                  <a:alpha val="43137"/>
                </a:srgbClr>
              </a:outerShdw>
            </a:effectLst>
          </a:endParaRPr>
        </a:p>
      </dgm:t>
    </dgm:pt>
    <dgm:pt modelId="{643A4C1A-0E70-487B-9279-FBE07D60A366}" type="parTrans" cxnId="{52E8C170-E00C-4E64-8E54-44C64C10CEE1}">
      <dgm:prSet/>
      <dgm:spPr/>
      <dgm:t>
        <a:bodyPr/>
        <a:lstStyle/>
        <a:p>
          <a:endParaRPr lang="sk-SK"/>
        </a:p>
      </dgm:t>
    </dgm:pt>
    <dgm:pt modelId="{73C05EED-7D3B-4861-A43D-5D409B0A027A}" type="sibTrans" cxnId="{52E8C170-E00C-4E64-8E54-44C64C10CEE1}">
      <dgm:prSet/>
      <dgm:spPr/>
      <dgm:t>
        <a:bodyPr/>
        <a:lstStyle/>
        <a:p>
          <a:endParaRPr lang="sk-SK"/>
        </a:p>
      </dgm:t>
    </dgm:pt>
    <dgm:pt modelId="{C6DE8B2A-0D53-4787-BA09-D48D96AED0F3}" type="pres">
      <dgm:prSet presAssocID="{BEAE9600-169A-4421-A4B2-FD8E9751CA0F}" presName="linearFlow" presStyleCnt="0">
        <dgm:presLayoutVars>
          <dgm:dir/>
          <dgm:animLvl val="lvl"/>
          <dgm:resizeHandles/>
        </dgm:presLayoutVars>
      </dgm:prSet>
      <dgm:spPr/>
      <dgm:t>
        <a:bodyPr/>
        <a:lstStyle/>
        <a:p>
          <a:endParaRPr lang="sk-SK"/>
        </a:p>
      </dgm:t>
    </dgm:pt>
    <dgm:pt modelId="{6ED144A7-AF60-47F0-807F-A592DFAE5532}" type="pres">
      <dgm:prSet presAssocID="{115E9AAD-6061-4F92-B7A0-98024E9BEE7A}" presName="compositeNode" presStyleCnt="0">
        <dgm:presLayoutVars>
          <dgm:bulletEnabled val="1"/>
        </dgm:presLayoutVars>
      </dgm:prSet>
      <dgm:spPr/>
    </dgm:pt>
    <dgm:pt modelId="{CC23D1B8-0EC8-4DB3-BE49-358F614AD0BF}" type="pres">
      <dgm:prSet presAssocID="{115E9AAD-6061-4F92-B7A0-98024E9BEE7A}" presName="imag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3000" b="-13000"/>
          </a:stretch>
        </a:blipFill>
        <a:ln>
          <a:solidFill>
            <a:srgbClr val="B01513"/>
          </a:solidFill>
        </a:ln>
      </dgm:spPr>
      <dgm:t>
        <a:bodyPr/>
        <a:lstStyle/>
        <a:p>
          <a:endParaRPr lang="sk-SK"/>
        </a:p>
      </dgm:t>
    </dgm:pt>
    <dgm:pt modelId="{1D0DD599-3D1D-4F06-A4B3-B30551FA9340}" type="pres">
      <dgm:prSet presAssocID="{115E9AAD-6061-4F92-B7A0-98024E9BEE7A}" presName="childNode" presStyleLbl="node1" presStyleIdx="0" presStyleCnt="3">
        <dgm:presLayoutVars>
          <dgm:bulletEnabled val="1"/>
        </dgm:presLayoutVars>
      </dgm:prSet>
      <dgm:spPr/>
      <dgm:t>
        <a:bodyPr/>
        <a:lstStyle/>
        <a:p>
          <a:endParaRPr lang="sk-SK"/>
        </a:p>
      </dgm:t>
    </dgm:pt>
    <dgm:pt modelId="{56902E52-D01D-45E1-8236-88651E33A4F3}" type="pres">
      <dgm:prSet presAssocID="{115E9AAD-6061-4F92-B7A0-98024E9BEE7A}" presName="parentNode" presStyleLbl="revTx" presStyleIdx="0" presStyleCnt="3">
        <dgm:presLayoutVars>
          <dgm:chMax val="0"/>
          <dgm:bulletEnabled val="1"/>
        </dgm:presLayoutVars>
      </dgm:prSet>
      <dgm:spPr/>
      <dgm:t>
        <a:bodyPr/>
        <a:lstStyle/>
        <a:p>
          <a:endParaRPr lang="sk-SK"/>
        </a:p>
      </dgm:t>
    </dgm:pt>
    <dgm:pt modelId="{DD9EE7CE-6EE3-40DC-9C6B-8E8CB8FEEEBF}" type="pres">
      <dgm:prSet presAssocID="{A2441812-4899-470E-8F30-922567E023A2}" presName="sibTrans" presStyleCnt="0"/>
      <dgm:spPr/>
    </dgm:pt>
    <dgm:pt modelId="{9B7E545E-3A32-4E7F-8E0F-A960FA1973B9}" type="pres">
      <dgm:prSet presAssocID="{CC8F9E66-E50D-421C-B3BE-9114AE181C05}" presName="compositeNode" presStyleCnt="0">
        <dgm:presLayoutVars>
          <dgm:bulletEnabled val="1"/>
        </dgm:presLayoutVars>
      </dgm:prSet>
      <dgm:spPr/>
    </dgm:pt>
    <dgm:pt modelId="{F0A0CB90-AF3B-418F-AE9B-13BC54537FF2}" type="pres">
      <dgm:prSet presAssocID="{CC8F9E66-E50D-421C-B3BE-9114AE181C05}" presName="imag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0" b="-10000"/>
          </a:stretch>
        </a:blipFill>
        <a:ln>
          <a:solidFill>
            <a:srgbClr val="B01513"/>
          </a:solidFill>
        </a:ln>
      </dgm:spPr>
      <dgm:t>
        <a:bodyPr/>
        <a:lstStyle/>
        <a:p>
          <a:endParaRPr lang="sk-SK"/>
        </a:p>
      </dgm:t>
    </dgm:pt>
    <dgm:pt modelId="{DCDD62E9-A50B-4531-B4CA-7C0B59EBED08}" type="pres">
      <dgm:prSet presAssocID="{CC8F9E66-E50D-421C-B3BE-9114AE181C05}" presName="childNode" presStyleLbl="node1" presStyleIdx="1" presStyleCnt="3">
        <dgm:presLayoutVars>
          <dgm:bulletEnabled val="1"/>
        </dgm:presLayoutVars>
      </dgm:prSet>
      <dgm:spPr/>
      <dgm:t>
        <a:bodyPr/>
        <a:lstStyle/>
        <a:p>
          <a:endParaRPr lang="sk-SK"/>
        </a:p>
      </dgm:t>
    </dgm:pt>
    <dgm:pt modelId="{E5EDF036-706F-46EA-B563-611A60CECF28}" type="pres">
      <dgm:prSet presAssocID="{CC8F9E66-E50D-421C-B3BE-9114AE181C05}" presName="parentNode" presStyleLbl="revTx" presStyleIdx="1" presStyleCnt="3">
        <dgm:presLayoutVars>
          <dgm:chMax val="0"/>
          <dgm:bulletEnabled val="1"/>
        </dgm:presLayoutVars>
      </dgm:prSet>
      <dgm:spPr/>
      <dgm:t>
        <a:bodyPr/>
        <a:lstStyle/>
        <a:p>
          <a:endParaRPr lang="sk-SK"/>
        </a:p>
      </dgm:t>
    </dgm:pt>
    <dgm:pt modelId="{EC852246-011C-442A-A0F4-F35262ACADEE}" type="pres">
      <dgm:prSet presAssocID="{F1230565-8890-49D3-9DA6-C43240B15588}" presName="sibTrans" presStyleCnt="0"/>
      <dgm:spPr/>
    </dgm:pt>
    <dgm:pt modelId="{F0D6E828-CBF3-4E58-99DB-6B006923ADC0}" type="pres">
      <dgm:prSet presAssocID="{251650E7-2C40-4764-AF5B-5271DF257D55}" presName="compositeNode" presStyleCnt="0">
        <dgm:presLayoutVars>
          <dgm:bulletEnabled val="1"/>
        </dgm:presLayoutVars>
      </dgm:prSet>
      <dgm:spPr/>
    </dgm:pt>
    <dgm:pt modelId="{E6439180-3936-447A-A23D-E008A8780E75}" type="pres">
      <dgm:prSet presAssocID="{251650E7-2C40-4764-AF5B-5271DF257D55}" presName="imag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13000" b="-13000"/>
          </a:stretch>
        </a:blipFill>
        <a:ln>
          <a:solidFill>
            <a:srgbClr val="B01513"/>
          </a:solidFill>
        </a:ln>
      </dgm:spPr>
      <dgm:t>
        <a:bodyPr/>
        <a:lstStyle/>
        <a:p>
          <a:endParaRPr lang="sk-SK"/>
        </a:p>
      </dgm:t>
    </dgm:pt>
    <dgm:pt modelId="{86A9ABD2-B371-4A2C-9777-0279169A3908}" type="pres">
      <dgm:prSet presAssocID="{251650E7-2C40-4764-AF5B-5271DF257D55}" presName="childNode" presStyleLbl="node1" presStyleIdx="2" presStyleCnt="3">
        <dgm:presLayoutVars>
          <dgm:bulletEnabled val="1"/>
        </dgm:presLayoutVars>
      </dgm:prSet>
      <dgm:spPr/>
      <dgm:t>
        <a:bodyPr/>
        <a:lstStyle/>
        <a:p>
          <a:endParaRPr lang="sk-SK"/>
        </a:p>
      </dgm:t>
    </dgm:pt>
    <dgm:pt modelId="{4D49339F-24EC-4A34-B575-0ECBA1FAD190}" type="pres">
      <dgm:prSet presAssocID="{251650E7-2C40-4764-AF5B-5271DF257D55}" presName="parentNode" presStyleLbl="revTx" presStyleIdx="2" presStyleCnt="3">
        <dgm:presLayoutVars>
          <dgm:chMax val="0"/>
          <dgm:bulletEnabled val="1"/>
        </dgm:presLayoutVars>
      </dgm:prSet>
      <dgm:spPr/>
      <dgm:t>
        <a:bodyPr/>
        <a:lstStyle/>
        <a:p>
          <a:endParaRPr lang="sk-SK"/>
        </a:p>
      </dgm:t>
    </dgm:pt>
  </dgm:ptLst>
  <dgm:cxnLst>
    <dgm:cxn modelId="{352FD0B3-2580-4853-8FE2-C743E67C73F1}" srcId="{BEAE9600-169A-4421-A4B2-FD8E9751CA0F}" destId="{115E9AAD-6061-4F92-B7A0-98024E9BEE7A}" srcOrd="0" destOrd="0" parTransId="{487690CA-FEDD-40C6-A725-59B078749DE4}" sibTransId="{A2441812-4899-470E-8F30-922567E023A2}"/>
    <dgm:cxn modelId="{4664FB68-3C4F-468D-8502-7293EBE4C81E}" type="presOf" srcId="{884DEED3-5662-4200-9865-73F40B80D54F}" destId="{1D0DD599-3D1D-4F06-A4B3-B30551FA9340}" srcOrd="0" destOrd="1" presId="urn:microsoft.com/office/officeart/2005/8/layout/hList2"/>
    <dgm:cxn modelId="{05B36960-A1E3-4764-924A-447E30F216D4}" type="presOf" srcId="{995AF5CB-2879-43DC-9FB4-6C91113F24B1}" destId="{DCDD62E9-A50B-4531-B4CA-7C0B59EBED08}" srcOrd="0" destOrd="1" presId="urn:microsoft.com/office/officeart/2005/8/layout/hList2"/>
    <dgm:cxn modelId="{6327FECB-4843-4529-B6C2-FB9149CD0247}" type="presOf" srcId="{CC8F9E66-E50D-421C-B3BE-9114AE181C05}" destId="{E5EDF036-706F-46EA-B563-611A60CECF28}" srcOrd="0" destOrd="0" presId="urn:microsoft.com/office/officeart/2005/8/layout/hList2"/>
    <dgm:cxn modelId="{765045FC-58AC-4F46-A1ED-BE97B5526295}" srcId="{115E9AAD-6061-4F92-B7A0-98024E9BEE7A}" destId="{3C7199E4-0C16-44D5-A764-C41D347AECE1}" srcOrd="2" destOrd="0" parTransId="{115C81C0-95FC-4F59-9F6C-4DA12B48EFA4}" sibTransId="{D7955EED-0546-47BF-8843-4FE2A439A11A}"/>
    <dgm:cxn modelId="{00AAF64E-CF6E-4884-AC3A-2123257BB6A3}" type="presOf" srcId="{FD484CF8-9AF1-4626-833F-1B66228E1BA6}" destId="{DCDD62E9-A50B-4531-B4CA-7C0B59EBED08}" srcOrd="0" destOrd="2" presId="urn:microsoft.com/office/officeart/2005/8/layout/hList2"/>
    <dgm:cxn modelId="{597F5177-4782-46E2-B503-75396D2388ED}" srcId="{BEAE9600-169A-4421-A4B2-FD8E9751CA0F}" destId="{CC8F9E66-E50D-421C-B3BE-9114AE181C05}" srcOrd="1" destOrd="0" parTransId="{6EB6EC55-D8E8-45B2-A153-483E23712203}" sibTransId="{F1230565-8890-49D3-9DA6-C43240B15588}"/>
    <dgm:cxn modelId="{40B6D32F-B213-44FD-83D8-0A1CE0DDA224}" type="presOf" srcId="{C54DBC2E-A7FA-4DE7-8C66-93564B666958}" destId="{1D0DD599-3D1D-4F06-A4B3-B30551FA9340}" srcOrd="0" destOrd="0" presId="urn:microsoft.com/office/officeart/2005/8/layout/hList2"/>
    <dgm:cxn modelId="{8013CA20-BA2D-4C44-AFD9-D2A55B56FA6C}" srcId="{115E9AAD-6061-4F92-B7A0-98024E9BEE7A}" destId="{884DEED3-5662-4200-9865-73F40B80D54F}" srcOrd="1" destOrd="0" parTransId="{88B3BB54-863C-400F-9AB2-B8F64E8264FD}" sibTransId="{A3BE8143-148E-4C15-8842-30972EA5F95E}"/>
    <dgm:cxn modelId="{FB013DFB-87FF-46AA-9AAD-122DA930CFFD}" srcId="{BEAE9600-169A-4421-A4B2-FD8E9751CA0F}" destId="{251650E7-2C40-4764-AF5B-5271DF257D55}" srcOrd="2" destOrd="0" parTransId="{7748D316-BD96-44F7-BE15-E44BA5B71AB9}" sibTransId="{6788ABDE-EC9F-460A-A3DE-EB0BB96231C7}"/>
    <dgm:cxn modelId="{7132A7C4-1E6D-426E-8E29-38CF8E49465D}" type="presOf" srcId="{A6F2EDF7-2D6A-459A-8483-638DF46E996B}" destId="{86A9ABD2-B371-4A2C-9777-0279169A3908}" srcOrd="0" destOrd="1" presId="urn:microsoft.com/office/officeart/2005/8/layout/hList2"/>
    <dgm:cxn modelId="{7D9B54E4-A758-4217-8CEE-9872A4818D1A}" type="presOf" srcId="{BEAE9600-169A-4421-A4B2-FD8E9751CA0F}" destId="{C6DE8B2A-0D53-4787-BA09-D48D96AED0F3}" srcOrd="0" destOrd="0" presId="urn:microsoft.com/office/officeart/2005/8/layout/hList2"/>
    <dgm:cxn modelId="{C2F65E88-D110-4461-900D-32317BB55B2A}" type="presOf" srcId="{251650E7-2C40-4764-AF5B-5271DF257D55}" destId="{4D49339F-24EC-4A34-B575-0ECBA1FAD190}" srcOrd="0" destOrd="0" presId="urn:microsoft.com/office/officeart/2005/8/layout/hList2"/>
    <dgm:cxn modelId="{9E91AC98-F850-462F-88E1-31FB35DB4387}" type="presOf" srcId="{115E9AAD-6061-4F92-B7A0-98024E9BEE7A}" destId="{56902E52-D01D-45E1-8236-88651E33A4F3}" srcOrd="0" destOrd="0" presId="urn:microsoft.com/office/officeart/2005/8/layout/hList2"/>
    <dgm:cxn modelId="{7DC53252-4E13-4A57-B49D-52709213BDBB}" srcId="{CC8F9E66-E50D-421C-B3BE-9114AE181C05}" destId="{73B02AE7-7A34-451B-B8E7-346F7C06CA50}" srcOrd="0" destOrd="0" parTransId="{A36D3946-F391-4848-8E05-D165AA2DF78B}" sibTransId="{BC4A7966-9130-4722-93F4-817597D74FCD}"/>
    <dgm:cxn modelId="{2D4F9443-D5A3-42B6-82E1-4F8022368F93}" type="presOf" srcId="{73B02AE7-7A34-451B-B8E7-346F7C06CA50}" destId="{DCDD62E9-A50B-4531-B4CA-7C0B59EBED08}" srcOrd="0" destOrd="0" presId="urn:microsoft.com/office/officeart/2005/8/layout/hList2"/>
    <dgm:cxn modelId="{8FC50FF5-1C14-452D-964A-193F8D56AEF6}" srcId="{251650E7-2C40-4764-AF5B-5271DF257D55}" destId="{A6F2EDF7-2D6A-459A-8483-638DF46E996B}" srcOrd="1" destOrd="0" parTransId="{9E727953-8839-4CEF-906A-16061AA71266}" sibTransId="{53218B64-1414-4130-82BC-DD804C3B575E}"/>
    <dgm:cxn modelId="{9822C832-0AED-474A-94F5-C3B4101FA135}" srcId="{CC8F9E66-E50D-421C-B3BE-9114AE181C05}" destId="{995AF5CB-2879-43DC-9FB4-6C91113F24B1}" srcOrd="1" destOrd="0" parTransId="{9A006F95-8C91-4F14-A4FC-0C3E4B54D570}" sibTransId="{EBDAF23D-5E8B-415B-B0BF-B2F8BB7C2DE4}"/>
    <dgm:cxn modelId="{3B02F580-6F64-4B50-AB32-D2FA6DB80273}" srcId="{251650E7-2C40-4764-AF5B-5271DF257D55}" destId="{7C15FA4D-2FAE-486F-A521-43092FED5810}" srcOrd="2" destOrd="0" parTransId="{1B45A30F-4882-48A1-A637-CC056B8BFA56}" sibTransId="{3547DBED-D63F-4B2C-B91B-0A356609829E}"/>
    <dgm:cxn modelId="{17F9D800-5FC9-4956-9CD0-54CBAC55A30C}" type="presOf" srcId="{7C15FA4D-2FAE-486F-A521-43092FED5810}" destId="{86A9ABD2-B371-4A2C-9777-0279169A3908}" srcOrd="0" destOrd="2" presId="urn:microsoft.com/office/officeart/2005/8/layout/hList2"/>
    <dgm:cxn modelId="{8DA6E8BE-50BC-4875-88D8-2AC7B0280EF9}" type="presOf" srcId="{E380E95B-D7B9-4BE9-AED3-A8A7F9DC7B97}" destId="{86A9ABD2-B371-4A2C-9777-0279169A3908}" srcOrd="0" destOrd="0" presId="urn:microsoft.com/office/officeart/2005/8/layout/hList2"/>
    <dgm:cxn modelId="{FB584A7B-A3CC-4132-9FD5-F00B08E4AEBB}" srcId="{115E9AAD-6061-4F92-B7A0-98024E9BEE7A}" destId="{C54DBC2E-A7FA-4DE7-8C66-93564B666958}" srcOrd="0" destOrd="0" parTransId="{4838BE9D-F877-4C36-878A-0DB3A69B9EA4}" sibTransId="{631EC7B0-3210-44F0-AC62-7BCAA1E34D8B}"/>
    <dgm:cxn modelId="{0A175091-F1AF-4A55-A0EF-E8993F788015}" type="presOf" srcId="{3C7199E4-0C16-44D5-A764-C41D347AECE1}" destId="{1D0DD599-3D1D-4F06-A4B3-B30551FA9340}" srcOrd="0" destOrd="2" presId="urn:microsoft.com/office/officeart/2005/8/layout/hList2"/>
    <dgm:cxn modelId="{52E8C170-E00C-4E64-8E54-44C64C10CEE1}" srcId="{251650E7-2C40-4764-AF5B-5271DF257D55}" destId="{E380E95B-D7B9-4BE9-AED3-A8A7F9DC7B97}" srcOrd="0" destOrd="0" parTransId="{643A4C1A-0E70-487B-9279-FBE07D60A366}" sibTransId="{73C05EED-7D3B-4861-A43D-5D409B0A027A}"/>
    <dgm:cxn modelId="{182E34C5-5A13-47C5-AE8D-ADB344641776}" srcId="{CC8F9E66-E50D-421C-B3BE-9114AE181C05}" destId="{FD484CF8-9AF1-4626-833F-1B66228E1BA6}" srcOrd="2" destOrd="0" parTransId="{794E319D-C1C7-4E61-B535-1AA3CCE461B4}" sibTransId="{3B700E2A-52A1-4573-AE6F-B0F129F1A01A}"/>
    <dgm:cxn modelId="{47153D7A-528F-4A9E-8508-0298DA2CD0E1}" type="presParOf" srcId="{C6DE8B2A-0D53-4787-BA09-D48D96AED0F3}" destId="{6ED144A7-AF60-47F0-807F-A592DFAE5532}" srcOrd="0" destOrd="0" presId="urn:microsoft.com/office/officeart/2005/8/layout/hList2"/>
    <dgm:cxn modelId="{610234D8-DA28-42C2-B13B-1753E1CD5558}" type="presParOf" srcId="{6ED144A7-AF60-47F0-807F-A592DFAE5532}" destId="{CC23D1B8-0EC8-4DB3-BE49-358F614AD0BF}" srcOrd="0" destOrd="0" presId="urn:microsoft.com/office/officeart/2005/8/layout/hList2"/>
    <dgm:cxn modelId="{9153C970-35C8-4015-83B2-24E067FAF1FF}" type="presParOf" srcId="{6ED144A7-AF60-47F0-807F-A592DFAE5532}" destId="{1D0DD599-3D1D-4F06-A4B3-B30551FA9340}" srcOrd="1" destOrd="0" presId="urn:microsoft.com/office/officeart/2005/8/layout/hList2"/>
    <dgm:cxn modelId="{CDEC34D6-33AC-4921-BA2B-DDBBC0761CDB}" type="presParOf" srcId="{6ED144A7-AF60-47F0-807F-A592DFAE5532}" destId="{56902E52-D01D-45E1-8236-88651E33A4F3}" srcOrd="2" destOrd="0" presId="urn:microsoft.com/office/officeart/2005/8/layout/hList2"/>
    <dgm:cxn modelId="{900F11B4-767D-4193-AD06-7BCD25833EA0}" type="presParOf" srcId="{C6DE8B2A-0D53-4787-BA09-D48D96AED0F3}" destId="{DD9EE7CE-6EE3-40DC-9C6B-8E8CB8FEEEBF}" srcOrd="1" destOrd="0" presId="urn:microsoft.com/office/officeart/2005/8/layout/hList2"/>
    <dgm:cxn modelId="{8A457018-F575-494D-BB22-08124E5786A2}" type="presParOf" srcId="{C6DE8B2A-0D53-4787-BA09-D48D96AED0F3}" destId="{9B7E545E-3A32-4E7F-8E0F-A960FA1973B9}" srcOrd="2" destOrd="0" presId="urn:microsoft.com/office/officeart/2005/8/layout/hList2"/>
    <dgm:cxn modelId="{98678A0B-C8D6-4753-B9FD-B73E097838C3}" type="presParOf" srcId="{9B7E545E-3A32-4E7F-8E0F-A960FA1973B9}" destId="{F0A0CB90-AF3B-418F-AE9B-13BC54537FF2}" srcOrd="0" destOrd="0" presId="urn:microsoft.com/office/officeart/2005/8/layout/hList2"/>
    <dgm:cxn modelId="{66D483F4-EED2-4AE1-9E38-F90B893ED3B1}" type="presParOf" srcId="{9B7E545E-3A32-4E7F-8E0F-A960FA1973B9}" destId="{DCDD62E9-A50B-4531-B4CA-7C0B59EBED08}" srcOrd="1" destOrd="0" presId="urn:microsoft.com/office/officeart/2005/8/layout/hList2"/>
    <dgm:cxn modelId="{9B6F894E-7110-4017-8214-7AA49BC79C38}" type="presParOf" srcId="{9B7E545E-3A32-4E7F-8E0F-A960FA1973B9}" destId="{E5EDF036-706F-46EA-B563-611A60CECF28}" srcOrd="2" destOrd="0" presId="urn:microsoft.com/office/officeart/2005/8/layout/hList2"/>
    <dgm:cxn modelId="{84E048FD-0CD7-4998-923E-5504399D2EFC}" type="presParOf" srcId="{C6DE8B2A-0D53-4787-BA09-D48D96AED0F3}" destId="{EC852246-011C-442A-A0F4-F35262ACADEE}" srcOrd="3" destOrd="0" presId="urn:microsoft.com/office/officeart/2005/8/layout/hList2"/>
    <dgm:cxn modelId="{6909073C-B0CA-4174-BEEB-06A3AC51D06B}" type="presParOf" srcId="{C6DE8B2A-0D53-4787-BA09-D48D96AED0F3}" destId="{F0D6E828-CBF3-4E58-99DB-6B006923ADC0}" srcOrd="4" destOrd="0" presId="urn:microsoft.com/office/officeart/2005/8/layout/hList2"/>
    <dgm:cxn modelId="{145B5D6A-931A-404A-8CF2-ECD1F28904C9}" type="presParOf" srcId="{F0D6E828-CBF3-4E58-99DB-6B006923ADC0}" destId="{E6439180-3936-447A-A23D-E008A8780E75}" srcOrd="0" destOrd="0" presId="urn:microsoft.com/office/officeart/2005/8/layout/hList2"/>
    <dgm:cxn modelId="{2699157A-3B96-419C-B654-C4DBCEEF4C2F}" type="presParOf" srcId="{F0D6E828-CBF3-4E58-99DB-6B006923ADC0}" destId="{86A9ABD2-B371-4A2C-9777-0279169A3908}" srcOrd="1" destOrd="0" presId="urn:microsoft.com/office/officeart/2005/8/layout/hList2"/>
    <dgm:cxn modelId="{28FA1392-4689-432F-A9FC-9E646FCEEA47}" type="presParOf" srcId="{F0D6E828-CBF3-4E58-99DB-6B006923ADC0}" destId="{4D49339F-24EC-4A34-B575-0ECBA1FAD190}" srcOrd="2" destOrd="0" presId="urn:microsoft.com/office/officeart/2005/8/layout/h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902E52-D01D-45E1-8236-88651E33A4F3}">
      <dsp:nvSpPr>
        <dsp:cNvPr id="0" name=""/>
        <dsp:cNvSpPr/>
      </dsp:nvSpPr>
      <dsp:spPr>
        <a:xfrm rot="16200000">
          <a:off x="-1896359" y="2878911"/>
          <a:ext cx="4374037" cy="469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3641" bIns="0" numCol="1" spcCol="1270" anchor="t" anchorCtr="0">
          <a:noAutofit/>
        </a:bodyPr>
        <a:lstStyle/>
        <a:p>
          <a:pPr lvl="0" algn="r" defTabSz="1111250">
            <a:lnSpc>
              <a:spcPct val="90000"/>
            </a:lnSpc>
            <a:spcBef>
              <a:spcPct val="0"/>
            </a:spcBef>
            <a:spcAft>
              <a:spcPct val="35000"/>
            </a:spcAft>
          </a:pPr>
          <a:r>
            <a:rPr lang="sk-SK" sz="2500" b="1" kern="1200" dirty="0" err="1" smtClean="0"/>
            <a:t>Brown</a:t>
          </a:r>
          <a:r>
            <a:rPr lang="sk-SK" sz="2500" b="1" kern="1200" dirty="0" smtClean="0"/>
            <a:t> </a:t>
          </a:r>
          <a:r>
            <a:rPr lang="sk-SK" sz="2500" b="1" kern="1200" dirty="0" err="1" smtClean="0"/>
            <a:t>bear</a:t>
          </a:r>
          <a:r>
            <a:rPr lang="sk-SK" sz="2500" b="1" kern="1200" dirty="0" smtClean="0"/>
            <a:t> </a:t>
          </a:r>
          <a:r>
            <a:rPr lang="sk-SK" altLang="sk-SK" sz="2500" kern="1200" dirty="0" smtClean="0"/>
            <a:t>(</a:t>
          </a:r>
          <a:r>
            <a:rPr lang="sk-SK" altLang="sk-SK" sz="2500" i="1" kern="1200" dirty="0" err="1" smtClean="0"/>
            <a:t>Ursus</a:t>
          </a:r>
          <a:r>
            <a:rPr lang="sk-SK" altLang="sk-SK" sz="2500" i="1" kern="1200" dirty="0" smtClean="0"/>
            <a:t> </a:t>
          </a:r>
          <a:r>
            <a:rPr lang="sk-SK" altLang="sk-SK" sz="2500" i="1" kern="1200" dirty="0" err="1" smtClean="0"/>
            <a:t>arctos</a:t>
          </a:r>
          <a:r>
            <a:rPr lang="sk-SK" altLang="sk-SK" sz="2500" kern="1200" dirty="0" smtClean="0"/>
            <a:t>) </a:t>
          </a:r>
          <a:endParaRPr lang="sk-SK" sz="2500" i="1" kern="1200" dirty="0"/>
        </a:p>
      </dsp:txBody>
      <dsp:txXfrm>
        <a:off x="-1896359" y="2878911"/>
        <a:ext cx="4374037" cy="469010"/>
      </dsp:txXfrm>
    </dsp:sp>
    <dsp:sp modelId="{1D0DD599-3D1D-4F06-A4B3-B30551FA9340}">
      <dsp:nvSpPr>
        <dsp:cNvPr id="0" name=""/>
        <dsp:cNvSpPr/>
      </dsp:nvSpPr>
      <dsp:spPr>
        <a:xfrm>
          <a:off x="525163" y="926398"/>
          <a:ext cx="2336168" cy="4374037"/>
        </a:xfrm>
        <a:prstGeom prst="rect">
          <a:avLst/>
        </a:prstGeom>
        <a:noFill/>
        <a:ln w="19050" cap="rnd" cmpd="sng" algn="ctr">
          <a:solidFill>
            <a:srgbClr val="B0151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413641" rIns="92456" bIns="92456"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solidFill>
                <a:schemeClr val="tx1"/>
              </a:solidFill>
            </a:rPr>
            <a:t>Within the European Union, the brown bear is protected through the so-called Habitats Directive 92/43/EEC (Annexes II and IV), and the species is part of the Bern Convention (Annex II).
CITES Appendix II</a:t>
          </a:r>
          <a:endParaRPr lang="sk-SK" sz="1300" kern="1200" dirty="0">
            <a:solidFill>
              <a:schemeClr val="tx1"/>
            </a:solidFill>
          </a:endParaRPr>
        </a:p>
        <a:p>
          <a:pPr marL="114300" lvl="1" indent="-114300" algn="l" defTabSz="577850">
            <a:lnSpc>
              <a:spcPct val="90000"/>
            </a:lnSpc>
            <a:spcBef>
              <a:spcPct val="0"/>
            </a:spcBef>
            <a:spcAft>
              <a:spcPct val="15000"/>
            </a:spcAft>
            <a:buChar char="••"/>
          </a:pPr>
          <a:r>
            <a:rPr lang="en-US" sz="1300" kern="1200" dirty="0" smtClean="0">
              <a:solidFill>
                <a:schemeClr val="tx1"/>
              </a:solidFill>
            </a:rPr>
            <a:t>Protected by law according to Act No. 543/2002 Coll. on Nature and Landscape Protection, and according to Decree No. 170/2021 Coll.</a:t>
          </a:r>
          <a:endParaRPr lang="sk-SK" sz="1300" kern="1200" dirty="0">
            <a:solidFill>
              <a:schemeClr val="tx1"/>
            </a:solidFill>
          </a:endParaRPr>
        </a:p>
        <a:p>
          <a:pPr marL="114300" lvl="1" indent="-114300" algn="l" defTabSz="577850">
            <a:lnSpc>
              <a:spcPct val="90000"/>
            </a:lnSpc>
            <a:spcBef>
              <a:spcPct val="0"/>
            </a:spcBef>
            <a:spcAft>
              <a:spcPct val="15000"/>
            </a:spcAft>
            <a:buChar char="••"/>
          </a:pPr>
          <a:r>
            <a:rPr lang="en-US" sz="1300" kern="1200" dirty="0" smtClean="0">
              <a:solidFill>
                <a:schemeClr val="tx1"/>
              </a:solidFill>
            </a:rPr>
            <a:t>Protected animal of European importance.
The social value is </a:t>
          </a:r>
          <a:r>
            <a:rPr lang="en-US" sz="1300" b="1" kern="1200" dirty="0" smtClean="0">
              <a:solidFill>
                <a:srgbClr val="B01513"/>
              </a:solidFill>
              <a:effectLst>
                <a:outerShdw blurRad="38100" dist="38100" dir="2700000" algn="tl">
                  <a:srgbClr val="000000">
                    <a:alpha val="43137"/>
                  </a:srgbClr>
                </a:outerShdw>
              </a:effectLst>
            </a:rPr>
            <a:t>5 000 €/individual. </a:t>
          </a:r>
          <a:endParaRPr lang="sk-SK" sz="1300" b="1" kern="1200" dirty="0">
            <a:solidFill>
              <a:srgbClr val="B01513"/>
            </a:solidFill>
            <a:effectLst>
              <a:outerShdw blurRad="38100" dist="38100" dir="2700000" algn="tl">
                <a:srgbClr val="000000">
                  <a:alpha val="43137"/>
                </a:srgbClr>
              </a:outerShdw>
            </a:effectLst>
          </a:endParaRPr>
        </a:p>
      </dsp:txBody>
      <dsp:txXfrm>
        <a:off x="525163" y="926398"/>
        <a:ext cx="2336168" cy="4374037"/>
      </dsp:txXfrm>
    </dsp:sp>
    <dsp:sp modelId="{CC23D1B8-0EC8-4DB3-BE49-358F614AD0BF}">
      <dsp:nvSpPr>
        <dsp:cNvPr id="0" name=""/>
        <dsp:cNvSpPr/>
      </dsp:nvSpPr>
      <dsp:spPr>
        <a:xfrm>
          <a:off x="56153" y="307304"/>
          <a:ext cx="938020" cy="938020"/>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3000" b="-13000"/>
          </a:stretch>
        </a:blipFill>
        <a:ln w="19050" cap="rnd" cmpd="sng" algn="ctr">
          <a:solidFill>
            <a:srgbClr val="B01513"/>
          </a:solidFill>
          <a:prstDash val="solid"/>
        </a:ln>
        <a:effectLst/>
      </dsp:spPr>
      <dsp:style>
        <a:lnRef idx="2">
          <a:scrgbClr r="0" g="0" b="0"/>
        </a:lnRef>
        <a:fillRef idx="1">
          <a:scrgbClr r="0" g="0" b="0"/>
        </a:fillRef>
        <a:effectRef idx="0">
          <a:scrgbClr r="0" g="0" b="0"/>
        </a:effectRef>
        <a:fontRef idx="minor"/>
      </dsp:style>
    </dsp:sp>
    <dsp:sp modelId="{E5EDF036-706F-46EA-B563-611A60CECF28}">
      <dsp:nvSpPr>
        <dsp:cNvPr id="0" name=""/>
        <dsp:cNvSpPr/>
      </dsp:nvSpPr>
      <dsp:spPr>
        <a:xfrm rot="16200000">
          <a:off x="1510348" y="2878911"/>
          <a:ext cx="4374037" cy="469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3641" bIns="0" numCol="1" spcCol="1270" anchor="t" anchorCtr="0">
          <a:noAutofit/>
        </a:bodyPr>
        <a:lstStyle/>
        <a:p>
          <a:pPr lvl="0" algn="r" defTabSz="1111250">
            <a:lnSpc>
              <a:spcPct val="90000"/>
            </a:lnSpc>
            <a:spcBef>
              <a:spcPct val="0"/>
            </a:spcBef>
            <a:spcAft>
              <a:spcPct val="35000"/>
            </a:spcAft>
          </a:pPr>
          <a:r>
            <a:rPr lang="sk-SK" sz="2500" b="1" kern="1200" dirty="0" smtClean="0"/>
            <a:t>Wolf </a:t>
          </a:r>
          <a:r>
            <a:rPr lang="sk-SK" altLang="sk-SK" sz="2500" kern="1200" dirty="0" smtClean="0"/>
            <a:t>(</a:t>
          </a:r>
          <a:r>
            <a:rPr lang="sk-SK" altLang="sk-SK" sz="2500" i="1" kern="1200" dirty="0" err="1" smtClean="0"/>
            <a:t>Canis</a:t>
          </a:r>
          <a:r>
            <a:rPr lang="sk-SK" altLang="sk-SK" sz="2500" i="1" kern="1200" dirty="0" smtClean="0"/>
            <a:t> </a:t>
          </a:r>
          <a:r>
            <a:rPr lang="sk-SK" altLang="sk-SK" sz="2500" i="1" kern="1200" dirty="0" err="1" smtClean="0"/>
            <a:t>lupus</a:t>
          </a:r>
          <a:r>
            <a:rPr lang="sk-SK" altLang="sk-SK" sz="2500" kern="1200" dirty="0" smtClean="0"/>
            <a:t>) </a:t>
          </a:r>
          <a:endParaRPr lang="sk-SK" sz="2500" kern="1200" dirty="0"/>
        </a:p>
      </dsp:txBody>
      <dsp:txXfrm>
        <a:off x="1510348" y="2878911"/>
        <a:ext cx="4374037" cy="469010"/>
      </dsp:txXfrm>
    </dsp:sp>
    <dsp:sp modelId="{DCDD62E9-A50B-4531-B4CA-7C0B59EBED08}">
      <dsp:nvSpPr>
        <dsp:cNvPr id="0" name=""/>
        <dsp:cNvSpPr/>
      </dsp:nvSpPr>
      <dsp:spPr>
        <a:xfrm>
          <a:off x="3931872" y="926398"/>
          <a:ext cx="2336168" cy="4374037"/>
        </a:xfrm>
        <a:prstGeom prst="rect">
          <a:avLst/>
        </a:prstGeom>
        <a:noFill/>
        <a:ln w="19050" cap="rnd" cmpd="sng" algn="ctr">
          <a:solidFill>
            <a:srgbClr val="B0151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413641" rIns="92456" bIns="92456" numCol="1" spcCol="1270" anchor="t" anchorCtr="0">
          <a:noAutofit/>
        </a:bodyPr>
        <a:lstStyle/>
        <a:p>
          <a:pPr marL="114300" lvl="1" indent="-114300" algn="l" defTabSz="577850">
            <a:lnSpc>
              <a:spcPct val="90000"/>
            </a:lnSpc>
            <a:spcBef>
              <a:spcPct val="0"/>
            </a:spcBef>
            <a:spcAft>
              <a:spcPct val="15000"/>
            </a:spcAft>
            <a:buChar char="••"/>
          </a:pPr>
          <a:endParaRPr lang="sk-SK" sz="1300" kern="1200" dirty="0">
            <a:solidFill>
              <a:schemeClr val="tx1"/>
            </a:solidFill>
          </a:endParaRPr>
        </a:p>
        <a:p>
          <a:pPr marL="114300" lvl="1" indent="-114300" algn="l" defTabSz="577850">
            <a:lnSpc>
              <a:spcPct val="90000"/>
            </a:lnSpc>
            <a:spcBef>
              <a:spcPct val="0"/>
            </a:spcBef>
            <a:spcAft>
              <a:spcPct val="15000"/>
            </a:spcAft>
            <a:buChar char="••"/>
          </a:pPr>
          <a:r>
            <a:rPr lang="en-US" sz="1300" kern="1200" dirty="0" smtClean="0">
              <a:solidFill>
                <a:schemeClr val="tx1"/>
              </a:solidFill>
            </a:rPr>
            <a:t>Habitats Directive 92/43/EEC (Annexes II and V)
Annex II Bern Convention
Annex A of Council Regulation (EC) No 338/97 
CITES Annex II</a:t>
          </a:r>
          <a:endParaRPr lang="sk-SK" sz="1300" kern="1200" dirty="0">
            <a:solidFill>
              <a:schemeClr val="tx1"/>
            </a:solidFill>
          </a:endParaRPr>
        </a:p>
        <a:p>
          <a:pPr marL="114300" lvl="1" indent="-114300" algn="l" defTabSz="577850">
            <a:lnSpc>
              <a:spcPct val="90000"/>
            </a:lnSpc>
            <a:spcBef>
              <a:spcPct val="0"/>
            </a:spcBef>
            <a:spcAft>
              <a:spcPct val="15000"/>
            </a:spcAft>
            <a:buChar char="••"/>
          </a:pPr>
          <a:r>
            <a:rPr lang="en-US" sz="1300" kern="1200" dirty="0" smtClean="0">
              <a:solidFill>
                <a:schemeClr val="tx1"/>
              </a:solidFill>
            </a:rPr>
            <a:t>Protected by law according to Act No. 543/2002 Coll. and Decree No. 170/2021 Coll. 
Protected animal of European importance.
Social value is </a:t>
          </a:r>
          <a:r>
            <a:rPr lang="en-US" sz="1300" b="1" kern="1200" dirty="0" smtClean="0">
              <a:solidFill>
                <a:srgbClr val="B01513"/>
              </a:solidFill>
              <a:effectLst>
                <a:outerShdw blurRad="38100" dist="38100" dir="2700000" algn="tl">
                  <a:srgbClr val="000000">
                    <a:alpha val="43137"/>
                  </a:srgbClr>
                </a:outerShdw>
              </a:effectLst>
            </a:rPr>
            <a:t>3 000 €/individual. </a:t>
          </a:r>
          <a:endParaRPr lang="sk-SK" sz="1300" b="1" kern="1200" dirty="0">
            <a:solidFill>
              <a:srgbClr val="B01513"/>
            </a:solidFill>
            <a:effectLst>
              <a:outerShdw blurRad="38100" dist="38100" dir="2700000" algn="tl">
                <a:srgbClr val="000000">
                  <a:alpha val="43137"/>
                </a:srgbClr>
              </a:outerShdw>
            </a:effectLst>
          </a:endParaRPr>
        </a:p>
      </dsp:txBody>
      <dsp:txXfrm>
        <a:off x="3931872" y="926398"/>
        <a:ext cx="2336168" cy="4374037"/>
      </dsp:txXfrm>
    </dsp:sp>
    <dsp:sp modelId="{F0A0CB90-AF3B-418F-AE9B-13BC54537FF2}">
      <dsp:nvSpPr>
        <dsp:cNvPr id="0" name=""/>
        <dsp:cNvSpPr/>
      </dsp:nvSpPr>
      <dsp:spPr>
        <a:xfrm>
          <a:off x="3462861" y="307304"/>
          <a:ext cx="938020" cy="938020"/>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0000" b="-10000"/>
          </a:stretch>
        </a:blipFill>
        <a:ln w="19050" cap="rnd" cmpd="sng" algn="ctr">
          <a:solidFill>
            <a:srgbClr val="B01513"/>
          </a:solidFill>
          <a:prstDash val="solid"/>
        </a:ln>
        <a:effectLst/>
      </dsp:spPr>
      <dsp:style>
        <a:lnRef idx="2">
          <a:scrgbClr r="0" g="0" b="0"/>
        </a:lnRef>
        <a:fillRef idx="1">
          <a:scrgbClr r="0" g="0" b="0"/>
        </a:fillRef>
        <a:effectRef idx="0">
          <a:scrgbClr r="0" g="0" b="0"/>
        </a:effectRef>
        <a:fontRef idx="minor"/>
      </dsp:style>
    </dsp:sp>
    <dsp:sp modelId="{4D49339F-24EC-4A34-B575-0ECBA1FAD190}">
      <dsp:nvSpPr>
        <dsp:cNvPr id="0" name=""/>
        <dsp:cNvSpPr/>
      </dsp:nvSpPr>
      <dsp:spPr>
        <a:xfrm rot="16200000">
          <a:off x="4917057" y="2878911"/>
          <a:ext cx="4374037" cy="469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413641" bIns="0" numCol="1" spcCol="1270" anchor="t" anchorCtr="0">
          <a:noAutofit/>
        </a:bodyPr>
        <a:lstStyle/>
        <a:p>
          <a:pPr lvl="0" algn="r" defTabSz="1111250">
            <a:lnSpc>
              <a:spcPct val="90000"/>
            </a:lnSpc>
            <a:spcBef>
              <a:spcPct val="0"/>
            </a:spcBef>
            <a:spcAft>
              <a:spcPct val="35000"/>
            </a:spcAft>
          </a:pPr>
          <a:r>
            <a:rPr lang="sk-SK" sz="2500" b="1" kern="1200" dirty="0" err="1" smtClean="0"/>
            <a:t>Eurasian</a:t>
          </a:r>
          <a:r>
            <a:rPr lang="sk-SK" sz="2500" b="1" kern="1200" dirty="0" smtClean="0"/>
            <a:t> </a:t>
          </a:r>
          <a:r>
            <a:rPr lang="sk-SK" sz="2500" b="1" kern="1200" dirty="0" err="1" smtClean="0"/>
            <a:t>lynx</a:t>
          </a:r>
          <a:r>
            <a:rPr lang="sk-SK" sz="2500" b="1" kern="1200" dirty="0" smtClean="0"/>
            <a:t> </a:t>
          </a:r>
          <a:r>
            <a:rPr lang="sk-SK" altLang="sk-SK" sz="2500" kern="1200" dirty="0" smtClean="0"/>
            <a:t>(</a:t>
          </a:r>
          <a:r>
            <a:rPr lang="sk-SK" altLang="sk-SK" sz="2500" i="1" kern="1200" dirty="0" err="1" smtClean="0"/>
            <a:t>Lynx</a:t>
          </a:r>
          <a:r>
            <a:rPr lang="sk-SK" altLang="sk-SK" sz="2500" i="1" kern="1200" dirty="0" smtClean="0"/>
            <a:t> </a:t>
          </a:r>
          <a:r>
            <a:rPr lang="sk-SK" altLang="sk-SK" sz="2500" i="1" kern="1200" dirty="0" err="1" smtClean="0"/>
            <a:t>lynx</a:t>
          </a:r>
          <a:r>
            <a:rPr lang="sk-SK" altLang="sk-SK" sz="2500" kern="1200" dirty="0" smtClean="0"/>
            <a:t>)</a:t>
          </a:r>
          <a:endParaRPr lang="sk-SK" sz="2500" kern="1200" dirty="0"/>
        </a:p>
      </dsp:txBody>
      <dsp:txXfrm>
        <a:off x="4917057" y="2878911"/>
        <a:ext cx="4374037" cy="469010"/>
      </dsp:txXfrm>
    </dsp:sp>
    <dsp:sp modelId="{86A9ABD2-B371-4A2C-9777-0279169A3908}">
      <dsp:nvSpPr>
        <dsp:cNvPr id="0" name=""/>
        <dsp:cNvSpPr/>
      </dsp:nvSpPr>
      <dsp:spPr>
        <a:xfrm>
          <a:off x="7338580" y="926398"/>
          <a:ext cx="2336168" cy="4374037"/>
        </a:xfrm>
        <a:prstGeom prst="rect">
          <a:avLst/>
        </a:prstGeom>
        <a:noFill/>
        <a:ln w="19050" cap="rnd" cmpd="sng" algn="ctr">
          <a:solidFill>
            <a:srgbClr val="B0151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413641" rIns="92456" bIns="92456" numCol="1" spcCol="1270" anchor="t" anchorCtr="0">
          <a:noAutofit/>
        </a:bodyPr>
        <a:lstStyle/>
        <a:p>
          <a:pPr marL="114300" lvl="1" indent="-114300" algn="l" defTabSz="577850">
            <a:lnSpc>
              <a:spcPct val="90000"/>
            </a:lnSpc>
            <a:spcBef>
              <a:spcPct val="0"/>
            </a:spcBef>
            <a:spcAft>
              <a:spcPct val="15000"/>
            </a:spcAft>
            <a:buChar char="••"/>
          </a:pPr>
          <a:endParaRPr lang="sk-SK" sz="1300" b="1" kern="1200" dirty="0">
            <a:solidFill>
              <a:srgbClr val="B01513"/>
            </a:solidFill>
            <a:effectLst>
              <a:outerShdw blurRad="38100" dist="38100" dir="2700000" algn="tl">
                <a:srgbClr val="000000">
                  <a:alpha val="43137"/>
                </a:srgbClr>
              </a:outerShdw>
            </a:effectLst>
          </a:endParaRPr>
        </a:p>
        <a:p>
          <a:pPr marL="114300" lvl="1" indent="-114300" algn="l" defTabSz="577850">
            <a:lnSpc>
              <a:spcPct val="90000"/>
            </a:lnSpc>
            <a:spcBef>
              <a:spcPct val="0"/>
            </a:spcBef>
            <a:spcAft>
              <a:spcPct val="15000"/>
            </a:spcAft>
            <a:buChar char="••"/>
          </a:pPr>
          <a:r>
            <a:rPr lang="en-US" sz="1300" kern="1200" dirty="0" smtClean="0">
              <a:solidFill>
                <a:schemeClr val="tx1"/>
              </a:solidFill>
            </a:rPr>
            <a:t>Habitats Directive (Annexes II and IV)
Bern Convention (Annex III)
CITES Annex II
Protected by law according to Act No 543/2002 Coll. and Decree No 170/2021 Coll.
 Protected animal of European importance.
Social value is </a:t>
          </a:r>
          <a:r>
            <a:rPr lang="en-US" sz="1300" b="1" kern="1200" dirty="0" smtClean="0">
              <a:solidFill>
                <a:srgbClr val="B01513"/>
              </a:solidFill>
              <a:effectLst>
                <a:outerShdw blurRad="38100" dist="38100" dir="2700000" algn="tl">
                  <a:srgbClr val="000000">
                    <a:alpha val="43137"/>
                  </a:srgbClr>
                </a:outerShdw>
              </a:effectLst>
            </a:rPr>
            <a:t>10 000 €/individual. </a:t>
          </a:r>
          <a:endParaRPr lang="sk-SK" sz="1300" b="1" kern="1200" dirty="0">
            <a:solidFill>
              <a:srgbClr val="B01513"/>
            </a:solidFill>
            <a:effectLst>
              <a:outerShdw blurRad="38100" dist="38100" dir="2700000" algn="tl">
                <a:srgbClr val="000000">
                  <a:alpha val="43137"/>
                </a:srgbClr>
              </a:outerShdw>
            </a:effectLst>
          </a:endParaRPr>
        </a:p>
        <a:p>
          <a:pPr marL="114300" lvl="1" indent="-114300" algn="l" defTabSz="533400">
            <a:lnSpc>
              <a:spcPct val="90000"/>
            </a:lnSpc>
            <a:spcBef>
              <a:spcPct val="0"/>
            </a:spcBef>
            <a:spcAft>
              <a:spcPct val="15000"/>
            </a:spcAft>
            <a:buChar char="••"/>
          </a:pPr>
          <a:endParaRPr lang="sk-SK" sz="1200" kern="1200" dirty="0">
            <a:solidFill>
              <a:schemeClr val="tx1"/>
            </a:solidFill>
          </a:endParaRPr>
        </a:p>
      </dsp:txBody>
      <dsp:txXfrm>
        <a:off x="7338580" y="926398"/>
        <a:ext cx="2336168" cy="4374037"/>
      </dsp:txXfrm>
    </dsp:sp>
    <dsp:sp modelId="{E6439180-3936-447A-A23D-E008A8780E75}">
      <dsp:nvSpPr>
        <dsp:cNvPr id="0" name=""/>
        <dsp:cNvSpPr/>
      </dsp:nvSpPr>
      <dsp:spPr>
        <a:xfrm>
          <a:off x="6869570" y="307304"/>
          <a:ext cx="938020" cy="938020"/>
        </a:xfrm>
        <a:prstGeom prst="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13000" b="-13000"/>
          </a:stretch>
        </a:blipFill>
        <a:ln w="19050" cap="rnd" cmpd="sng" algn="ctr">
          <a:solidFill>
            <a:srgbClr val="B01513"/>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0DAD6-EA14-42FD-A6F4-08E24D87CD25}" type="datetimeFigureOut">
              <a:rPr lang="sk-SK" smtClean="0"/>
              <a:t>21. 8. 2024</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0DDD9B-F816-414B-AF56-11C397313C78}" type="slidenum">
              <a:rPr lang="sk-SK" smtClean="0"/>
              <a:t>‹#›</a:t>
            </a:fld>
            <a:endParaRPr lang="sk-SK"/>
          </a:p>
        </p:txBody>
      </p:sp>
    </p:spTree>
    <p:extLst>
      <p:ext uri="{BB962C8B-B14F-4D97-AF65-F5344CB8AC3E}">
        <p14:creationId xmlns:p14="http://schemas.microsoft.com/office/powerpoint/2010/main" val="3377461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1</a:t>
            </a:fld>
            <a:endParaRPr lang="sk-SK"/>
          </a:p>
        </p:txBody>
      </p:sp>
    </p:spTree>
    <p:extLst>
      <p:ext uri="{BB962C8B-B14F-4D97-AF65-F5344CB8AC3E}">
        <p14:creationId xmlns:p14="http://schemas.microsoft.com/office/powerpoint/2010/main" val="2589787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10</a:t>
            </a:fld>
            <a:endParaRPr lang="sk-SK"/>
          </a:p>
        </p:txBody>
      </p:sp>
    </p:spTree>
    <p:extLst>
      <p:ext uri="{BB962C8B-B14F-4D97-AF65-F5344CB8AC3E}">
        <p14:creationId xmlns:p14="http://schemas.microsoft.com/office/powerpoint/2010/main" val="2728975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2</a:t>
            </a:fld>
            <a:endParaRPr lang="sk-SK"/>
          </a:p>
        </p:txBody>
      </p:sp>
    </p:spTree>
    <p:extLst>
      <p:ext uri="{BB962C8B-B14F-4D97-AF65-F5344CB8AC3E}">
        <p14:creationId xmlns:p14="http://schemas.microsoft.com/office/powerpoint/2010/main" val="2306466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smtClean="0"/>
          </a:p>
          <a:p>
            <a:endParaRPr lang="sk-SK" dirty="0" smtClean="0"/>
          </a:p>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3</a:t>
            </a:fld>
            <a:endParaRPr lang="sk-SK"/>
          </a:p>
        </p:txBody>
      </p:sp>
    </p:spTree>
    <p:extLst>
      <p:ext uri="{BB962C8B-B14F-4D97-AF65-F5344CB8AC3E}">
        <p14:creationId xmlns:p14="http://schemas.microsoft.com/office/powerpoint/2010/main" val="2572503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4</a:t>
            </a:fld>
            <a:endParaRPr lang="sk-SK"/>
          </a:p>
        </p:txBody>
      </p:sp>
    </p:spTree>
    <p:extLst>
      <p:ext uri="{BB962C8B-B14F-4D97-AF65-F5344CB8AC3E}">
        <p14:creationId xmlns:p14="http://schemas.microsoft.com/office/powerpoint/2010/main" val="21873294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5</a:t>
            </a:fld>
            <a:endParaRPr lang="sk-SK"/>
          </a:p>
        </p:txBody>
      </p:sp>
    </p:spTree>
    <p:extLst>
      <p:ext uri="{BB962C8B-B14F-4D97-AF65-F5344CB8AC3E}">
        <p14:creationId xmlns:p14="http://schemas.microsoft.com/office/powerpoint/2010/main" val="36871662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sz="1200" dirty="0" smtClean="0"/>
          </a:p>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6</a:t>
            </a:fld>
            <a:endParaRPr lang="sk-SK"/>
          </a:p>
        </p:txBody>
      </p:sp>
    </p:spTree>
    <p:extLst>
      <p:ext uri="{BB962C8B-B14F-4D97-AF65-F5344CB8AC3E}">
        <p14:creationId xmlns:p14="http://schemas.microsoft.com/office/powerpoint/2010/main" val="42167206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7</a:t>
            </a:fld>
            <a:endParaRPr lang="sk-SK"/>
          </a:p>
        </p:txBody>
      </p:sp>
    </p:spTree>
    <p:extLst>
      <p:ext uri="{BB962C8B-B14F-4D97-AF65-F5344CB8AC3E}">
        <p14:creationId xmlns:p14="http://schemas.microsoft.com/office/powerpoint/2010/main" val="110763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8</a:t>
            </a:fld>
            <a:endParaRPr lang="sk-SK"/>
          </a:p>
        </p:txBody>
      </p:sp>
    </p:spTree>
    <p:extLst>
      <p:ext uri="{BB962C8B-B14F-4D97-AF65-F5344CB8AC3E}">
        <p14:creationId xmlns:p14="http://schemas.microsoft.com/office/powerpoint/2010/main" val="1800034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F10DDD9B-F816-414B-AF56-11C397313C78}" type="slidenum">
              <a:rPr lang="sk-SK" smtClean="0"/>
              <a:t>9</a:t>
            </a:fld>
            <a:endParaRPr lang="sk-SK"/>
          </a:p>
        </p:txBody>
      </p:sp>
    </p:spTree>
    <p:extLst>
      <p:ext uri="{BB962C8B-B14F-4D97-AF65-F5344CB8AC3E}">
        <p14:creationId xmlns:p14="http://schemas.microsoft.com/office/powerpoint/2010/main" val="934448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sk-SK" smtClean="0"/>
              <a:t>Upravte štýly predlohy textu</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Kliknutím upravte štýl predlohy podnadpisov</a:t>
            </a:r>
            <a:endParaRPr lang="en-US" dirty="0"/>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1114261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sk-SK" smtClean="0"/>
              <a:t>Upravte štýly predlohy textu</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5" name="Date Placeholder 4"/>
          <p:cNvSpPr>
            <a:spLocks noGrp="1"/>
          </p:cNvSpPr>
          <p:nvPr>
            <p:ph type="dt" sz="half" idx="10"/>
          </p:nvPr>
        </p:nvSpPr>
        <p:spPr/>
        <p:txBody>
          <a:bodyPr/>
          <a:lstStyle/>
          <a:p>
            <a:fld id="{CE50F6BC-2BCB-485A-BCC8-37958D21E81A}" type="datetimeFigureOut">
              <a:rPr lang="sk-SK" smtClean="0"/>
              <a:t>21. 8. 2024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1717588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ov a popis">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sk-SK" smtClean="0"/>
              <a:t>Upravte štýly predlohy textu</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4261397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onuka s popisom">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sk-SK" smtClean="0"/>
              <a:t>Upravte štýly predlohy textu</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sk-SK" smtClean="0"/>
              <a:t>Upraviť štýly predlohy textu</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868883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arta s názvom">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sk-SK" smtClean="0"/>
              <a:t>Upravte štýly predlohy textu</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12817508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tĺpec">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sk-SK" smtClean="0"/>
              <a:t>Upravte štýly predlohy textu</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4"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493535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tĺpec s obrázk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sk-SK" smtClean="0"/>
              <a:t>Upravte štýly predlohy textu</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4"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1450032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Vertical Text Placeholder 2"/>
          <p:cNvSpPr>
            <a:spLocks noGrp="1"/>
          </p:cNvSpPr>
          <p:nvPr>
            <p:ph type="body" orient="vert" idx="1"/>
          </p:nvPr>
        </p:nvSpPr>
        <p:spPr/>
        <p:txBody>
          <a:bodyPr vert="eaVert" anchor="t" anchorCtr="0"/>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3134138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sk-SK" smtClean="0"/>
              <a:t>Upravte štýly predlohy textu</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255360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idx="1"/>
          </p:nvPr>
        </p:nvSpPr>
        <p:spPr/>
        <p:txBody>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7"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2120511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sk-SK" smtClean="0"/>
              <a:t>Upravte štýly predlohy textu</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Upraviť štýly predlohy textu</a:t>
            </a:r>
          </a:p>
        </p:txBody>
      </p:sp>
      <p:sp>
        <p:nvSpPr>
          <p:cNvPr id="4" name="Date Placeholder 3"/>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834234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Date Placeholder 4"/>
          <p:cNvSpPr>
            <a:spLocks noGrp="1"/>
          </p:cNvSpPr>
          <p:nvPr>
            <p:ph type="dt" sz="half" idx="10"/>
          </p:nvPr>
        </p:nvSpPr>
        <p:spPr/>
        <p:txBody>
          <a:bodyPr/>
          <a:lstStyle/>
          <a:p>
            <a:fld id="{CE50F6BC-2BCB-485A-BCC8-37958D21E81A}" type="datetimeFigureOut">
              <a:rPr lang="sk-SK" smtClean="0"/>
              <a:t>21. 8. 2024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4078439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smtClean="0"/>
              <a:t>Upravte štýly predlohy textu</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Upraviť štýly predlohy textu</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7" name="Date Placeholder 6"/>
          <p:cNvSpPr>
            <a:spLocks noGrp="1"/>
          </p:cNvSpPr>
          <p:nvPr>
            <p:ph type="dt" sz="half" idx="10"/>
          </p:nvPr>
        </p:nvSpPr>
        <p:spPr/>
        <p:txBody>
          <a:bodyPr/>
          <a:lstStyle/>
          <a:p>
            <a:fld id="{CE50F6BC-2BCB-485A-BCC8-37958D21E81A}" type="datetimeFigureOut">
              <a:rPr lang="sk-SK" smtClean="0"/>
              <a:t>21. 8. 2024</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4286562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dirty="0"/>
          </a:p>
        </p:txBody>
      </p:sp>
      <p:sp>
        <p:nvSpPr>
          <p:cNvPr id="7" name="Date Placeholder 2"/>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3"/>
          <p:cNvSpPr>
            <a:spLocks noGrp="1"/>
          </p:cNvSpPr>
          <p:nvPr>
            <p:ph type="ftr" sz="quarter" idx="11"/>
          </p:nvPr>
        </p:nvSpPr>
        <p:spPr/>
        <p:txBody>
          <a:bodyPr/>
          <a:lstStyle/>
          <a:p>
            <a:endParaRPr lang="sk-SK"/>
          </a:p>
        </p:txBody>
      </p:sp>
      <p:sp>
        <p:nvSpPr>
          <p:cNvPr id="6" name="Slide Number Placeholder 4"/>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968091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2"/>
          <p:cNvSpPr>
            <a:spLocks noGrp="1"/>
          </p:cNvSpPr>
          <p:nvPr>
            <p:ph type="ftr" sz="quarter" idx="11"/>
          </p:nvPr>
        </p:nvSpPr>
        <p:spPr/>
        <p:txBody>
          <a:bodyPr/>
          <a:lstStyle/>
          <a:p>
            <a:endParaRPr lang="sk-SK"/>
          </a:p>
        </p:txBody>
      </p:sp>
      <p:sp>
        <p:nvSpPr>
          <p:cNvPr id="6" name="Slide Number Placeholder 3"/>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847472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sk-SK" smtClean="0"/>
              <a:t>Upravte štýly predlohy textu</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7" name="Date Placeholder 4"/>
          <p:cNvSpPr>
            <a:spLocks noGrp="1"/>
          </p:cNvSpPr>
          <p:nvPr>
            <p:ph type="dt" sz="half" idx="10"/>
          </p:nvPr>
        </p:nvSpPr>
        <p:spPr/>
        <p:txBody>
          <a:bodyPr/>
          <a:lstStyle/>
          <a:p>
            <a:fld id="{CE50F6BC-2BCB-485A-BCC8-37958D21E81A}" type="datetimeFigureOut">
              <a:rPr lang="sk-SK" smtClean="0"/>
              <a:t>21. 8. 2024</a:t>
            </a:fld>
            <a:endParaRPr lang="sk-SK"/>
          </a:p>
        </p:txBody>
      </p:sp>
      <p:sp>
        <p:nvSpPr>
          <p:cNvPr id="5" name="Footer Placeholder 5"/>
          <p:cNvSpPr>
            <a:spLocks noGrp="1"/>
          </p:cNvSpPr>
          <p:nvPr>
            <p:ph type="ftr" sz="quarter" idx="11"/>
          </p:nvPr>
        </p:nvSpPr>
        <p:spPr/>
        <p:txBody>
          <a:bodyPr/>
          <a:lstStyle/>
          <a:p>
            <a:endParaRPr lang="sk-SK"/>
          </a:p>
        </p:txBody>
      </p:sp>
      <p:sp>
        <p:nvSpPr>
          <p:cNvPr id="6" name="Slide Number Placeholder 6"/>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354563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sk-SK" smtClean="0"/>
              <a:t>Upravte štýly predlohy textu</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Upraviť štýly predlohy textu</a:t>
            </a:r>
          </a:p>
        </p:txBody>
      </p:sp>
      <p:sp>
        <p:nvSpPr>
          <p:cNvPr id="5" name="Date Placeholder 4"/>
          <p:cNvSpPr>
            <a:spLocks noGrp="1"/>
          </p:cNvSpPr>
          <p:nvPr>
            <p:ph type="dt" sz="half" idx="10"/>
          </p:nvPr>
        </p:nvSpPr>
        <p:spPr/>
        <p:txBody>
          <a:bodyPr/>
          <a:lstStyle/>
          <a:p>
            <a:fld id="{CE50F6BC-2BCB-485A-BCC8-37958D21E81A}" type="datetimeFigureOut">
              <a:rPr lang="sk-SK" smtClean="0"/>
              <a:t>21. 8. 2024</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F40DB484-810F-40FA-8FD7-6BF44E3CF19F}" type="slidenum">
              <a:rPr lang="sk-SK" smtClean="0"/>
              <a:t>‹#›</a:t>
            </a:fld>
            <a:endParaRPr lang="sk-SK"/>
          </a:p>
        </p:txBody>
      </p:sp>
    </p:spTree>
    <p:extLst>
      <p:ext uri="{BB962C8B-B14F-4D97-AF65-F5344CB8AC3E}">
        <p14:creationId xmlns:p14="http://schemas.microsoft.com/office/powerpoint/2010/main" val="477685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sk-SK" smtClean="0"/>
              <a:t>Upravte štýly predlohy textu</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sk-SK" smtClean="0"/>
              <a:t>Upraviť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CE50F6BC-2BCB-485A-BCC8-37958D21E81A}" type="datetimeFigureOut">
              <a:rPr lang="sk-SK" smtClean="0"/>
              <a:t>21. 8. 2024</a:t>
            </a:fld>
            <a:endParaRPr lang="sk-SK"/>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sk-SK"/>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40DB484-810F-40FA-8FD7-6BF44E3CF19F}" type="slidenum">
              <a:rPr lang="sk-SK" smtClean="0"/>
              <a:t>‹#›</a:t>
            </a:fld>
            <a:endParaRPr lang="sk-SK"/>
          </a:p>
        </p:txBody>
      </p:sp>
    </p:spTree>
    <p:extLst>
      <p:ext uri="{BB962C8B-B14F-4D97-AF65-F5344CB8AC3E}">
        <p14:creationId xmlns:p14="http://schemas.microsoft.com/office/powerpoint/2010/main" val="230281291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alphaModFix amt="41000"/>
            <a:duotone>
              <a:schemeClr val="bg2">
                <a:shade val="69000"/>
                <a:hueMod val="108000"/>
                <a:satMod val="164000"/>
                <a:lumMod val="74000"/>
              </a:schemeClr>
              <a:schemeClr val="bg2">
                <a:tint val="96000"/>
                <a:hueMod val="88000"/>
                <a:satMod val="140000"/>
                <a:lumMod val="132000"/>
              </a:schemeClr>
            </a:duotone>
            <a:lum/>
          </a:blip>
          <a:srcRect/>
          <a:stretch>
            <a:fillRect/>
          </a:stretch>
        </a:blipFill>
        <a:effectLst/>
      </p:bgPr>
    </p:bg>
    <p:spTree>
      <p:nvGrpSpPr>
        <p:cNvPr id="1" name=""/>
        <p:cNvGrpSpPr/>
        <p:nvPr/>
      </p:nvGrpSpPr>
      <p:grpSpPr>
        <a:xfrm>
          <a:off x="0" y="0"/>
          <a:ext cx="0" cy="0"/>
          <a:chOff x="0" y="0"/>
          <a:chExt cx="0" cy="0"/>
        </a:xfrm>
      </p:grpSpPr>
      <p:pic>
        <p:nvPicPr>
          <p:cNvPr id="4" name="Obrázok 3"/>
          <p:cNvPicPr>
            <a:picLocks noChangeAspect="1"/>
          </p:cNvPicPr>
          <p:nvPr/>
        </p:nvPicPr>
        <p:blipFill rotWithShape="1">
          <a:blip r:embed="rId4" cstate="print">
            <a:extLst>
              <a:ext uri="{28A0092B-C50C-407E-A947-70E740481C1C}">
                <a14:useLocalDpi xmlns:a14="http://schemas.microsoft.com/office/drawing/2010/main" val="0"/>
              </a:ext>
            </a:extLst>
          </a:blip>
          <a:srcRect l="1926" t="9354" r="3442" b="10213"/>
          <a:stretch/>
        </p:blipFill>
        <p:spPr>
          <a:xfrm>
            <a:off x="0" y="-49768"/>
            <a:ext cx="12191999" cy="6907768"/>
          </a:xfrm>
          <a:prstGeom prst="rect">
            <a:avLst/>
          </a:prstGeom>
        </p:spPr>
      </p:pic>
      <p:sp>
        <p:nvSpPr>
          <p:cNvPr id="2" name="Nadpis 1"/>
          <p:cNvSpPr>
            <a:spLocks noGrp="1"/>
          </p:cNvSpPr>
          <p:nvPr>
            <p:ph type="ctrTitle"/>
          </p:nvPr>
        </p:nvSpPr>
        <p:spPr>
          <a:xfrm>
            <a:off x="1153734" y="769035"/>
            <a:ext cx="9632652" cy="2315429"/>
          </a:xfrm>
          <a:ln>
            <a:solidFill>
              <a:srgbClr val="214759"/>
            </a:solidFill>
          </a:ln>
          <a:effectLst>
            <a:outerShdw blurRad="546100" dist="444500" dir="5400000" sx="148000" sy="148000" algn="ctr" rotWithShape="0">
              <a:schemeClr val="bg1">
                <a:alpha val="51000"/>
              </a:schemeClr>
            </a:outerShdw>
            <a:softEdge rad="673100"/>
          </a:effectLst>
        </p:spPr>
        <p:txBody>
          <a:bodyPr anchor="ctr"/>
          <a:lstStyle/>
          <a:p>
            <a:r>
              <a:rPr lang="sk-SK" sz="6000" b="1" dirty="0" err="1">
                <a:solidFill>
                  <a:srgbClr val="004D97"/>
                </a:solidFill>
                <a:effectLst>
                  <a:outerShdw blurRad="76200" dist="38100" dir="2700000" sx="1000" sy="1000" algn="tl">
                    <a:schemeClr val="tx1"/>
                  </a:outerShdw>
                  <a:reflection stA="14000" endPos="63000" dist="50800" dir="5400000" sy="-100000" algn="bl" rotWithShape="0"/>
                </a:effectLst>
                <a:latin typeface="Times New Roman" panose="02020603050405020304" pitchFamily="18" charset="0"/>
                <a:cs typeface="Times New Roman" panose="02020603050405020304" pitchFamily="18" charset="0"/>
              </a:rPr>
              <a:t>Large</a:t>
            </a:r>
            <a:r>
              <a:rPr lang="sk-SK" sz="6000" b="1" dirty="0">
                <a:solidFill>
                  <a:srgbClr val="004D97"/>
                </a:solidFill>
                <a:effectLst>
                  <a:outerShdw blurRad="76200" dist="38100" dir="2700000" sx="1000" sy="1000" algn="tl">
                    <a:schemeClr val="tx1"/>
                  </a:outerShdw>
                  <a:reflection stA="14000" endPos="63000" dist="50800" dir="5400000" sy="-100000" algn="bl" rotWithShape="0"/>
                </a:effectLst>
                <a:latin typeface="Times New Roman" panose="02020603050405020304" pitchFamily="18" charset="0"/>
                <a:cs typeface="Times New Roman" panose="02020603050405020304" pitchFamily="18" charset="0"/>
              </a:rPr>
              <a:t> </a:t>
            </a:r>
            <a:r>
              <a:rPr lang="sk-SK" sz="6000" b="1" dirty="0" err="1">
                <a:solidFill>
                  <a:srgbClr val="004D97"/>
                </a:solidFill>
                <a:effectLst>
                  <a:outerShdw blurRad="76200" dist="38100" dir="2700000" sx="1000" sy="1000" algn="tl">
                    <a:schemeClr val="tx1"/>
                  </a:outerShdw>
                  <a:reflection stA="14000" endPos="63000" dist="50800" dir="5400000" sy="-100000" algn="bl" rotWithShape="0"/>
                </a:effectLst>
                <a:latin typeface="Times New Roman" panose="02020603050405020304" pitchFamily="18" charset="0"/>
                <a:cs typeface="Times New Roman" panose="02020603050405020304" pitchFamily="18" charset="0"/>
              </a:rPr>
              <a:t>carnivores</a:t>
            </a:r>
            <a:r>
              <a:rPr lang="sk-SK" sz="6000" b="1" dirty="0">
                <a:solidFill>
                  <a:srgbClr val="004D97"/>
                </a:solidFill>
                <a:effectLst>
                  <a:outerShdw blurRad="76200" dist="38100" dir="2700000" sx="1000" sy="1000" algn="tl">
                    <a:schemeClr val="tx1"/>
                  </a:outerShdw>
                  <a:reflection stA="14000" endPos="63000" dist="50800" dir="5400000" sy="-100000" algn="bl" rotWithShape="0"/>
                </a:effectLst>
                <a:latin typeface="Times New Roman" panose="02020603050405020304" pitchFamily="18" charset="0"/>
                <a:cs typeface="Times New Roman" panose="02020603050405020304" pitchFamily="18" charset="0"/>
              </a:rPr>
              <a:t> in Slovakia </a:t>
            </a:r>
          </a:p>
        </p:txBody>
      </p:sp>
      <p:sp>
        <p:nvSpPr>
          <p:cNvPr id="3" name="Podnadpis 2"/>
          <p:cNvSpPr>
            <a:spLocks noGrp="1"/>
          </p:cNvSpPr>
          <p:nvPr>
            <p:ph type="subTitle" idx="1"/>
          </p:nvPr>
        </p:nvSpPr>
        <p:spPr>
          <a:xfrm>
            <a:off x="7581014" y="5348176"/>
            <a:ext cx="4610986" cy="1448279"/>
          </a:xfrm>
        </p:spPr>
        <p:txBody>
          <a:bodyPr>
            <a:normAutofit/>
          </a:bodyPr>
          <a:lstStyle/>
          <a:p>
            <a:r>
              <a:rPr lang="sk-SK" dirty="0" smtClean="0"/>
              <a:t> </a:t>
            </a:r>
            <a:endParaRPr lang="sk-SK" dirty="0"/>
          </a:p>
        </p:txBody>
      </p:sp>
      <p:pic>
        <p:nvPicPr>
          <p:cNvPr id="5" name="Obrázo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3539613" cy="1991033"/>
          </a:xfrm>
          <a:prstGeom prst="rect">
            <a:avLst/>
          </a:prstGeom>
        </p:spPr>
      </p:pic>
      <p:pic>
        <p:nvPicPr>
          <p:cNvPr id="6" name="Obrázok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25635" y="600228"/>
            <a:ext cx="2857500" cy="790575"/>
          </a:xfrm>
          <a:prstGeom prst="rect">
            <a:avLst/>
          </a:prstGeom>
        </p:spPr>
      </p:pic>
      <p:sp>
        <p:nvSpPr>
          <p:cNvPr id="8" name="BlokTextu 7"/>
          <p:cNvSpPr txBox="1"/>
          <p:nvPr/>
        </p:nvSpPr>
        <p:spPr>
          <a:xfrm>
            <a:off x="9542834" y="6371617"/>
            <a:ext cx="184731" cy="369332"/>
          </a:xfrm>
          <a:prstGeom prst="rect">
            <a:avLst/>
          </a:prstGeom>
          <a:noFill/>
        </p:spPr>
        <p:txBody>
          <a:bodyPr wrap="none" rtlCol="0">
            <a:spAutoFit/>
          </a:bodyPr>
          <a:lstStyle/>
          <a:p>
            <a:endParaRPr lang="sk-SK" dirty="0"/>
          </a:p>
        </p:txBody>
      </p:sp>
      <p:sp>
        <p:nvSpPr>
          <p:cNvPr id="7" name="BlokTextu 6"/>
          <p:cNvSpPr txBox="1"/>
          <p:nvPr/>
        </p:nvSpPr>
        <p:spPr>
          <a:xfrm>
            <a:off x="10279821" y="6471215"/>
            <a:ext cx="2096263" cy="584775"/>
          </a:xfrm>
          <a:prstGeom prst="rect">
            <a:avLst/>
          </a:prstGeom>
          <a:noFill/>
        </p:spPr>
        <p:txBody>
          <a:bodyPr wrap="square" rtlCol="0">
            <a:spAutoFit/>
          </a:bodyPr>
          <a:lstStyle/>
          <a:p>
            <a:r>
              <a:rPr lang="sk-SK" sz="1400" b="1" dirty="0" smtClean="0">
                <a:solidFill>
                  <a:srgbClr val="465A56"/>
                </a:solidFill>
                <a:effectLst>
                  <a:outerShdw blurRad="38100" dist="38100" dir="2700000" algn="tl">
                    <a:srgbClr val="000000">
                      <a:alpha val="43137"/>
                    </a:srgbClr>
                  </a:outerShdw>
                </a:effectLst>
              </a:rPr>
              <a:t>Photo: Viktor </a:t>
            </a:r>
            <a:r>
              <a:rPr lang="sk-SK" sz="1400" b="1" dirty="0">
                <a:solidFill>
                  <a:srgbClr val="465A56"/>
                </a:solidFill>
                <a:effectLst>
                  <a:outerShdw blurRad="38100" dist="38100" dir="2700000" algn="tl">
                    <a:srgbClr val="000000">
                      <a:alpha val="43137"/>
                    </a:srgbClr>
                  </a:outerShdw>
                </a:effectLst>
              </a:rPr>
              <a:t>S</a:t>
            </a:r>
            <a:r>
              <a:rPr lang="sk-SK" sz="1400" b="1" dirty="0" smtClean="0">
                <a:solidFill>
                  <a:srgbClr val="465A56"/>
                </a:solidFill>
                <a:effectLst>
                  <a:outerShdw blurRad="38100" dist="38100" dir="2700000" algn="tl">
                    <a:srgbClr val="000000">
                      <a:alpha val="43137"/>
                    </a:srgbClr>
                  </a:outerShdw>
                </a:effectLst>
              </a:rPr>
              <a:t>zabo</a:t>
            </a:r>
            <a:endParaRPr lang="sk-SK" altLang="sk-SK" sz="1400" b="1" dirty="0">
              <a:solidFill>
                <a:srgbClr val="465A56"/>
              </a:solidFill>
              <a:effectLst>
                <a:outerShdw blurRad="38100" dist="38100" dir="2700000" algn="tl">
                  <a:srgbClr val="000000">
                    <a:alpha val="43137"/>
                  </a:srgbClr>
                </a:outerShdw>
              </a:effectLst>
            </a:endParaRPr>
          </a:p>
          <a:p>
            <a:endParaRPr lang="sk-SK" dirty="0"/>
          </a:p>
        </p:txBody>
      </p:sp>
    </p:spTree>
    <p:extLst>
      <p:ext uri="{BB962C8B-B14F-4D97-AF65-F5344CB8AC3E}">
        <p14:creationId xmlns:p14="http://schemas.microsoft.com/office/powerpoint/2010/main" val="20645671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4000" b="1" dirty="0" err="1">
                <a:solidFill>
                  <a:srgbClr val="B01513"/>
                </a:solidFill>
                <a:effectLst>
                  <a:outerShdw blurRad="38100" dist="38100" dir="2700000" algn="tl">
                    <a:srgbClr val="000000">
                      <a:alpha val="43137"/>
                    </a:srgbClr>
                  </a:outerShdw>
                </a:effectLst>
              </a:rPr>
              <a:t>Effectiveness</a:t>
            </a:r>
            <a:r>
              <a:rPr lang="sk-SK" sz="4000" b="1" dirty="0">
                <a:solidFill>
                  <a:srgbClr val="B01513"/>
                </a:solidFill>
                <a:effectLst>
                  <a:outerShdw blurRad="38100" dist="38100" dir="2700000" algn="tl">
                    <a:srgbClr val="000000">
                      <a:alpha val="43137"/>
                    </a:srgbClr>
                  </a:outerShdw>
                </a:effectLst>
              </a:rPr>
              <a:t> of </a:t>
            </a:r>
            <a:r>
              <a:rPr lang="sk-SK" sz="4000" b="1" dirty="0" err="1">
                <a:solidFill>
                  <a:srgbClr val="B01513"/>
                </a:solidFill>
                <a:effectLst>
                  <a:outerShdw blurRad="38100" dist="38100" dir="2700000" algn="tl">
                    <a:srgbClr val="000000">
                      <a:alpha val="43137"/>
                    </a:srgbClr>
                  </a:outerShdw>
                </a:effectLst>
              </a:rPr>
              <a:t>preventive</a:t>
            </a:r>
            <a:r>
              <a:rPr lang="sk-SK" sz="4000" b="1" dirty="0">
                <a:solidFill>
                  <a:srgbClr val="B01513"/>
                </a:solidFill>
                <a:effectLst>
                  <a:outerShdw blurRad="38100" dist="38100" dir="2700000" algn="tl">
                    <a:srgbClr val="000000">
                      <a:alpha val="43137"/>
                    </a:srgbClr>
                  </a:outerShdw>
                </a:effectLst>
              </a:rPr>
              <a:t> </a:t>
            </a:r>
            <a:r>
              <a:rPr lang="sk-SK" sz="4000" b="1" dirty="0" err="1">
                <a:solidFill>
                  <a:srgbClr val="B01513"/>
                </a:solidFill>
                <a:effectLst>
                  <a:outerShdw blurRad="38100" dist="38100" dir="2700000" algn="tl">
                    <a:srgbClr val="000000">
                      <a:alpha val="43137"/>
                    </a:srgbClr>
                  </a:outerShdw>
                </a:effectLst>
              </a:rPr>
              <a:t>measures</a:t>
            </a:r>
            <a:r>
              <a:rPr lang="sk-SK" sz="4000" b="1" dirty="0">
                <a:solidFill>
                  <a:srgbClr val="B01513"/>
                </a:solidFill>
                <a:effectLst>
                  <a:outerShdw blurRad="38100" dist="38100" dir="2700000" algn="tl">
                    <a:srgbClr val="000000">
                      <a:alpha val="43137"/>
                    </a:srgbClr>
                  </a:outerShdw>
                </a:effectLst>
              </a:rPr>
              <a:t> </a:t>
            </a:r>
          </a:p>
        </p:txBody>
      </p:sp>
      <p:sp>
        <p:nvSpPr>
          <p:cNvPr id="3" name="Zástupný objekt pre obsah 2"/>
          <p:cNvSpPr>
            <a:spLocks noGrp="1"/>
          </p:cNvSpPr>
          <p:nvPr>
            <p:ph idx="1"/>
          </p:nvPr>
        </p:nvSpPr>
        <p:spPr>
          <a:xfrm>
            <a:off x="337930" y="1314450"/>
            <a:ext cx="10701545" cy="4943475"/>
          </a:xfrm>
        </p:spPr>
        <p:txBody>
          <a:bodyPr anchor="ctr">
            <a:normAutofit lnSpcReduction="10000"/>
          </a:bodyPr>
          <a:lstStyle/>
          <a:p>
            <a:pPr algn="just">
              <a:buFont typeface="Wingdings" panose="05000000000000000000" pitchFamily="2" charset="2"/>
              <a:buChar char="Ø"/>
            </a:pPr>
            <a:r>
              <a:rPr lang="en-US" altLang="sk-SK" dirty="0"/>
              <a:t>After the entry into force of </a:t>
            </a:r>
            <a:r>
              <a:rPr lang="en-US" altLang="sk-SK" b="1" dirty="0">
                <a:solidFill>
                  <a:srgbClr val="B01513"/>
                </a:solidFill>
                <a:effectLst>
                  <a:outerShdw blurRad="38100" dist="38100" dir="2700000" algn="tl">
                    <a:srgbClr val="000000">
                      <a:alpha val="43137"/>
                    </a:srgbClr>
                  </a:outerShdw>
                </a:effectLst>
              </a:rPr>
              <a:t>Decree No. 170/2021 Coll. </a:t>
            </a:r>
            <a:r>
              <a:rPr lang="en-US" altLang="sk-SK" dirty="0"/>
              <a:t>- registered decrease in the number of investigated damages in entities that applied the </a:t>
            </a:r>
            <a:r>
              <a:rPr lang="en-US" altLang="sk-SK" dirty="0" smtClean="0"/>
              <a:t>measures</a:t>
            </a:r>
            <a:endParaRPr lang="sk-SK" altLang="sk-SK" dirty="0" smtClean="0"/>
          </a:p>
          <a:p>
            <a:pPr algn="just">
              <a:buFont typeface="Wingdings" panose="05000000000000000000" pitchFamily="2" charset="2"/>
              <a:buChar char="Ø"/>
            </a:pPr>
            <a:r>
              <a:rPr lang="en-US" altLang="sk-SK" dirty="0"/>
              <a:t>In the case of farmers who had already built adequate preventive measures, the damage occurred only in critical places (uneven terrain, at the point of the flow crossing where the height parameters of the el. conductors</a:t>
            </a:r>
            <a:r>
              <a:rPr lang="en-US" altLang="sk-SK" dirty="0" smtClean="0"/>
              <a:t>).</a:t>
            </a:r>
            <a:endParaRPr lang="sk-SK" altLang="sk-SK" dirty="0" smtClean="0"/>
          </a:p>
          <a:p>
            <a:pPr algn="just">
              <a:buFont typeface="Wingdings" panose="05000000000000000000" pitchFamily="2" charset="2"/>
              <a:buChar char="Ø"/>
            </a:pPr>
            <a:r>
              <a:rPr lang="en-US" altLang="sk-SK" b="1" u="sng" dirty="0">
                <a:solidFill>
                  <a:srgbClr val="B01513"/>
                </a:solidFill>
                <a:effectLst>
                  <a:outerShdw blurRad="38100" dist="38100" dir="2700000" algn="tl">
                    <a:srgbClr val="000000">
                      <a:alpha val="43137"/>
                    </a:srgbClr>
                  </a:outerShdw>
                </a:effectLst>
              </a:rPr>
              <a:t>Effectiveness of preventive measures - often depends on the willingness/effort of the breeder </a:t>
            </a:r>
            <a:endParaRPr lang="sk-SK" altLang="sk-SK" b="1" u="sng" dirty="0" smtClean="0">
              <a:solidFill>
                <a:srgbClr val="B01513"/>
              </a:solidFill>
              <a:effectLst>
                <a:outerShdw blurRad="38100" dist="38100" dir="2700000" algn="tl">
                  <a:srgbClr val="000000">
                    <a:alpha val="43137"/>
                  </a:srgbClr>
                </a:outerShdw>
              </a:effectLst>
            </a:endParaRPr>
          </a:p>
          <a:p>
            <a:pPr algn="just">
              <a:buFont typeface="Wingdings" panose="05000000000000000000" pitchFamily="2" charset="2"/>
              <a:buChar char="Ø"/>
            </a:pPr>
            <a:r>
              <a:rPr lang="en-US" altLang="sk-SK" dirty="0"/>
              <a:t>measures according to the decree - high costs, difficult maintenance, technical infeasibility in some </a:t>
            </a:r>
            <a:r>
              <a:rPr lang="en-US" altLang="sk-SK" dirty="0" smtClean="0"/>
              <a:t>conditions</a:t>
            </a:r>
            <a:endParaRPr lang="sk-SK" altLang="sk-SK" dirty="0" smtClean="0"/>
          </a:p>
          <a:p>
            <a:pPr algn="just">
              <a:buFont typeface="Wingdings" panose="05000000000000000000" pitchFamily="2" charset="2"/>
              <a:buChar char="Ø"/>
            </a:pPr>
            <a:r>
              <a:rPr lang="en-US" altLang="sk-SK" dirty="0"/>
              <a:t>result - they are only partially secured - e.g. they have large breeds of dogs, but they are not let loose with the herd; fence posts are unstable, tension is off, large spacing between wires</a:t>
            </a:r>
            <a:r>
              <a:rPr lang="en-US" altLang="sk-SK" dirty="0" smtClean="0"/>
              <a:t>;</a:t>
            </a:r>
            <a:endParaRPr lang="sk-SK" altLang="sk-SK" dirty="0" smtClean="0"/>
          </a:p>
          <a:p>
            <a:pPr algn="just">
              <a:buFont typeface="Wingdings" panose="05000000000000000000" pitchFamily="2" charset="2"/>
              <a:buChar char="Ø"/>
            </a:pPr>
            <a:r>
              <a:rPr lang="en-US" altLang="sk-SK" dirty="0"/>
              <a:t>the human factor often fails (herdsman supervision, lack of fence maintenance, frequent staff changes and shortages</a:t>
            </a:r>
            <a:r>
              <a:rPr lang="en-US" altLang="sk-SK" dirty="0" smtClean="0"/>
              <a:t>)</a:t>
            </a:r>
            <a:r>
              <a:rPr lang="sk-SK" altLang="sk-SK" dirty="0" smtClean="0"/>
              <a:t>.</a:t>
            </a:r>
            <a:endParaRPr lang="sk-SK" dirty="0"/>
          </a:p>
        </p:txBody>
      </p:sp>
    </p:spTree>
    <p:extLst>
      <p:ext uri="{BB962C8B-B14F-4D97-AF65-F5344CB8AC3E}">
        <p14:creationId xmlns:p14="http://schemas.microsoft.com/office/powerpoint/2010/main" val="14605468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952625" y="1805085"/>
            <a:ext cx="7800975" cy="3838548"/>
          </a:xfrm>
        </p:spPr>
        <p:txBody>
          <a:bodyPr anchor="ctr"/>
          <a:lstStyle/>
          <a:p>
            <a:pPr algn="ctr"/>
            <a:r>
              <a:rPr lang="en-US" altLang="sk-SK" sz="4400" b="1" dirty="0" smtClean="0">
                <a:solidFill>
                  <a:schemeClr val="tx1"/>
                </a:solidFill>
                <a:effectLst>
                  <a:outerShdw blurRad="38100" dist="38100" dir="2700000" algn="tl">
                    <a:srgbClr val="000000">
                      <a:alpha val="43137"/>
                    </a:srgbClr>
                  </a:outerShdw>
                </a:effectLst>
              </a:rPr>
              <a:t>Thank </a:t>
            </a:r>
            <a:r>
              <a:rPr lang="en-US" altLang="sk-SK" sz="4400" b="1" dirty="0">
                <a:solidFill>
                  <a:schemeClr val="tx1"/>
                </a:solidFill>
                <a:effectLst>
                  <a:outerShdw blurRad="38100" dist="38100" dir="2700000" algn="tl">
                    <a:srgbClr val="000000">
                      <a:alpha val="43137"/>
                    </a:srgbClr>
                  </a:outerShdw>
                </a:effectLst>
              </a:rPr>
              <a:t>you for your attention</a:t>
            </a:r>
            <a:r>
              <a:rPr lang="en-US" altLang="sk-SK" sz="4400" b="1" dirty="0" smtClean="0">
                <a:solidFill>
                  <a:schemeClr val="tx1"/>
                </a:solidFill>
                <a:effectLst>
                  <a:outerShdw blurRad="38100" dist="38100" dir="2700000" algn="tl">
                    <a:srgbClr val="000000">
                      <a:alpha val="43137"/>
                    </a:srgbClr>
                  </a:outerShdw>
                </a:effectLst>
              </a:rPr>
              <a:t>!</a:t>
            </a:r>
            <a:r>
              <a:rPr lang="sk-SK" altLang="sk-SK" sz="4400" b="1" dirty="0" smtClean="0">
                <a:solidFill>
                  <a:srgbClr val="B01513"/>
                </a:solidFill>
                <a:effectLst>
                  <a:outerShdw blurRad="38100" dist="38100" dir="2700000" algn="tl">
                    <a:srgbClr val="000000">
                      <a:alpha val="43137"/>
                    </a:srgbClr>
                  </a:outerShdw>
                </a:effectLst>
              </a:rPr>
              <a:t/>
            </a:r>
            <a:br>
              <a:rPr lang="sk-SK" altLang="sk-SK" sz="4400" b="1" dirty="0" smtClean="0">
                <a:solidFill>
                  <a:srgbClr val="B01513"/>
                </a:solidFill>
                <a:effectLst>
                  <a:outerShdw blurRad="38100" dist="38100" dir="2700000" algn="tl">
                    <a:srgbClr val="000000">
                      <a:alpha val="43137"/>
                    </a:srgbClr>
                  </a:outerShdw>
                </a:effectLst>
              </a:rPr>
            </a:br>
            <a:r>
              <a:rPr lang="hu-HU" altLang="sk-SK" sz="4400" b="1" i="1" dirty="0">
                <a:solidFill>
                  <a:srgbClr val="FFFF00"/>
                </a:solidFill>
              </a:rPr>
              <a:t/>
            </a:r>
            <a:br>
              <a:rPr lang="hu-HU" altLang="sk-SK" sz="4400" b="1" i="1" dirty="0">
                <a:solidFill>
                  <a:srgbClr val="FFFF00"/>
                </a:solidFill>
              </a:rPr>
            </a:br>
            <a:endParaRPr lang="en-US" altLang="sk-SK" sz="4400" b="1" dirty="0">
              <a:solidFill>
                <a:srgbClr val="C00000"/>
              </a:solidFill>
              <a:effectLst>
                <a:outerShdw blurRad="38100" dist="38100" dir="2700000" algn="tl">
                  <a:srgbClr val="000000">
                    <a:alpha val="43137"/>
                  </a:srgbClr>
                </a:outerShdw>
              </a:effectLst>
            </a:endParaRPr>
          </a:p>
        </p:txBody>
      </p:sp>
      <p:sp>
        <p:nvSpPr>
          <p:cNvPr id="5" name="BlokTextu 4"/>
          <p:cNvSpPr txBox="1"/>
          <p:nvPr/>
        </p:nvSpPr>
        <p:spPr>
          <a:xfrm>
            <a:off x="153029" y="4766470"/>
            <a:ext cx="184731" cy="877163"/>
          </a:xfrm>
          <a:prstGeom prst="rect">
            <a:avLst/>
          </a:prstGeom>
          <a:noFill/>
        </p:spPr>
        <p:txBody>
          <a:bodyPr wrap="none" rtlCol="0">
            <a:spAutoFit/>
          </a:bodyPr>
          <a:lstStyle/>
          <a:p>
            <a:endParaRPr lang="sk-SK" altLang="sk-SK" sz="1500" b="1" dirty="0" smtClean="0">
              <a:solidFill>
                <a:schemeClr val="tx2">
                  <a:lumMod val="50000"/>
                </a:schemeClr>
              </a:solidFill>
              <a:effectLst>
                <a:outerShdw blurRad="38100" dist="38100" dir="2700000" algn="tl">
                  <a:srgbClr val="000000">
                    <a:alpha val="43137"/>
                  </a:srgbClr>
                </a:outerShdw>
              </a:effectLst>
            </a:endParaRPr>
          </a:p>
          <a:p>
            <a:endParaRPr lang="sk-SK" altLang="sk-SK" dirty="0">
              <a:solidFill>
                <a:schemeClr val="accent2"/>
              </a:solidFill>
              <a:latin typeface="Comic Sans MS" pitchFamily="66" charset="0"/>
            </a:endParaRPr>
          </a:p>
          <a:p>
            <a:endParaRPr lang="sk-SK" dirty="0"/>
          </a:p>
        </p:txBody>
      </p:sp>
      <p:sp>
        <p:nvSpPr>
          <p:cNvPr id="6" name="Zástupný objekt pre obsah 5"/>
          <p:cNvSpPr>
            <a:spLocks noGrp="1"/>
          </p:cNvSpPr>
          <p:nvPr>
            <p:ph idx="1"/>
          </p:nvPr>
        </p:nvSpPr>
        <p:spPr>
          <a:xfrm>
            <a:off x="153029" y="4400220"/>
            <a:ext cx="10026152" cy="3338178"/>
          </a:xfrm>
        </p:spPr>
        <p:txBody>
          <a:bodyPr anchor="ctr">
            <a:normAutofit/>
          </a:bodyPr>
          <a:lstStyle/>
          <a:p>
            <a:pPr marL="0" lvl="0" indent="0">
              <a:buNone/>
            </a:pPr>
            <a:r>
              <a:rPr lang="sk-SK" altLang="sk-SK" b="1" u="sng" dirty="0" err="1" smtClean="0">
                <a:effectLst>
                  <a:outerShdw blurRad="38100" dist="38100" dir="2700000" algn="tl">
                    <a:srgbClr val="000000">
                      <a:alpha val="43137"/>
                    </a:srgbClr>
                  </a:outerShdw>
                </a:effectLst>
              </a:rPr>
              <a:t>Contacts</a:t>
            </a:r>
            <a:r>
              <a:rPr lang="sk-SK" altLang="sk-SK" b="1" u="sng" dirty="0" smtClean="0">
                <a:effectLst>
                  <a:outerShdw blurRad="38100" dist="38100" dir="2700000" algn="tl">
                    <a:srgbClr val="000000">
                      <a:alpha val="43137"/>
                    </a:srgbClr>
                  </a:outerShdw>
                </a:effectLst>
              </a:rPr>
              <a:t>:</a:t>
            </a:r>
          </a:p>
          <a:p>
            <a:pPr lvl="1">
              <a:buFont typeface="Wingdings" panose="05000000000000000000" pitchFamily="2" charset="2"/>
              <a:buChar char="Ø"/>
            </a:pPr>
            <a:r>
              <a:rPr lang="sk-SK" altLang="sk-SK" b="1" dirty="0" smtClean="0">
                <a:effectLst>
                  <a:outerShdw blurRad="38100" dist="38100" dir="2700000" algn="tl">
                    <a:srgbClr val="000000">
                      <a:alpha val="43137"/>
                    </a:srgbClr>
                  </a:outerShdw>
                </a:effectLst>
                <a:latin typeface="+mn-lt"/>
              </a:rPr>
              <a:t>jana.durkosova@enviro.gov.sk</a:t>
            </a:r>
            <a:endParaRPr lang="sk-SK" altLang="sk-SK" b="1" dirty="0">
              <a:effectLst>
                <a:outerShdw blurRad="38100" dist="38100" dir="2700000" algn="tl">
                  <a:srgbClr val="000000">
                    <a:alpha val="43137"/>
                  </a:srgbClr>
                </a:outerShdw>
              </a:effectLst>
              <a:latin typeface="+mn-lt"/>
            </a:endParaRPr>
          </a:p>
          <a:p>
            <a:pPr lvl="1">
              <a:buFont typeface="Wingdings" panose="05000000000000000000" pitchFamily="2" charset="2"/>
              <a:buChar char="Ø"/>
            </a:pPr>
            <a:r>
              <a:rPr lang="sk-SK" altLang="sk-SK" b="1" dirty="0">
                <a:effectLst>
                  <a:outerShdw blurRad="38100" dist="38100" dir="2700000" algn="tl">
                    <a:srgbClr val="000000">
                      <a:alpha val="43137"/>
                    </a:srgbClr>
                  </a:outerShdw>
                </a:effectLst>
                <a:latin typeface="+mn-lt"/>
              </a:rPr>
              <a:t>katarina.borosova@enviro.gov.sk </a:t>
            </a:r>
            <a:endParaRPr lang="sk-SK" b="1" dirty="0">
              <a:effectLst>
                <a:outerShdw blurRad="38100" dist="38100" dir="2700000" algn="tl">
                  <a:srgbClr val="000000">
                    <a:alpha val="43137"/>
                  </a:srgbClr>
                </a:outerShdw>
              </a:effectLst>
              <a:latin typeface="+mn-lt"/>
            </a:endParaRPr>
          </a:p>
          <a:p>
            <a:pPr marL="0" indent="0">
              <a:buNone/>
            </a:pPr>
            <a:endParaRPr lang="sk-SK" dirty="0"/>
          </a:p>
        </p:txBody>
      </p:sp>
    </p:spTree>
    <p:extLst>
      <p:ext uri="{BB962C8B-B14F-4D97-AF65-F5344CB8AC3E}">
        <p14:creationId xmlns:p14="http://schemas.microsoft.com/office/powerpoint/2010/main" val="1393182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a:solidFill>
                  <a:srgbClr val="B0151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Large</a:t>
            </a:r>
            <a:r>
              <a:rPr lang="sk-SK" b="1" dirty="0">
                <a:solidFill>
                  <a:srgbClr val="B0151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sk-SK" b="1" dirty="0" err="1">
                <a:solidFill>
                  <a:srgbClr val="B0151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carnivores</a:t>
            </a:r>
            <a:r>
              <a:rPr lang="sk-SK" b="1" dirty="0">
                <a:solidFill>
                  <a:srgbClr val="B01513"/>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in Slovakia </a:t>
            </a:r>
            <a:endParaRPr lang="sk-SK" dirty="0">
              <a:solidFill>
                <a:srgbClr val="B01513"/>
              </a:solidFill>
            </a:endParaRPr>
          </a:p>
        </p:txBody>
      </p:sp>
      <p:graphicFrame>
        <p:nvGraphicFramePr>
          <p:cNvPr id="4" name="Diagram 3"/>
          <p:cNvGraphicFramePr/>
          <p:nvPr>
            <p:extLst>
              <p:ext uri="{D42A27DB-BD31-4B8C-83A1-F6EECF244321}">
                <p14:modId xmlns:p14="http://schemas.microsoft.com/office/powerpoint/2010/main" val="1108880931"/>
              </p:ext>
            </p:extLst>
          </p:nvPr>
        </p:nvGraphicFramePr>
        <p:xfrm>
          <a:off x="1202986" y="1152983"/>
          <a:ext cx="9730903" cy="56077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61818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sz="4000" b="1" dirty="0">
                <a:solidFill>
                  <a:srgbClr val="B01513"/>
                </a:solidFill>
                <a:effectLst>
                  <a:outerShdw blurRad="38100" dist="38100" dir="2700000" algn="tl">
                    <a:srgbClr val="000000">
                      <a:alpha val="43137"/>
                    </a:srgbClr>
                  </a:outerShdw>
                </a:effectLst>
              </a:rPr>
              <a:t>Estimated abundance of </a:t>
            </a:r>
            <a:r>
              <a:rPr lang="en-US" sz="4000" b="1" dirty="0" smtClean="0">
                <a:solidFill>
                  <a:srgbClr val="B01513"/>
                </a:solidFill>
                <a:effectLst>
                  <a:outerShdw blurRad="38100" dist="38100" dir="2700000" algn="tl">
                    <a:srgbClr val="000000">
                      <a:alpha val="43137"/>
                    </a:srgbClr>
                  </a:outerShdw>
                </a:effectLst>
              </a:rPr>
              <a:t>carnivores </a:t>
            </a:r>
            <a:r>
              <a:rPr lang="en-US" sz="4000" b="1" dirty="0">
                <a:solidFill>
                  <a:srgbClr val="B01513"/>
                </a:solidFill>
                <a:effectLst>
                  <a:outerShdw blurRad="38100" dist="38100" dir="2700000" algn="tl">
                    <a:srgbClr val="000000">
                      <a:alpha val="43137"/>
                    </a:srgbClr>
                  </a:outerShdw>
                </a:effectLst>
              </a:rPr>
              <a:t>in </a:t>
            </a:r>
            <a:r>
              <a:rPr lang="en-US" sz="4000" b="1" dirty="0" smtClean="0">
                <a:solidFill>
                  <a:srgbClr val="B01513"/>
                </a:solidFill>
                <a:effectLst>
                  <a:outerShdw blurRad="38100" dist="38100" dir="2700000" algn="tl">
                    <a:srgbClr val="000000">
                      <a:alpha val="43137"/>
                    </a:srgbClr>
                  </a:outerShdw>
                </a:effectLst>
              </a:rPr>
              <a:t>Slovakia</a:t>
            </a:r>
            <a:endParaRPr lang="sk-SK" sz="4000" b="1" dirty="0">
              <a:solidFill>
                <a:srgbClr val="B01513"/>
              </a:solidFill>
              <a:effectLst>
                <a:outerShdw blurRad="38100" dist="38100" dir="2700000" algn="tl">
                  <a:srgbClr val="000000">
                    <a:alpha val="43137"/>
                  </a:srgbClr>
                </a:outerShdw>
              </a:effectLst>
            </a:endParaRPr>
          </a:p>
        </p:txBody>
      </p:sp>
      <p:sp>
        <p:nvSpPr>
          <p:cNvPr id="5" name="Zástupný objekt pre obsah 4"/>
          <p:cNvSpPr>
            <a:spLocks noGrp="1"/>
          </p:cNvSpPr>
          <p:nvPr>
            <p:ph idx="1"/>
          </p:nvPr>
        </p:nvSpPr>
        <p:spPr>
          <a:xfrm>
            <a:off x="646111" y="1853248"/>
            <a:ext cx="5221288" cy="4195481"/>
          </a:xfrm>
        </p:spPr>
        <p:txBody>
          <a:bodyPr anchor="ctr"/>
          <a:lstStyle/>
          <a:p>
            <a:pPr algn="just">
              <a:buFont typeface="Wingdings" panose="05000000000000000000" pitchFamily="2" charset="2"/>
              <a:buChar char="Ø"/>
            </a:pPr>
            <a:r>
              <a:rPr lang="en-US" b="1" dirty="0" smtClean="0">
                <a:effectLst>
                  <a:outerShdw blurRad="38100" dist="38100" dir="2700000" algn="tl">
                    <a:srgbClr val="000000">
                      <a:alpha val="43137"/>
                    </a:srgbClr>
                  </a:outerShdw>
                </a:effectLst>
              </a:rPr>
              <a:t>Estimated </a:t>
            </a:r>
            <a:r>
              <a:rPr lang="en-US" b="1" dirty="0">
                <a:effectLst>
                  <a:outerShdw blurRad="38100" dist="38100" dir="2700000" algn="tl">
                    <a:srgbClr val="000000">
                      <a:alpha val="43137"/>
                    </a:srgbClr>
                  </a:outerShdw>
                </a:effectLst>
              </a:rPr>
              <a:t>population size of carnivore species of </a:t>
            </a:r>
            <a:r>
              <a:rPr lang="sk-SK" b="1" dirty="0" err="1" smtClean="0">
                <a:effectLst>
                  <a:outerShdw blurRad="38100" dist="38100" dir="2700000" algn="tl">
                    <a:srgbClr val="000000">
                      <a:alpha val="43137"/>
                    </a:srgbClr>
                  </a:outerShdw>
                </a:effectLst>
              </a:rPr>
              <a:t>Communite</a:t>
            </a:r>
            <a:r>
              <a:rPr lang="sk-SK" b="1" dirty="0" smtClean="0">
                <a:effectLst>
                  <a:outerShdw blurRad="38100" dist="38100" dir="2700000" algn="tl">
                    <a:srgbClr val="000000">
                      <a:alpha val="43137"/>
                    </a:srgbClr>
                  </a:outerShdw>
                </a:effectLst>
              </a:rPr>
              <a:t> </a:t>
            </a:r>
            <a:r>
              <a:rPr lang="sk-SK" b="1" dirty="0" err="1" smtClean="0">
                <a:effectLst>
                  <a:outerShdw blurRad="38100" dist="38100" dir="2700000" algn="tl">
                    <a:srgbClr val="000000">
                      <a:alpha val="43137"/>
                    </a:srgbClr>
                  </a:outerShdw>
                </a:effectLst>
              </a:rPr>
              <a:t>interest</a:t>
            </a:r>
            <a:r>
              <a:rPr lang="sk-SK"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in </a:t>
            </a:r>
            <a:r>
              <a:rPr lang="en-US" b="1" dirty="0">
                <a:effectLst>
                  <a:outerShdw blurRad="38100" dist="38100" dir="2700000" algn="tl">
                    <a:srgbClr val="000000">
                      <a:alpha val="43137"/>
                    </a:srgbClr>
                  </a:outerShdw>
                </a:effectLst>
              </a:rPr>
              <a:t>Slovakia (number of individuals) </a:t>
            </a:r>
            <a:endParaRPr lang="sk-SK" b="1" dirty="0" smtClean="0">
              <a:effectLst>
                <a:outerShdw blurRad="38100" dist="38100" dir="2700000" algn="tl">
                  <a:srgbClr val="000000">
                    <a:alpha val="43137"/>
                  </a:srgbClr>
                </a:outerShdw>
              </a:effectLst>
            </a:endParaRPr>
          </a:p>
          <a:p>
            <a:pPr algn="just">
              <a:buFont typeface="Wingdings" panose="05000000000000000000" pitchFamily="2" charset="2"/>
              <a:buChar char="Ø"/>
            </a:pPr>
            <a:r>
              <a:rPr lang="sk-SK" dirty="0" err="1">
                <a:latin typeface="+mn-lt"/>
              </a:rPr>
              <a:t>S</a:t>
            </a:r>
            <a:r>
              <a:rPr lang="sk-SK" dirty="0" err="1" smtClean="0">
                <a:latin typeface="+mn-lt"/>
              </a:rPr>
              <a:t>ource</a:t>
            </a:r>
            <a:r>
              <a:rPr lang="sk-SK" dirty="0" smtClean="0">
                <a:latin typeface="+mn-lt"/>
              </a:rPr>
              <a:t>:</a:t>
            </a:r>
            <a:r>
              <a:rPr lang="sk-SK" dirty="0" smtClean="0">
                <a:solidFill>
                  <a:srgbClr val="B01513"/>
                </a:solidFill>
                <a:latin typeface="+mn-lt"/>
              </a:rPr>
              <a:t> </a:t>
            </a:r>
            <a:r>
              <a:rPr lang="en-US" dirty="0" smtClean="0">
                <a:latin typeface="+mn-lt"/>
              </a:rPr>
              <a:t>Reporting </a:t>
            </a:r>
            <a:r>
              <a:rPr lang="en-US" dirty="0">
                <a:latin typeface="+mn-lt"/>
              </a:rPr>
              <a:t>under Article 17 of the Habitats Directive for the period 2013-2018 </a:t>
            </a:r>
            <a:endParaRPr lang="sk-SK" dirty="0">
              <a:latin typeface="+mn-lt"/>
            </a:endParaRPr>
          </a:p>
          <a:p>
            <a:pPr marL="0" indent="0">
              <a:buNone/>
            </a:pPr>
            <a:endParaRPr lang="pl-PL" b="1" dirty="0"/>
          </a:p>
        </p:txBody>
      </p:sp>
      <p:pic>
        <p:nvPicPr>
          <p:cNvPr id="6" name="Obrázo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4652" y="1409404"/>
            <a:ext cx="4472918" cy="4472918"/>
          </a:xfrm>
          <a:prstGeom prst="rect">
            <a:avLst/>
          </a:prstGeom>
          <a:ln>
            <a:noFill/>
          </a:ln>
          <a:effectLst>
            <a:outerShdw blurRad="190500" sx="103000" sy="103000" algn="tl" rotWithShape="0">
              <a:srgbClr val="B01513">
                <a:alpha val="37000"/>
              </a:srgbClr>
            </a:outerShdw>
          </a:effectLst>
        </p:spPr>
      </p:pic>
    </p:spTree>
    <p:extLst>
      <p:ext uri="{BB962C8B-B14F-4D97-AF65-F5344CB8AC3E}">
        <p14:creationId xmlns:p14="http://schemas.microsoft.com/office/powerpoint/2010/main" val="45395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a:solidFill>
                  <a:srgbClr val="B01513"/>
                </a:solidFill>
                <a:effectLst>
                  <a:outerShdw blurRad="38100" dist="38100" dir="2700000" algn="tl">
                    <a:srgbClr val="000000">
                      <a:alpha val="43137"/>
                    </a:srgbClr>
                  </a:outerShdw>
                </a:effectLst>
              </a:rPr>
              <a:t>Recording</a:t>
            </a:r>
            <a:r>
              <a:rPr lang="sk-SK" b="1" dirty="0">
                <a:solidFill>
                  <a:srgbClr val="B01513"/>
                </a:solidFill>
                <a:effectLst>
                  <a:outerShdw blurRad="38100" dist="38100" dir="2700000" algn="tl">
                    <a:srgbClr val="000000">
                      <a:alpha val="43137"/>
                    </a:srgbClr>
                  </a:outerShdw>
                </a:effectLst>
              </a:rPr>
              <a:t> of </a:t>
            </a:r>
            <a:r>
              <a:rPr lang="sk-SK" b="1" dirty="0" err="1">
                <a:solidFill>
                  <a:srgbClr val="B01513"/>
                </a:solidFill>
                <a:effectLst>
                  <a:outerShdw blurRad="38100" dist="38100" dir="2700000" algn="tl">
                    <a:srgbClr val="000000">
                      <a:alpha val="43137"/>
                    </a:srgbClr>
                  </a:outerShdw>
                </a:effectLst>
              </a:rPr>
              <a:t>damage</a:t>
            </a:r>
            <a:endParaRPr lang="sk-SK" b="1" dirty="0">
              <a:solidFill>
                <a:srgbClr val="B01513"/>
              </a:solidFill>
              <a:effectLst>
                <a:outerShdw blurRad="38100" dist="38100" dir="2700000" algn="tl">
                  <a:srgbClr val="000000">
                    <a:alpha val="43137"/>
                  </a:srgbClr>
                </a:outerShdw>
              </a:effectLst>
            </a:endParaRPr>
          </a:p>
        </p:txBody>
      </p:sp>
      <p:sp>
        <p:nvSpPr>
          <p:cNvPr id="3" name="Zástupný objekt pre obsah 2"/>
          <p:cNvSpPr>
            <a:spLocks noGrp="1"/>
          </p:cNvSpPr>
          <p:nvPr>
            <p:ph idx="1"/>
          </p:nvPr>
        </p:nvSpPr>
        <p:spPr>
          <a:xfrm>
            <a:off x="646111" y="1662393"/>
            <a:ext cx="8946541" cy="4195481"/>
          </a:xfrm>
        </p:spPr>
        <p:txBody>
          <a:bodyPr anchor="ctr">
            <a:normAutofit lnSpcReduction="10000"/>
          </a:bodyPr>
          <a:lstStyle/>
          <a:p>
            <a:pPr algn="just">
              <a:buFont typeface="Wingdings" panose="05000000000000000000" pitchFamily="2" charset="2"/>
              <a:buChar char="Ø"/>
            </a:pPr>
            <a:r>
              <a:rPr lang="en-US" sz="1900" dirty="0"/>
              <a:t>The Ministry of Environment of the Slovak </a:t>
            </a:r>
            <a:r>
              <a:rPr lang="en-US" sz="1900" dirty="0" smtClean="0"/>
              <a:t>Republic</a:t>
            </a:r>
            <a:r>
              <a:rPr lang="sk-SK" sz="1900" dirty="0" smtClean="0"/>
              <a:t> (MŽP SR)</a:t>
            </a:r>
            <a:r>
              <a:rPr lang="en-US" sz="1900" dirty="0" smtClean="0"/>
              <a:t> </a:t>
            </a:r>
            <a:r>
              <a:rPr lang="en-US" sz="1900" dirty="0"/>
              <a:t>sends an annual letter to the Ministry of the Interior of the Slovak Republic (</a:t>
            </a:r>
            <a:r>
              <a:rPr lang="en-US" sz="1900" dirty="0" smtClean="0"/>
              <a:t>M</a:t>
            </a:r>
            <a:r>
              <a:rPr lang="sk-SK" sz="1900" dirty="0"/>
              <a:t>V</a:t>
            </a:r>
            <a:r>
              <a:rPr lang="en-US" sz="1900" dirty="0" smtClean="0"/>
              <a:t> </a:t>
            </a:r>
            <a:r>
              <a:rPr lang="en-US" sz="1900" dirty="0"/>
              <a:t>SR) requesting information on compensation for damage caused by designated species. The </a:t>
            </a:r>
            <a:r>
              <a:rPr lang="sk-SK" sz="1900" dirty="0" smtClean="0"/>
              <a:t>MV SR </a:t>
            </a:r>
            <a:r>
              <a:rPr lang="en-US" sz="1900" dirty="0" smtClean="0"/>
              <a:t>has </a:t>
            </a:r>
            <a:r>
              <a:rPr lang="en-US" sz="1900" dirty="0"/>
              <a:t>data on compensation paid on the basis of decisions of district authorities</a:t>
            </a:r>
            <a:r>
              <a:rPr lang="en-US" sz="1900" dirty="0" smtClean="0"/>
              <a:t>.</a:t>
            </a:r>
            <a:endParaRPr lang="sk-SK" sz="1900" dirty="0" smtClean="0"/>
          </a:p>
          <a:p>
            <a:pPr algn="just">
              <a:buFont typeface="Wingdings" panose="05000000000000000000" pitchFamily="2" charset="2"/>
              <a:buChar char="Ø"/>
            </a:pPr>
            <a:r>
              <a:rPr lang="en-US" sz="1900" dirty="0"/>
              <a:t>In 2020-2021, the information system was built and in 2022 a test run was launched for the staff of </a:t>
            </a:r>
            <a:r>
              <a:rPr lang="en-US" sz="1900" dirty="0" smtClean="0"/>
              <a:t>the</a:t>
            </a:r>
            <a:r>
              <a:rPr lang="sk-SK" sz="1900" dirty="0" smtClean="0"/>
              <a:t> </a:t>
            </a:r>
            <a:r>
              <a:rPr lang="en-US" sz="1900" dirty="0"/>
              <a:t>State protection of </a:t>
            </a:r>
            <a:r>
              <a:rPr lang="en-US" sz="1900" dirty="0" err="1"/>
              <a:t>Narure</a:t>
            </a:r>
            <a:r>
              <a:rPr lang="en-US" sz="1900" dirty="0"/>
              <a:t> of SR </a:t>
            </a:r>
            <a:r>
              <a:rPr lang="sk-SK" sz="1900" dirty="0" smtClean="0"/>
              <a:t>(</a:t>
            </a:r>
            <a:r>
              <a:rPr lang="sk-SK" sz="1900" dirty="0"/>
              <a:t>Š</a:t>
            </a:r>
            <a:r>
              <a:rPr lang="en-US" sz="1900" dirty="0" smtClean="0"/>
              <a:t>OP SR</a:t>
            </a:r>
            <a:r>
              <a:rPr lang="sk-SK" sz="1900" dirty="0" smtClean="0"/>
              <a:t>)</a:t>
            </a:r>
            <a:r>
              <a:rPr lang="en-US" sz="1900" dirty="0" smtClean="0"/>
              <a:t>. </a:t>
            </a:r>
            <a:r>
              <a:rPr lang="en-US" sz="1900" dirty="0"/>
              <a:t>The electronic system operates (password required) </a:t>
            </a:r>
            <a:r>
              <a:rPr lang="sk-SK" sz="1900" dirty="0" err="1" smtClean="0"/>
              <a:t>using</a:t>
            </a:r>
            <a:r>
              <a:rPr lang="en-US" sz="1900" dirty="0" smtClean="0"/>
              <a:t> </a:t>
            </a:r>
            <a:r>
              <a:rPr lang="en-US" sz="1900" dirty="0"/>
              <a:t>the web browser </a:t>
            </a:r>
            <a:r>
              <a:rPr lang="en-US" sz="1900" b="1" dirty="0" smtClean="0">
                <a:solidFill>
                  <a:srgbClr val="B01513"/>
                </a:solidFill>
                <a:effectLst>
                  <a:outerShdw blurRad="38100" dist="38100" dir="2700000" algn="tl">
                    <a:srgbClr val="000000">
                      <a:alpha val="43137"/>
                    </a:srgbClr>
                  </a:outerShdw>
                </a:effectLst>
              </a:rPr>
              <a:t>www.hlasenieskody.sk</a:t>
            </a:r>
            <a:r>
              <a:rPr lang="sk-SK" sz="1900" b="1" dirty="0" smtClean="0">
                <a:solidFill>
                  <a:srgbClr val="B01513"/>
                </a:solidFill>
                <a:effectLst>
                  <a:outerShdw blurRad="38100" dist="38100" dir="2700000" algn="tl">
                    <a:srgbClr val="000000">
                      <a:alpha val="43137"/>
                    </a:srgbClr>
                  </a:outerShdw>
                </a:effectLst>
              </a:rPr>
              <a:t>.</a:t>
            </a:r>
          </a:p>
          <a:p>
            <a:pPr algn="just">
              <a:buFont typeface="Wingdings" panose="05000000000000000000" pitchFamily="2" charset="2"/>
              <a:buChar char="Ø"/>
            </a:pPr>
            <a:r>
              <a:rPr lang="en-US" sz="1900" dirty="0"/>
              <a:t>In February 2024, </a:t>
            </a:r>
            <a:r>
              <a:rPr lang="sk-SK" sz="1900" dirty="0" smtClean="0"/>
              <a:t>MŽP SR </a:t>
            </a:r>
            <a:r>
              <a:rPr lang="en-US" sz="1900" dirty="0" smtClean="0"/>
              <a:t>asked </a:t>
            </a:r>
            <a:r>
              <a:rPr lang="en-US" sz="1900" dirty="0"/>
              <a:t>the district offices, national park administrations to register complaints and decisions in the "</a:t>
            </a:r>
            <a:r>
              <a:rPr lang="en-US" sz="1900" i="1" dirty="0"/>
              <a:t>damage reporting</a:t>
            </a:r>
            <a:r>
              <a:rPr lang="en-US" sz="1900" dirty="0"/>
              <a:t>" system and to include them in the </a:t>
            </a:r>
            <a:r>
              <a:rPr lang="en-US" sz="1900" dirty="0" smtClean="0"/>
              <a:t>PHU</a:t>
            </a:r>
            <a:r>
              <a:rPr lang="sk-SK" sz="1900" dirty="0"/>
              <a:t> (</a:t>
            </a:r>
            <a:r>
              <a:rPr lang="sk-SK" sz="1900" dirty="0" err="1"/>
              <a:t>plan</a:t>
            </a:r>
            <a:r>
              <a:rPr lang="sk-SK" sz="1900" dirty="0"/>
              <a:t> of </a:t>
            </a:r>
            <a:r>
              <a:rPr lang="sk-SK" sz="1900" dirty="0" err="1"/>
              <a:t>main</a:t>
            </a:r>
            <a:r>
              <a:rPr lang="sk-SK" sz="1900" dirty="0"/>
              <a:t> </a:t>
            </a:r>
            <a:r>
              <a:rPr lang="sk-SK" sz="1900" dirty="0" err="1" smtClean="0"/>
              <a:t>tasks</a:t>
            </a:r>
            <a:r>
              <a:rPr lang="sk-SK" sz="1900" dirty="0" smtClean="0"/>
              <a:t>)</a:t>
            </a:r>
            <a:r>
              <a:rPr lang="en-US" sz="1900" dirty="0" smtClean="0"/>
              <a:t> </a:t>
            </a:r>
            <a:r>
              <a:rPr lang="en-US" sz="1900" dirty="0"/>
              <a:t>for 2024, which will enable the collection and processing of information and its use for further analyses. </a:t>
            </a:r>
            <a:endParaRPr lang="sk-SK" sz="1900" dirty="0"/>
          </a:p>
        </p:txBody>
      </p:sp>
    </p:spTree>
    <p:extLst>
      <p:ext uri="{BB962C8B-B14F-4D97-AF65-F5344CB8AC3E}">
        <p14:creationId xmlns:p14="http://schemas.microsoft.com/office/powerpoint/2010/main" val="1084500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altLang="sk-SK" sz="3800" b="1" dirty="0">
                <a:solidFill>
                  <a:srgbClr val="B01513"/>
                </a:solidFill>
                <a:effectLst>
                  <a:outerShdw blurRad="38100" dist="38100" dir="2700000" algn="tl">
                    <a:srgbClr val="000000">
                      <a:alpha val="43137"/>
                    </a:srgbClr>
                  </a:outerShdw>
                </a:effectLst>
                <a:latin typeface="Gill Sans MT" panose="020B0502020104020203" pitchFamily="34" charset="-18"/>
              </a:rPr>
              <a:t>Amount of damage caused by </a:t>
            </a:r>
            <a:r>
              <a:rPr lang="en-US" altLang="sk-SK" sz="3800" b="1" dirty="0" smtClean="0">
                <a:solidFill>
                  <a:srgbClr val="B01513"/>
                </a:solidFill>
                <a:effectLst>
                  <a:outerShdw blurRad="38100" dist="38100" dir="2700000" algn="tl">
                    <a:srgbClr val="000000">
                      <a:alpha val="43137"/>
                    </a:srgbClr>
                  </a:outerShdw>
                </a:effectLst>
                <a:latin typeface="Gill Sans MT" panose="020B0502020104020203" pitchFamily="34" charset="-18"/>
              </a:rPr>
              <a:t>de</a:t>
            </a:r>
            <a:r>
              <a:rPr lang="sk-SK" altLang="sk-SK" sz="3800" b="1" dirty="0" err="1" smtClean="0">
                <a:solidFill>
                  <a:srgbClr val="B01513"/>
                </a:solidFill>
                <a:effectLst>
                  <a:outerShdw blurRad="38100" dist="38100" dir="2700000" algn="tl">
                    <a:srgbClr val="000000">
                      <a:alpha val="43137"/>
                    </a:srgbClr>
                  </a:outerShdw>
                </a:effectLst>
                <a:latin typeface="Gill Sans MT" panose="020B0502020104020203" pitchFamily="34" charset="-18"/>
              </a:rPr>
              <a:t>termined</a:t>
            </a:r>
            <a:r>
              <a:rPr lang="en-US" altLang="sk-SK" sz="3800" b="1" dirty="0" smtClean="0">
                <a:solidFill>
                  <a:srgbClr val="B01513"/>
                </a:solidFill>
                <a:effectLst>
                  <a:outerShdw blurRad="38100" dist="38100" dir="2700000" algn="tl">
                    <a:srgbClr val="000000">
                      <a:alpha val="43137"/>
                    </a:srgbClr>
                  </a:outerShdw>
                </a:effectLst>
                <a:latin typeface="Gill Sans MT" panose="020B0502020104020203" pitchFamily="34" charset="-18"/>
              </a:rPr>
              <a:t> </a:t>
            </a:r>
            <a:r>
              <a:rPr lang="en-US" altLang="sk-SK" sz="3800" b="1" dirty="0">
                <a:solidFill>
                  <a:srgbClr val="B01513"/>
                </a:solidFill>
                <a:effectLst>
                  <a:outerShdw blurRad="38100" dist="38100" dir="2700000" algn="tl">
                    <a:srgbClr val="000000">
                      <a:alpha val="43137"/>
                    </a:srgbClr>
                  </a:outerShdw>
                </a:effectLst>
                <a:latin typeface="Gill Sans MT" panose="020B0502020104020203" pitchFamily="34" charset="-18"/>
              </a:rPr>
              <a:t>animals (2019-2023)</a:t>
            </a:r>
            <a:r>
              <a:rPr lang="sk-SK" altLang="sk-SK" b="1" dirty="0">
                <a:latin typeface="Gill Sans MT" panose="020B0502020104020203" pitchFamily="34" charset="-18"/>
              </a:rPr>
              <a:t/>
            </a:r>
            <a:br>
              <a:rPr lang="sk-SK" altLang="sk-SK" b="1" dirty="0">
                <a:latin typeface="Gill Sans MT" panose="020B0502020104020203" pitchFamily="34" charset="-18"/>
              </a:rPr>
            </a:br>
            <a:endParaRPr lang="sk-SK" dirty="0"/>
          </a:p>
        </p:txBody>
      </p:sp>
      <p:sp>
        <p:nvSpPr>
          <p:cNvPr id="3" name="Zástupný objekt pre obsah 2"/>
          <p:cNvSpPr>
            <a:spLocks noGrp="1"/>
          </p:cNvSpPr>
          <p:nvPr>
            <p:ph idx="1"/>
          </p:nvPr>
        </p:nvSpPr>
        <p:spPr>
          <a:xfrm>
            <a:off x="520547" y="1783674"/>
            <a:ext cx="11060114" cy="1774535"/>
          </a:xfrm>
        </p:spPr>
        <p:txBody>
          <a:bodyPr>
            <a:normAutofit lnSpcReduction="10000"/>
          </a:bodyPr>
          <a:lstStyle/>
          <a:p>
            <a:pPr algn="just">
              <a:buFont typeface="Wingdings" panose="05000000000000000000" pitchFamily="2" charset="2"/>
              <a:buChar char="Ø"/>
            </a:pPr>
            <a:r>
              <a:rPr lang="en-US" sz="1550" b="1" dirty="0" smtClean="0">
                <a:latin typeface="+mn-lt"/>
              </a:rPr>
              <a:t>Act No</a:t>
            </a:r>
            <a:r>
              <a:rPr lang="en-US" sz="1550" b="1" dirty="0">
                <a:latin typeface="+mn-lt"/>
              </a:rPr>
              <a:t>. </a:t>
            </a:r>
            <a:r>
              <a:rPr lang="en-US" sz="1550" b="1" dirty="0">
                <a:solidFill>
                  <a:srgbClr val="B01513"/>
                </a:solidFill>
                <a:effectLst>
                  <a:outerShdw blurRad="38100" dist="38100" dir="2700000" algn="tl">
                    <a:srgbClr val="000000">
                      <a:alpha val="43137"/>
                    </a:srgbClr>
                  </a:outerShdw>
                </a:effectLst>
                <a:latin typeface="+mn-lt"/>
              </a:rPr>
              <a:t>543/2002 Coll. on Nature and Landscape </a:t>
            </a:r>
            <a:r>
              <a:rPr lang="en-US" sz="1550" b="1" dirty="0" err="1" smtClean="0">
                <a:solidFill>
                  <a:srgbClr val="B01513"/>
                </a:solidFill>
                <a:effectLst>
                  <a:outerShdw blurRad="38100" dist="38100" dir="2700000" algn="tl">
                    <a:srgbClr val="000000">
                      <a:alpha val="43137"/>
                    </a:srgbClr>
                  </a:outerShdw>
                </a:effectLst>
                <a:latin typeface="+mn-lt"/>
              </a:rPr>
              <a:t>Protectio</a:t>
            </a:r>
            <a:r>
              <a:rPr lang="sk-SK" sz="1550" b="1" dirty="0">
                <a:solidFill>
                  <a:srgbClr val="B01513"/>
                </a:solidFill>
                <a:effectLst>
                  <a:outerShdw blurRad="38100" dist="38100" dir="2700000" algn="tl">
                    <a:srgbClr val="000000">
                      <a:alpha val="43137"/>
                    </a:srgbClr>
                  </a:outerShdw>
                </a:effectLst>
                <a:latin typeface="+mn-lt"/>
              </a:rPr>
              <a:t>n</a:t>
            </a:r>
            <a:r>
              <a:rPr lang="sk-SK" sz="1550" b="1" dirty="0" smtClean="0">
                <a:solidFill>
                  <a:srgbClr val="B01513"/>
                </a:solidFill>
                <a:effectLst>
                  <a:outerShdw blurRad="38100" dist="38100" dir="2700000" algn="tl">
                    <a:srgbClr val="000000">
                      <a:alpha val="43137"/>
                    </a:srgbClr>
                  </a:outerShdw>
                </a:effectLst>
                <a:latin typeface="+mn-lt"/>
              </a:rPr>
              <a:t> </a:t>
            </a:r>
            <a:r>
              <a:rPr lang="en-US" sz="1550" b="1" dirty="0" smtClean="0">
                <a:solidFill>
                  <a:srgbClr val="B01513"/>
                </a:solidFill>
                <a:effectLst>
                  <a:outerShdw blurRad="38100" dist="38100" dir="2700000" algn="tl">
                    <a:srgbClr val="000000">
                      <a:alpha val="43137"/>
                    </a:srgbClr>
                  </a:outerShdw>
                </a:effectLst>
                <a:latin typeface="+mn-lt"/>
              </a:rPr>
              <a:t>as </a:t>
            </a:r>
            <a:r>
              <a:rPr lang="en-US" sz="1550" b="1" dirty="0">
                <a:solidFill>
                  <a:srgbClr val="B01513"/>
                </a:solidFill>
                <a:effectLst>
                  <a:outerShdw blurRad="38100" dist="38100" dir="2700000" algn="tl">
                    <a:srgbClr val="000000">
                      <a:alpha val="43137"/>
                    </a:srgbClr>
                  </a:outerShdw>
                </a:effectLst>
                <a:latin typeface="+mn-lt"/>
              </a:rPr>
              <a:t>amended </a:t>
            </a:r>
            <a:r>
              <a:rPr lang="sk-SK" sz="1550" b="1" dirty="0" smtClean="0">
                <a:solidFill>
                  <a:srgbClr val="B01513"/>
                </a:solidFill>
                <a:effectLst>
                  <a:outerShdw blurRad="38100" dist="38100" dir="2700000" algn="tl">
                    <a:srgbClr val="000000">
                      <a:alpha val="43137"/>
                    </a:srgbClr>
                  </a:outerShdw>
                </a:effectLst>
                <a:latin typeface="+mn-lt"/>
              </a:rPr>
              <a:t> - </a:t>
            </a:r>
            <a:r>
              <a:rPr lang="en-US" sz="1550" b="1" dirty="0" smtClean="0">
                <a:solidFill>
                  <a:srgbClr val="B01513"/>
                </a:solidFill>
                <a:effectLst>
                  <a:outerShdw blurRad="38100" dist="38100" dir="2700000" algn="tl">
                    <a:srgbClr val="000000">
                      <a:alpha val="43137"/>
                    </a:srgbClr>
                  </a:outerShdw>
                </a:effectLst>
                <a:latin typeface="+mn-lt"/>
              </a:rPr>
              <a:t>provisions in </a:t>
            </a:r>
            <a:r>
              <a:rPr lang="en-US" sz="1550" b="1" dirty="0">
                <a:solidFill>
                  <a:srgbClr val="B01513"/>
                </a:solidFill>
                <a:effectLst>
                  <a:outerShdw blurRad="38100" dist="38100" dir="2700000" algn="tl">
                    <a:srgbClr val="000000">
                      <a:alpha val="43137"/>
                    </a:srgbClr>
                  </a:outerShdw>
                </a:effectLst>
                <a:latin typeface="+mn-lt"/>
              </a:rPr>
              <a:t>sections § 97 to § 102. </a:t>
            </a:r>
            <a:r>
              <a:rPr lang="sk-SK" sz="1550" b="1" dirty="0" smtClean="0">
                <a:solidFill>
                  <a:srgbClr val="B01513"/>
                </a:solidFill>
                <a:effectLst>
                  <a:outerShdw blurRad="38100" dist="38100" dir="2700000" algn="tl">
                    <a:srgbClr val="000000">
                      <a:alpha val="43137"/>
                    </a:srgbClr>
                  </a:outerShdw>
                </a:effectLst>
                <a:latin typeface="+mn-lt"/>
              </a:rPr>
              <a:t>     ... </a:t>
            </a:r>
            <a:r>
              <a:rPr lang="en-US" sz="1550" b="1" dirty="0" smtClean="0">
                <a:latin typeface="+mn-lt"/>
              </a:rPr>
              <a:t>large </a:t>
            </a:r>
            <a:r>
              <a:rPr lang="en-US" sz="1550" b="1" dirty="0">
                <a:latin typeface="+mn-lt"/>
              </a:rPr>
              <a:t>carnivores are </a:t>
            </a:r>
            <a:r>
              <a:rPr lang="en-US" sz="1550" b="1" dirty="0" smtClean="0">
                <a:latin typeface="+mn-lt"/>
              </a:rPr>
              <a:t>de</a:t>
            </a:r>
            <a:r>
              <a:rPr lang="sk-SK" sz="1550" b="1" dirty="0" err="1" smtClean="0">
                <a:latin typeface="+mn-lt"/>
              </a:rPr>
              <a:t>termined</a:t>
            </a:r>
            <a:r>
              <a:rPr lang="en-US" sz="1550" b="1" dirty="0" smtClean="0">
                <a:latin typeface="+mn-lt"/>
              </a:rPr>
              <a:t> </a:t>
            </a:r>
            <a:r>
              <a:rPr lang="en-US" sz="1550" b="1" dirty="0">
                <a:latin typeface="+mn-lt"/>
              </a:rPr>
              <a:t>animals for which the </a:t>
            </a:r>
            <a:r>
              <a:rPr lang="sk-SK" sz="1550" b="1" dirty="0" smtClean="0">
                <a:latin typeface="+mn-lt"/>
              </a:rPr>
              <a:t>S</a:t>
            </a:r>
            <a:r>
              <a:rPr lang="en-US" sz="1550" b="1" dirty="0" err="1" smtClean="0">
                <a:latin typeface="+mn-lt"/>
              </a:rPr>
              <a:t>tate</a:t>
            </a:r>
            <a:r>
              <a:rPr lang="en-US" sz="1550" b="1" dirty="0" smtClean="0">
                <a:latin typeface="+mn-lt"/>
              </a:rPr>
              <a:t> </a:t>
            </a:r>
            <a:r>
              <a:rPr lang="en-US" sz="1550" b="1" dirty="0">
                <a:latin typeface="+mn-lt"/>
              </a:rPr>
              <a:t>is liable for damage to agricultural crops, livestock, bee colonies, herding guard dogs, trees, and, in addition to the lynx, game </a:t>
            </a:r>
            <a:r>
              <a:rPr lang="sk-SK" sz="1550" b="1" dirty="0" smtClean="0">
                <a:latin typeface="+mn-lt"/>
              </a:rPr>
              <a:t> </a:t>
            </a:r>
            <a:r>
              <a:rPr lang="en-US" sz="1550" b="1" dirty="0" smtClean="0">
                <a:latin typeface="+mn-lt"/>
              </a:rPr>
              <a:t>and </a:t>
            </a:r>
            <a:r>
              <a:rPr lang="en-US" sz="1550" b="1" dirty="0">
                <a:latin typeface="+mn-lt"/>
              </a:rPr>
              <a:t>human life and health</a:t>
            </a:r>
            <a:r>
              <a:rPr lang="en-US" sz="1550" b="1" dirty="0" smtClean="0">
                <a:latin typeface="+mn-lt"/>
              </a:rPr>
              <a:t>.</a:t>
            </a:r>
            <a:endParaRPr lang="sk-SK" sz="1550" b="1" dirty="0" smtClean="0">
              <a:latin typeface="+mn-lt"/>
            </a:endParaRPr>
          </a:p>
          <a:p>
            <a:pPr algn="just">
              <a:buFont typeface="Wingdings" panose="05000000000000000000" pitchFamily="2" charset="2"/>
              <a:buChar char="Ø"/>
            </a:pPr>
            <a:r>
              <a:rPr lang="en-US" sz="1550" b="1" dirty="0">
                <a:latin typeface="+mn-lt"/>
              </a:rPr>
              <a:t>The increase in the amount of compensation may be due not only to the number of events, but also to the increase in the awareness of the subjects and the prices for the damage caused (due to the consideration of the price list issued by the Association of Sheep and Goat Breeders in Slovakia in 2021)</a:t>
            </a:r>
            <a:endParaRPr lang="sk-SK" sz="1550" b="1" dirty="0" smtClean="0">
              <a:latin typeface="+mn-lt"/>
            </a:endParaRPr>
          </a:p>
          <a:p>
            <a:pPr algn="just"/>
            <a:endParaRPr lang="sk-SK" sz="1500" dirty="0"/>
          </a:p>
          <a:p>
            <a:endParaRPr lang="sk-SK" dirty="0"/>
          </a:p>
        </p:txBody>
      </p:sp>
      <p:graphicFrame>
        <p:nvGraphicFramePr>
          <p:cNvPr id="5" name="Tabuľka 4"/>
          <p:cNvGraphicFramePr>
            <a:graphicFrameLocks noGrp="1"/>
          </p:cNvGraphicFramePr>
          <p:nvPr>
            <p:extLst>
              <p:ext uri="{D42A27DB-BD31-4B8C-83A1-F6EECF244321}">
                <p14:modId xmlns:p14="http://schemas.microsoft.com/office/powerpoint/2010/main" val="1129931086"/>
              </p:ext>
            </p:extLst>
          </p:nvPr>
        </p:nvGraphicFramePr>
        <p:xfrm>
          <a:off x="904459" y="3558207"/>
          <a:ext cx="10676202" cy="3084351"/>
        </p:xfrm>
        <a:graphic>
          <a:graphicData uri="http://schemas.openxmlformats.org/drawingml/2006/table">
            <a:tbl>
              <a:tblPr firstRow="1" firstCol="1" bandRow="1">
                <a:tableStyleId>{3B4B98B0-60AC-42C2-AFA5-B58CD77FA1E5}</a:tableStyleId>
              </a:tblPr>
              <a:tblGrid>
                <a:gridCol w="1333840">
                  <a:extLst>
                    <a:ext uri="{9D8B030D-6E8A-4147-A177-3AD203B41FA5}">
                      <a16:colId xmlns:a16="http://schemas.microsoft.com/office/drawing/2014/main" val="813197861"/>
                    </a:ext>
                  </a:extLst>
                </a:gridCol>
                <a:gridCol w="905366">
                  <a:extLst>
                    <a:ext uri="{9D8B030D-6E8A-4147-A177-3AD203B41FA5}">
                      <a16:colId xmlns:a16="http://schemas.microsoft.com/office/drawing/2014/main" val="218705144"/>
                    </a:ext>
                  </a:extLst>
                </a:gridCol>
                <a:gridCol w="904453">
                  <a:extLst>
                    <a:ext uri="{9D8B030D-6E8A-4147-A177-3AD203B41FA5}">
                      <a16:colId xmlns:a16="http://schemas.microsoft.com/office/drawing/2014/main" val="3343795167"/>
                    </a:ext>
                  </a:extLst>
                </a:gridCol>
                <a:gridCol w="791168">
                  <a:extLst>
                    <a:ext uri="{9D8B030D-6E8A-4147-A177-3AD203B41FA5}">
                      <a16:colId xmlns:a16="http://schemas.microsoft.com/office/drawing/2014/main" val="1637476056"/>
                    </a:ext>
                  </a:extLst>
                </a:gridCol>
                <a:gridCol w="1530263">
                  <a:extLst>
                    <a:ext uri="{9D8B030D-6E8A-4147-A177-3AD203B41FA5}">
                      <a16:colId xmlns:a16="http://schemas.microsoft.com/office/drawing/2014/main" val="580225763"/>
                    </a:ext>
                  </a:extLst>
                </a:gridCol>
                <a:gridCol w="893490">
                  <a:extLst>
                    <a:ext uri="{9D8B030D-6E8A-4147-A177-3AD203B41FA5}">
                      <a16:colId xmlns:a16="http://schemas.microsoft.com/office/drawing/2014/main" val="88107089"/>
                    </a:ext>
                  </a:extLst>
                </a:gridCol>
                <a:gridCol w="891663">
                  <a:extLst>
                    <a:ext uri="{9D8B030D-6E8A-4147-A177-3AD203B41FA5}">
                      <a16:colId xmlns:a16="http://schemas.microsoft.com/office/drawing/2014/main" val="1538628221"/>
                    </a:ext>
                  </a:extLst>
                </a:gridCol>
                <a:gridCol w="893490">
                  <a:extLst>
                    <a:ext uri="{9D8B030D-6E8A-4147-A177-3AD203B41FA5}">
                      <a16:colId xmlns:a16="http://schemas.microsoft.com/office/drawing/2014/main" val="670373130"/>
                    </a:ext>
                  </a:extLst>
                </a:gridCol>
                <a:gridCol w="891663">
                  <a:extLst>
                    <a:ext uri="{9D8B030D-6E8A-4147-A177-3AD203B41FA5}">
                      <a16:colId xmlns:a16="http://schemas.microsoft.com/office/drawing/2014/main" val="1567691003"/>
                    </a:ext>
                  </a:extLst>
                </a:gridCol>
                <a:gridCol w="1640806">
                  <a:extLst>
                    <a:ext uri="{9D8B030D-6E8A-4147-A177-3AD203B41FA5}">
                      <a16:colId xmlns:a16="http://schemas.microsoft.com/office/drawing/2014/main" val="427338099"/>
                    </a:ext>
                  </a:extLst>
                </a:gridCol>
              </a:tblGrid>
              <a:tr h="285588">
                <a:tc>
                  <a:txBody>
                    <a:bodyPr/>
                    <a:lstStyle/>
                    <a:p>
                      <a:endParaRPr lang="sk-SK" sz="1300" dirty="0">
                        <a:effectLst/>
                        <a:latin typeface="Times New Roman" panose="02020603050405020304" pitchFamily="18" charset="0"/>
                      </a:endParaRPr>
                    </a:p>
                  </a:txBody>
                  <a:tcPr marL="44450" marR="44450" marT="0" marB="0" anchor="ctr"/>
                </a:tc>
                <a:tc gridSpan="9">
                  <a:txBody>
                    <a:bodyPr/>
                    <a:lstStyle/>
                    <a:p>
                      <a:pPr algn="ctr">
                        <a:spcAft>
                          <a:spcPts val="0"/>
                        </a:spcAft>
                      </a:pPr>
                      <a:r>
                        <a:rPr lang="en-US" sz="1300" dirty="0" smtClean="0">
                          <a:solidFill>
                            <a:srgbClr val="C00000"/>
                          </a:solidFill>
                          <a:effectLst>
                            <a:outerShdw blurRad="38100" dist="38100" dir="2700000" algn="tl">
                              <a:srgbClr val="000000">
                                <a:alpha val="43137"/>
                              </a:srgbClr>
                            </a:outerShdw>
                          </a:effectLst>
                        </a:rPr>
                        <a:t>Amount of damage caused by designated animals (</a:t>
                      </a:r>
                      <a:r>
                        <a:rPr lang="en-US" sz="1300" dirty="0" err="1" smtClean="0">
                          <a:solidFill>
                            <a:srgbClr val="C00000"/>
                          </a:solidFill>
                          <a:effectLst>
                            <a:outerShdw blurRad="38100" dist="38100" dir="2700000" algn="tl">
                              <a:srgbClr val="000000">
                                <a:alpha val="43137"/>
                              </a:srgbClr>
                            </a:outerShdw>
                          </a:effectLst>
                        </a:rPr>
                        <a:t>Eur</a:t>
                      </a:r>
                      <a:r>
                        <a:rPr lang="en-US" sz="1300" dirty="0" smtClean="0">
                          <a:solidFill>
                            <a:srgbClr val="C00000"/>
                          </a:solidFill>
                          <a:effectLst>
                            <a:outerShdw blurRad="38100" dist="38100" dir="2700000" algn="tl">
                              <a:srgbClr val="000000">
                                <a:alpha val="43137"/>
                              </a:srgbClr>
                            </a:outerShdw>
                          </a:effectLst>
                        </a:rPr>
                        <a:t>)</a:t>
                      </a:r>
                      <a:endParaRPr lang="sk-SK" sz="1300" dirty="0">
                        <a:solidFill>
                          <a:srgbClr val="C00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endParaRPr>
                    </a:p>
                  </a:txBody>
                  <a:tcPr marL="44450" marR="44450" marT="0" marB="0" anchor="ct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extLst>
                  <a:ext uri="{0D108BD9-81ED-4DB2-BD59-A6C34878D82A}">
                    <a16:rowId xmlns:a16="http://schemas.microsoft.com/office/drawing/2014/main" val="3537808265"/>
                  </a:ext>
                </a:extLst>
              </a:tr>
              <a:tr h="456941">
                <a:tc>
                  <a:txBody>
                    <a:bodyPr/>
                    <a:lstStyle/>
                    <a:p>
                      <a:pPr algn="ctr">
                        <a:spcAft>
                          <a:spcPts val="0"/>
                        </a:spcAft>
                      </a:pPr>
                      <a:r>
                        <a:rPr lang="sk-SK" sz="1300" b="1" dirty="0" err="1" smtClean="0">
                          <a:effectLst/>
                          <a:latin typeface="+mn-lt"/>
                          <a:ea typeface="Calibri" panose="020F0502020204030204" pitchFamily="34" charset="0"/>
                        </a:rPr>
                        <a:t>Year</a:t>
                      </a:r>
                      <a:endParaRPr lang="sk-SK" sz="1300" b="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solidFill>
                            <a:srgbClr val="FF0000"/>
                          </a:solidFill>
                          <a:effectLst/>
                          <a:latin typeface="+mn-lt"/>
                        </a:rPr>
                        <a:t>Ursus</a:t>
                      </a:r>
                      <a:r>
                        <a:rPr lang="sk-SK" sz="1300" b="1" i="1" dirty="0" smtClean="0">
                          <a:solidFill>
                            <a:srgbClr val="FF0000"/>
                          </a:solidFill>
                          <a:effectLst/>
                          <a:latin typeface="+mn-lt"/>
                        </a:rPr>
                        <a:t> </a:t>
                      </a:r>
                      <a:r>
                        <a:rPr lang="sk-SK" sz="1300" b="1" i="1" dirty="0" err="1" smtClean="0">
                          <a:solidFill>
                            <a:srgbClr val="FF0000"/>
                          </a:solidFill>
                          <a:effectLst/>
                          <a:latin typeface="+mn-lt"/>
                        </a:rPr>
                        <a:t>arctos</a:t>
                      </a:r>
                      <a:endParaRPr lang="sk-SK" sz="1300" b="1" i="1" dirty="0" smtClean="0">
                        <a:solidFill>
                          <a:srgbClr val="FF0000"/>
                        </a:solidFill>
                        <a:effectLst/>
                        <a:latin typeface="+mn-lt"/>
                        <a:ea typeface="+mn-ea"/>
                      </a:endParaRPr>
                    </a:p>
                  </a:txBody>
                  <a:tcPr marL="44450" marR="44450" marT="0" marB="0" anchor="ctr"/>
                </a:tc>
                <a:tc>
                  <a:txBody>
                    <a:bodyPr/>
                    <a:lstStyle/>
                    <a:p>
                      <a:pPr algn="ctr">
                        <a:spcAft>
                          <a:spcPts val="0"/>
                        </a:spcAft>
                      </a:pPr>
                      <a:r>
                        <a:rPr lang="sk-SK" sz="1300" b="1" i="1" dirty="0" err="1" smtClean="0">
                          <a:solidFill>
                            <a:srgbClr val="FF0000"/>
                          </a:solidFill>
                          <a:effectLst/>
                          <a:latin typeface="+mn-lt"/>
                        </a:rPr>
                        <a:t>Canis</a:t>
                      </a:r>
                      <a:r>
                        <a:rPr lang="sk-SK" sz="1300" b="1" i="1" dirty="0" smtClean="0">
                          <a:solidFill>
                            <a:srgbClr val="FF0000"/>
                          </a:solidFill>
                          <a:effectLst/>
                          <a:latin typeface="+mn-lt"/>
                        </a:rPr>
                        <a:t> </a:t>
                      </a:r>
                      <a:r>
                        <a:rPr lang="sk-SK" sz="1300" b="1" i="1" dirty="0" err="1" smtClean="0">
                          <a:solidFill>
                            <a:srgbClr val="FF0000"/>
                          </a:solidFill>
                          <a:effectLst/>
                          <a:latin typeface="+mn-lt"/>
                        </a:rPr>
                        <a:t>lupus</a:t>
                      </a:r>
                      <a:endParaRPr lang="sk-SK" sz="1300" b="1" i="1" dirty="0" smtClean="0">
                        <a:solidFill>
                          <a:srgbClr val="FF0000"/>
                        </a:solidFill>
                        <a:effectLst/>
                        <a:latin typeface="+mn-lt"/>
                      </a:endParaRPr>
                    </a:p>
                  </a:txBody>
                  <a:tcPr marL="44450" marR="44450" marT="0" marB="0" anchor="ctr"/>
                </a:tc>
                <a:tc>
                  <a:txBody>
                    <a:bodyPr/>
                    <a:lstStyle/>
                    <a:p>
                      <a:pPr algn="ctr">
                        <a:spcAft>
                          <a:spcPts val="0"/>
                        </a:spcAft>
                      </a:pPr>
                      <a:r>
                        <a:rPr lang="sk-SK" sz="1300" b="1" i="1" dirty="0" err="1" smtClean="0">
                          <a:solidFill>
                            <a:srgbClr val="FF0000"/>
                          </a:solidFill>
                          <a:effectLst/>
                          <a:latin typeface="+mn-lt"/>
                        </a:rPr>
                        <a:t>Lynx</a:t>
                      </a:r>
                      <a:r>
                        <a:rPr lang="sk-SK" sz="1300" b="1" i="1" dirty="0" smtClean="0">
                          <a:solidFill>
                            <a:srgbClr val="FF0000"/>
                          </a:solidFill>
                          <a:effectLst/>
                          <a:latin typeface="+mn-lt"/>
                        </a:rPr>
                        <a:t> </a:t>
                      </a:r>
                      <a:r>
                        <a:rPr lang="sk-SK" sz="1300" b="1" i="1" dirty="0" err="1" smtClean="0">
                          <a:solidFill>
                            <a:srgbClr val="FF0000"/>
                          </a:solidFill>
                          <a:effectLst/>
                          <a:latin typeface="+mn-lt"/>
                        </a:rPr>
                        <a:t>lynx</a:t>
                      </a:r>
                      <a:endParaRPr lang="sk-SK" sz="1300" b="1" i="1" dirty="0" smtClean="0">
                        <a:solidFill>
                          <a:srgbClr val="FF0000"/>
                        </a:solidFill>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effectLst/>
                          <a:latin typeface="+mn-lt"/>
                        </a:rPr>
                        <a:t>Piscivorous</a:t>
                      </a:r>
                      <a:r>
                        <a:rPr lang="sk-SK" sz="1300" b="1" i="1" baseline="0" dirty="0" smtClean="0">
                          <a:effectLst/>
                          <a:latin typeface="+mn-lt"/>
                        </a:rPr>
                        <a:t> </a:t>
                      </a:r>
                      <a:r>
                        <a:rPr lang="sk-SK" sz="1300" b="1" i="1" baseline="0" dirty="0" err="1" smtClean="0">
                          <a:effectLst/>
                          <a:latin typeface="+mn-lt"/>
                        </a:rPr>
                        <a:t>bird</a:t>
                      </a:r>
                      <a:r>
                        <a:rPr lang="sk-SK" sz="1300" b="1" i="1" baseline="0" dirty="0" smtClean="0">
                          <a:effectLst/>
                          <a:latin typeface="+mn-lt"/>
                        </a:rPr>
                        <a:t> </a:t>
                      </a:r>
                      <a:r>
                        <a:rPr lang="sk-SK" sz="1300" b="1" i="1" baseline="0" dirty="0" err="1" smtClean="0">
                          <a:effectLst/>
                          <a:latin typeface="+mn-lt"/>
                        </a:rPr>
                        <a:t>species</a:t>
                      </a:r>
                      <a:endParaRPr lang="sk-SK" sz="1300" b="1" i="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effectLst/>
                          <a:latin typeface="+mn-lt"/>
                        </a:rPr>
                        <a:t>Lutra</a:t>
                      </a:r>
                      <a:r>
                        <a:rPr lang="sk-SK" sz="1300" b="1" i="1" dirty="0" smtClean="0">
                          <a:effectLst/>
                          <a:latin typeface="+mn-lt"/>
                        </a:rPr>
                        <a:t> </a:t>
                      </a:r>
                      <a:r>
                        <a:rPr lang="sk-SK" sz="1300" b="1" i="1" dirty="0" err="1" smtClean="0">
                          <a:effectLst/>
                          <a:latin typeface="+mn-lt"/>
                        </a:rPr>
                        <a:t>lutra</a:t>
                      </a:r>
                      <a:endParaRPr lang="sk-SK" sz="1300" b="1" i="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effectLst/>
                          <a:latin typeface="+mn-lt"/>
                        </a:rPr>
                        <a:t>Castor</a:t>
                      </a:r>
                      <a:r>
                        <a:rPr lang="sk-SK" sz="1300" b="1" i="1" dirty="0" smtClean="0">
                          <a:effectLst/>
                          <a:latin typeface="+mn-lt"/>
                        </a:rPr>
                        <a:t> fiber</a:t>
                      </a:r>
                      <a:endParaRPr lang="sk-SK" sz="1300" b="1" i="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effectLst/>
                          <a:latin typeface="+mn-lt"/>
                        </a:rPr>
                        <a:t>Bison</a:t>
                      </a:r>
                      <a:r>
                        <a:rPr lang="sk-SK" sz="1300" b="1" i="1" dirty="0" smtClean="0">
                          <a:effectLst/>
                          <a:latin typeface="+mn-lt"/>
                        </a:rPr>
                        <a:t> </a:t>
                      </a:r>
                      <a:r>
                        <a:rPr lang="sk-SK" sz="1300" b="1" i="1" dirty="0" err="1" smtClean="0">
                          <a:effectLst/>
                          <a:latin typeface="+mn-lt"/>
                        </a:rPr>
                        <a:t>bonasus</a:t>
                      </a:r>
                      <a:endParaRPr lang="sk-SK" sz="1300" b="1" i="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i="1" dirty="0" err="1" smtClean="0">
                          <a:effectLst/>
                          <a:latin typeface="+mn-lt"/>
                        </a:rPr>
                        <a:t>Corvus</a:t>
                      </a:r>
                      <a:r>
                        <a:rPr lang="sk-SK" sz="1300" b="1" i="1" dirty="0" smtClean="0">
                          <a:effectLst/>
                          <a:latin typeface="+mn-lt"/>
                        </a:rPr>
                        <a:t> </a:t>
                      </a:r>
                      <a:r>
                        <a:rPr lang="sk-SK" sz="1300" b="1" i="1" dirty="0" err="1" smtClean="0">
                          <a:effectLst/>
                          <a:latin typeface="+mn-lt"/>
                        </a:rPr>
                        <a:t>corax</a:t>
                      </a:r>
                      <a:r>
                        <a:rPr lang="sk-SK" sz="1300" b="1" i="1" dirty="0" smtClean="0">
                          <a:effectLst/>
                          <a:latin typeface="+mn-lt"/>
                        </a:rPr>
                        <a:t> </a:t>
                      </a:r>
                      <a:endParaRPr lang="sk-SK" sz="1300" b="1" i="1" dirty="0">
                        <a:effectLst/>
                        <a:latin typeface="+mn-lt"/>
                        <a:ea typeface="Calibri" panose="020F0502020204030204" pitchFamily="34" charset="0"/>
                      </a:endParaRPr>
                    </a:p>
                  </a:txBody>
                  <a:tcPr marL="44450" marR="44450" marT="0" marB="0" anchor="ctr"/>
                </a:tc>
                <a:tc>
                  <a:txBody>
                    <a:bodyPr/>
                    <a:lstStyle/>
                    <a:p>
                      <a:pPr algn="ctr">
                        <a:spcAft>
                          <a:spcPts val="0"/>
                        </a:spcAft>
                      </a:pPr>
                      <a:r>
                        <a:rPr lang="sk-SK" sz="1300" b="1" dirty="0" err="1" smtClean="0">
                          <a:effectLst/>
                          <a:latin typeface="+mn-lt"/>
                        </a:rPr>
                        <a:t>Total</a:t>
                      </a:r>
                      <a:r>
                        <a:rPr lang="sk-SK" sz="1300" b="1" dirty="0" smtClean="0">
                          <a:effectLst/>
                          <a:latin typeface="+mn-lt"/>
                        </a:rPr>
                        <a:t>/€ </a:t>
                      </a:r>
                      <a:endParaRPr lang="sk-SK" sz="1300" b="1" dirty="0">
                        <a:effectLst/>
                        <a:latin typeface="+mn-lt"/>
                        <a:ea typeface="Calibri" panose="020F0502020204030204" pitchFamily="34" charset="0"/>
                      </a:endParaRPr>
                    </a:p>
                  </a:txBody>
                  <a:tcPr marL="44450" marR="44450" marT="0" marB="0" anchor="ctr"/>
                </a:tc>
                <a:extLst>
                  <a:ext uri="{0D108BD9-81ED-4DB2-BD59-A6C34878D82A}">
                    <a16:rowId xmlns:a16="http://schemas.microsoft.com/office/drawing/2014/main" val="706014862"/>
                  </a:ext>
                </a:extLst>
              </a:tr>
              <a:tr h="285588">
                <a:tc>
                  <a:txBody>
                    <a:bodyPr/>
                    <a:lstStyle/>
                    <a:p>
                      <a:pPr algn="ctr">
                        <a:spcAft>
                          <a:spcPts val="0"/>
                        </a:spcAft>
                      </a:pPr>
                      <a:r>
                        <a:rPr lang="sk-SK" sz="1300">
                          <a:effectLst/>
                        </a:rPr>
                        <a:t>2019</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190034,3</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179773,4</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333,9</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494948,61</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0</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56522,23</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17128,24</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0</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938 740,67</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1816211124"/>
                  </a:ext>
                </a:extLst>
              </a:tr>
              <a:tr h="285588">
                <a:tc>
                  <a:txBody>
                    <a:bodyPr/>
                    <a:lstStyle/>
                    <a:p>
                      <a:pPr algn="ctr">
                        <a:spcAft>
                          <a:spcPts val="0"/>
                        </a:spcAft>
                      </a:pPr>
                      <a:r>
                        <a:rPr lang="sk-SK" sz="1300">
                          <a:effectLst/>
                        </a:rPr>
                        <a:t>2020</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75551,91</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197573,8</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226,68</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572048,47</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37903</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26232</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1394,37</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0</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910 930,18</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2189681700"/>
                  </a:ext>
                </a:extLst>
              </a:tr>
              <a:tr h="285588">
                <a:tc>
                  <a:txBody>
                    <a:bodyPr/>
                    <a:lstStyle/>
                    <a:p>
                      <a:pPr algn="ctr">
                        <a:spcAft>
                          <a:spcPts val="0"/>
                        </a:spcAft>
                      </a:pPr>
                      <a:r>
                        <a:rPr lang="sk-SK" sz="1300">
                          <a:effectLst/>
                        </a:rPr>
                        <a:t>2021</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197274,4</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313276,5</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2210,5</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656290,82</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79214</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26607,27</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0</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0</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1 274 873,45</a:t>
                      </a:r>
                      <a:endParaRPr lang="sk-SK" sz="130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3590684188"/>
                  </a:ext>
                </a:extLst>
              </a:tr>
              <a:tr h="285588">
                <a:tc>
                  <a:txBody>
                    <a:bodyPr/>
                    <a:lstStyle/>
                    <a:p>
                      <a:pPr algn="ctr">
                        <a:spcAft>
                          <a:spcPts val="0"/>
                        </a:spcAft>
                      </a:pPr>
                      <a:r>
                        <a:rPr lang="sk-SK" sz="1300">
                          <a:effectLst/>
                        </a:rPr>
                        <a:t>2022</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394908,7</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576240,8</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1085,39</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800928,71</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23419,7</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27896,61</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9724,35</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0</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1 834 204,27</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3683196991"/>
                  </a:ext>
                </a:extLst>
              </a:tr>
              <a:tr h="285588">
                <a:tc>
                  <a:txBody>
                    <a:bodyPr/>
                    <a:lstStyle/>
                    <a:p>
                      <a:pPr algn="ctr">
                        <a:spcAft>
                          <a:spcPts val="0"/>
                        </a:spcAft>
                      </a:pPr>
                      <a:r>
                        <a:rPr lang="sk-SK" sz="1300">
                          <a:effectLst/>
                        </a:rPr>
                        <a:t>2023</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531570,5</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533648,2</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2104,4</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1180889,41</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506,88</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55029,76</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375,36</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2145</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2 306 269,53</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2643570785"/>
                  </a:ext>
                </a:extLst>
              </a:tr>
              <a:tr h="913882">
                <a:tc>
                  <a:txBody>
                    <a:bodyPr/>
                    <a:lstStyle/>
                    <a:p>
                      <a:pPr algn="ctr">
                        <a:spcAft>
                          <a:spcPts val="0"/>
                        </a:spcAft>
                      </a:pPr>
                      <a:r>
                        <a:rPr lang="en-US" sz="1300" b="1" dirty="0" smtClean="0">
                          <a:effectLst/>
                        </a:rPr>
                        <a:t>Total cost per animal</a:t>
                      </a:r>
                      <a:r>
                        <a:rPr lang="sk-SK" sz="1300" b="1" dirty="0" smtClean="0">
                          <a:effectLst/>
                        </a:rPr>
                        <a:t>/€</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1389340</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solidFill>
                            <a:srgbClr val="FF0000"/>
                          </a:solidFill>
                          <a:effectLst/>
                        </a:rPr>
                        <a:t>1800513</a:t>
                      </a:r>
                      <a:endParaRPr lang="sk-SK" sz="1300" b="1">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solidFill>
                            <a:srgbClr val="FF0000"/>
                          </a:solidFill>
                          <a:effectLst/>
                        </a:rPr>
                        <a:t>5960,87</a:t>
                      </a:r>
                      <a:endParaRPr lang="sk-SK" sz="1300" b="1" dirty="0">
                        <a:solidFill>
                          <a:srgbClr val="FF0000"/>
                        </a:solidFill>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effectLst/>
                        </a:rPr>
                        <a:t>3705106,02</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effectLst/>
                        </a:rPr>
                        <a:t>141043,6</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effectLst/>
                        </a:rPr>
                        <a:t>192287,9</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a:effectLst/>
                        </a:rPr>
                        <a:t>28622,32</a:t>
                      </a:r>
                      <a:endParaRPr lang="sk-SK" sz="1300" b="1">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effectLst/>
                        </a:rPr>
                        <a:t>2145</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b="1" dirty="0">
                          <a:effectLst/>
                        </a:rPr>
                        <a:t>7265018,1</a:t>
                      </a:r>
                      <a:endParaRPr lang="sk-SK" sz="1300" b="1"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3672218928"/>
                  </a:ext>
                </a:extLst>
              </a:tr>
            </a:tbl>
          </a:graphicData>
        </a:graphic>
      </p:graphicFrame>
    </p:spTree>
    <p:extLst>
      <p:ext uri="{BB962C8B-B14F-4D97-AF65-F5344CB8AC3E}">
        <p14:creationId xmlns:p14="http://schemas.microsoft.com/office/powerpoint/2010/main" val="2470198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46719" y="273813"/>
            <a:ext cx="9404723" cy="1400530"/>
          </a:xfrm>
        </p:spPr>
        <p:txBody>
          <a:bodyPr/>
          <a:lstStyle/>
          <a:p>
            <a:r>
              <a:rPr lang="sk-SK" sz="3800" b="1" dirty="0" err="1">
                <a:solidFill>
                  <a:srgbClr val="B01513"/>
                </a:solidFill>
                <a:effectLst>
                  <a:outerShdw blurRad="38100" dist="38100" dir="2700000" algn="tl">
                    <a:srgbClr val="000000">
                      <a:alpha val="43137"/>
                    </a:srgbClr>
                  </a:outerShdw>
                </a:effectLst>
                <a:latin typeface="+mn-lt"/>
              </a:rPr>
              <a:t>Brown</a:t>
            </a:r>
            <a:r>
              <a:rPr lang="sk-SK" sz="3800" b="1" dirty="0">
                <a:solidFill>
                  <a:srgbClr val="B01513"/>
                </a:solidFill>
                <a:effectLst>
                  <a:outerShdw blurRad="38100" dist="38100" dir="2700000" algn="tl">
                    <a:srgbClr val="000000">
                      <a:alpha val="43137"/>
                    </a:srgbClr>
                  </a:outerShdw>
                </a:effectLst>
                <a:latin typeface="+mn-lt"/>
              </a:rPr>
              <a:t> </a:t>
            </a:r>
            <a:r>
              <a:rPr lang="sk-SK" sz="3800" b="1" dirty="0" err="1" smtClean="0">
                <a:solidFill>
                  <a:srgbClr val="B01513"/>
                </a:solidFill>
                <a:effectLst>
                  <a:outerShdw blurRad="38100" dist="38100" dir="2700000" algn="tl">
                    <a:srgbClr val="000000">
                      <a:alpha val="43137"/>
                    </a:srgbClr>
                  </a:outerShdw>
                </a:effectLst>
                <a:latin typeface="+mn-lt"/>
              </a:rPr>
              <a:t>bear</a:t>
            </a:r>
            <a:r>
              <a:rPr lang="sk-SK" sz="3800" b="1" dirty="0" smtClean="0">
                <a:solidFill>
                  <a:srgbClr val="B01513"/>
                </a:solidFill>
                <a:effectLst>
                  <a:outerShdw blurRad="38100" dist="38100" dir="2700000" algn="tl">
                    <a:srgbClr val="000000">
                      <a:alpha val="43137"/>
                    </a:srgbClr>
                  </a:outerShdw>
                </a:effectLst>
                <a:latin typeface="+mn-lt"/>
              </a:rPr>
              <a:t> </a:t>
            </a:r>
            <a:r>
              <a:rPr lang="sk-SK" altLang="sk-SK" sz="3800" b="1" dirty="0">
                <a:solidFill>
                  <a:srgbClr val="B01513"/>
                </a:solidFill>
                <a:effectLst>
                  <a:outerShdw blurRad="38100" dist="38100" dir="2700000" algn="tl">
                    <a:srgbClr val="000000">
                      <a:alpha val="43137"/>
                    </a:srgbClr>
                  </a:outerShdw>
                </a:effectLst>
                <a:latin typeface="+mn-lt"/>
              </a:rPr>
              <a:t>(</a:t>
            </a:r>
            <a:r>
              <a:rPr lang="sk-SK" altLang="sk-SK" sz="3800" b="1" i="1" dirty="0" err="1">
                <a:solidFill>
                  <a:srgbClr val="B01513"/>
                </a:solidFill>
                <a:effectLst>
                  <a:outerShdw blurRad="38100" dist="38100" dir="2700000" algn="tl">
                    <a:srgbClr val="000000">
                      <a:alpha val="43137"/>
                    </a:srgbClr>
                  </a:outerShdw>
                </a:effectLst>
                <a:latin typeface="+mn-lt"/>
              </a:rPr>
              <a:t>Ursus</a:t>
            </a:r>
            <a:r>
              <a:rPr lang="sk-SK" altLang="sk-SK" sz="3800" b="1" i="1" dirty="0">
                <a:solidFill>
                  <a:srgbClr val="B01513"/>
                </a:solidFill>
                <a:effectLst>
                  <a:outerShdw blurRad="38100" dist="38100" dir="2700000" algn="tl">
                    <a:srgbClr val="000000">
                      <a:alpha val="43137"/>
                    </a:srgbClr>
                  </a:outerShdw>
                </a:effectLst>
                <a:latin typeface="+mn-lt"/>
              </a:rPr>
              <a:t> </a:t>
            </a:r>
            <a:r>
              <a:rPr lang="sk-SK" altLang="sk-SK" sz="3800" b="1" i="1" dirty="0" err="1">
                <a:solidFill>
                  <a:srgbClr val="B01513"/>
                </a:solidFill>
                <a:effectLst>
                  <a:outerShdw blurRad="38100" dist="38100" dir="2700000" algn="tl">
                    <a:srgbClr val="000000">
                      <a:alpha val="43137"/>
                    </a:srgbClr>
                  </a:outerShdw>
                </a:effectLst>
                <a:latin typeface="+mn-lt"/>
              </a:rPr>
              <a:t>arctos</a:t>
            </a:r>
            <a:r>
              <a:rPr lang="sk-SK" altLang="sk-SK" sz="3800" b="1" dirty="0">
                <a:solidFill>
                  <a:srgbClr val="B01513"/>
                </a:solidFill>
                <a:effectLst>
                  <a:outerShdw blurRad="38100" dist="38100" dir="2700000" algn="tl">
                    <a:srgbClr val="000000">
                      <a:alpha val="43137"/>
                    </a:srgbClr>
                  </a:outerShdw>
                </a:effectLst>
                <a:latin typeface="+mn-lt"/>
              </a:rPr>
              <a:t>) </a:t>
            </a:r>
            <a:endParaRPr lang="sk-SK" sz="3800" b="1" dirty="0">
              <a:solidFill>
                <a:srgbClr val="B01513"/>
              </a:solidFill>
              <a:effectLst>
                <a:outerShdw blurRad="38100" dist="38100" dir="2700000" algn="tl">
                  <a:srgbClr val="000000">
                    <a:alpha val="43137"/>
                  </a:srgbClr>
                </a:outerShdw>
              </a:effectLst>
              <a:latin typeface="+mn-lt"/>
            </a:endParaRPr>
          </a:p>
        </p:txBody>
      </p:sp>
      <p:sp>
        <p:nvSpPr>
          <p:cNvPr id="3" name="Zástupný objekt pre obsah 2"/>
          <p:cNvSpPr>
            <a:spLocks noGrp="1"/>
          </p:cNvSpPr>
          <p:nvPr>
            <p:ph idx="1"/>
          </p:nvPr>
        </p:nvSpPr>
        <p:spPr>
          <a:xfrm>
            <a:off x="208721" y="1114312"/>
            <a:ext cx="7915052" cy="2831524"/>
          </a:xfrm>
        </p:spPr>
        <p:txBody>
          <a:bodyPr>
            <a:normAutofit fontScale="85000" lnSpcReduction="20000"/>
          </a:bodyPr>
          <a:lstStyle/>
          <a:p>
            <a:pPr algn="just">
              <a:buFont typeface="Wingdings" panose="05000000000000000000" pitchFamily="2" charset="2"/>
              <a:buChar char="Ø"/>
            </a:pPr>
            <a:r>
              <a:rPr lang="en-US" sz="1500" b="1" dirty="0" smtClean="0"/>
              <a:t>Currently</a:t>
            </a:r>
            <a:r>
              <a:rPr lang="en-US" sz="1500" b="1" dirty="0"/>
              <a:t>, the issue of damage caused by brown bears to livestock, bee colonies, agricultural crops, fruit and forest trees and property is perceived quite sensitively by the professional, but mainly by the general public. </a:t>
            </a:r>
            <a:endParaRPr lang="sk-SK" sz="1500" b="1" dirty="0" smtClean="0"/>
          </a:p>
          <a:p>
            <a:pPr algn="just">
              <a:buFont typeface="Wingdings" panose="05000000000000000000" pitchFamily="2" charset="2"/>
              <a:buChar char="Ø"/>
            </a:pPr>
            <a:r>
              <a:rPr lang="en-US" sz="1500" b="1" dirty="0"/>
              <a:t>Most bear damage in recent years has been to agricultural crops, livestock and human health. </a:t>
            </a:r>
            <a:endParaRPr lang="sk-SK" sz="1500" b="1" dirty="0" smtClean="0"/>
          </a:p>
          <a:p>
            <a:pPr algn="just">
              <a:buFont typeface="Wingdings" panose="05000000000000000000" pitchFamily="2" charset="2"/>
              <a:buChar char="Ø"/>
            </a:pPr>
            <a:r>
              <a:rPr lang="en-US" sz="1500" b="1" dirty="0"/>
              <a:t>Damage caused by both bears and wolves is rising sharply. A task force has been formed to deal with bear problems, and they consider the culling of individual bears as a last resort to resolve conflicts. As of 1 March 2024, a new provision for bear culling is in force and there are currently 5 brown bear intervention groups in Slovakia</a:t>
            </a:r>
            <a:r>
              <a:rPr lang="en-US" sz="1500" b="1" dirty="0" smtClean="0"/>
              <a:t>.</a:t>
            </a:r>
            <a:endParaRPr lang="sk-SK" sz="1500" b="1" dirty="0" smtClean="0"/>
          </a:p>
          <a:p>
            <a:pPr algn="just">
              <a:buFont typeface="Wingdings" panose="05000000000000000000" pitchFamily="2" charset="2"/>
              <a:buChar char="Ø"/>
            </a:pPr>
            <a:r>
              <a:rPr lang="en-US" sz="1500" b="1" dirty="0"/>
              <a:t>The </a:t>
            </a:r>
            <a:r>
              <a:rPr lang="en-US" sz="1500" b="1" dirty="0" smtClean="0"/>
              <a:t>State </a:t>
            </a:r>
            <a:r>
              <a:rPr lang="en-US" sz="1500" b="1" dirty="0"/>
              <a:t>Nature </a:t>
            </a:r>
            <a:r>
              <a:rPr lang="en-US" sz="1500" b="1" dirty="0" err="1" smtClean="0"/>
              <a:t>Conserva</a:t>
            </a:r>
            <a:r>
              <a:rPr lang="sk-SK" sz="1500" b="1" dirty="0" err="1" smtClean="0"/>
              <a:t>ncy</a:t>
            </a:r>
            <a:r>
              <a:rPr lang="sk-SK" sz="1500" b="1" dirty="0" smtClean="0"/>
              <a:t> of </a:t>
            </a:r>
            <a:r>
              <a:rPr lang="sk-SK" sz="1500" b="1" dirty="0" err="1" smtClean="0"/>
              <a:t>the</a:t>
            </a:r>
            <a:r>
              <a:rPr lang="sk-SK" sz="1500" b="1" dirty="0" smtClean="0"/>
              <a:t> Slovak Republic</a:t>
            </a:r>
            <a:r>
              <a:rPr lang="en-US" sz="1500" b="1" dirty="0" smtClean="0"/>
              <a:t> </a:t>
            </a:r>
            <a:r>
              <a:rPr lang="en-US" sz="1500" b="1" dirty="0"/>
              <a:t>has published a study aimed at estimating the abundance of brown bears in Slovakia. Scientists from Charles University and the Czech University of Agriculture estimate the population size of this beast at </a:t>
            </a:r>
            <a:r>
              <a:rPr lang="en-US" sz="1500" b="1" dirty="0">
                <a:solidFill>
                  <a:srgbClr val="B01513"/>
                </a:solidFill>
                <a:effectLst>
                  <a:outerShdw blurRad="38100" dist="38100" dir="2700000" algn="tl">
                    <a:srgbClr val="000000">
                      <a:alpha val="43137"/>
                    </a:srgbClr>
                  </a:outerShdw>
                </a:effectLst>
              </a:rPr>
              <a:t>1,056</a:t>
            </a:r>
            <a:r>
              <a:rPr lang="en-US" sz="1500" b="1" dirty="0"/>
              <a:t> (1,012-1,275) </a:t>
            </a:r>
            <a:r>
              <a:rPr lang="en-US" sz="1500" b="1" dirty="0" smtClean="0"/>
              <a:t>individuals</a:t>
            </a:r>
            <a:r>
              <a:rPr lang="sk-SK" sz="1500" b="1" dirty="0"/>
              <a:t> </a:t>
            </a:r>
            <a:r>
              <a:rPr lang="sk-SK" sz="1500" b="1" dirty="0" smtClean="0"/>
              <a:t>(</a:t>
            </a:r>
            <a:r>
              <a:rPr lang="sk-SK" sz="1500" b="1" dirty="0" err="1" smtClean="0"/>
              <a:t>genetic</a:t>
            </a:r>
            <a:r>
              <a:rPr lang="sk-SK" sz="1500" b="1" dirty="0" smtClean="0"/>
              <a:t> </a:t>
            </a:r>
            <a:r>
              <a:rPr lang="sk-SK" sz="1500" b="1" dirty="0" err="1"/>
              <a:t>survey</a:t>
            </a:r>
            <a:r>
              <a:rPr lang="sk-SK" sz="1500" b="1" dirty="0"/>
              <a:t> in </a:t>
            </a:r>
            <a:r>
              <a:rPr lang="sk-SK" sz="1500" b="1" dirty="0" smtClean="0"/>
              <a:t>2022).</a:t>
            </a:r>
          </a:p>
          <a:p>
            <a:pPr algn="just">
              <a:buFont typeface="Wingdings" panose="05000000000000000000" pitchFamily="2" charset="2"/>
              <a:buChar char="Ø"/>
            </a:pPr>
            <a:r>
              <a:rPr lang="sk-SK" sz="1500" b="1" dirty="0" smtClean="0"/>
              <a:t>T</a:t>
            </a:r>
            <a:r>
              <a:rPr lang="en-US" sz="1500" b="1" dirty="0" smtClean="0"/>
              <a:t>he </a:t>
            </a:r>
            <a:r>
              <a:rPr lang="en-US" sz="1500" b="1" dirty="0"/>
              <a:t>largest bear population of </a:t>
            </a:r>
            <a:r>
              <a:rPr lang="en-US" sz="1500" b="1" dirty="0">
                <a:solidFill>
                  <a:srgbClr val="B01513"/>
                </a:solidFill>
                <a:effectLst>
                  <a:outerShdw blurRad="38100" dist="38100" dir="2700000" algn="tl">
                    <a:srgbClr val="000000">
                      <a:alpha val="43137"/>
                    </a:srgbClr>
                  </a:outerShdw>
                </a:effectLst>
              </a:rPr>
              <a:t>278 individuals </a:t>
            </a:r>
            <a:r>
              <a:rPr lang="en-US" sz="1500" b="1" dirty="0"/>
              <a:t>- in the Protected Landscape Area </a:t>
            </a:r>
            <a:r>
              <a:rPr lang="en-US" sz="1500" b="1" dirty="0" err="1"/>
              <a:t>Poľana</a:t>
            </a:r>
            <a:endParaRPr lang="sk-SK" sz="1500" b="1" dirty="0" smtClean="0">
              <a:solidFill>
                <a:srgbClr val="B01513"/>
              </a:solidFill>
            </a:endParaRPr>
          </a:p>
        </p:txBody>
      </p:sp>
      <p:graphicFrame>
        <p:nvGraphicFramePr>
          <p:cNvPr id="4" name="Tabuľka 3"/>
          <p:cNvGraphicFramePr>
            <a:graphicFrameLocks noGrp="1"/>
          </p:cNvGraphicFramePr>
          <p:nvPr>
            <p:extLst>
              <p:ext uri="{D42A27DB-BD31-4B8C-83A1-F6EECF244321}">
                <p14:modId xmlns:p14="http://schemas.microsoft.com/office/powerpoint/2010/main" val="86313348"/>
              </p:ext>
            </p:extLst>
          </p:nvPr>
        </p:nvGraphicFramePr>
        <p:xfrm>
          <a:off x="546719" y="4124737"/>
          <a:ext cx="7577054" cy="2298043"/>
        </p:xfrm>
        <a:graphic>
          <a:graphicData uri="http://schemas.openxmlformats.org/drawingml/2006/table">
            <a:tbl>
              <a:tblPr firstRow="1" firstCol="1" bandRow="1">
                <a:tableStyleId>{3B4B98B0-60AC-42C2-AFA5-B58CD77FA1E5}</a:tableStyleId>
              </a:tblPr>
              <a:tblGrid>
                <a:gridCol w="515590">
                  <a:extLst>
                    <a:ext uri="{9D8B030D-6E8A-4147-A177-3AD203B41FA5}">
                      <a16:colId xmlns:a16="http://schemas.microsoft.com/office/drawing/2014/main" val="1042914936"/>
                    </a:ext>
                  </a:extLst>
                </a:gridCol>
                <a:gridCol w="1078407">
                  <a:extLst>
                    <a:ext uri="{9D8B030D-6E8A-4147-A177-3AD203B41FA5}">
                      <a16:colId xmlns:a16="http://schemas.microsoft.com/office/drawing/2014/main" val="2464156261"/>
                    </a:ext>
                  </a:extLst>
                </a:gridCol>
                <a:gridCol w="966894">
                  <a:extLst>
                    <a:ext uri="{9D8B030D-6E8A-4147-A177-3AD203B41FA5}">
                      <a16:colId xmlns:a16="http://schemas.microsoft.com/office/drawing/2014/main" val="4096018452"/>
                    </a:ext>
                  </a:extLst>
                </a:gridCol>
                <a:gridCol w="1242397">
                  <a:extLst>
                    <a:ext uri="{9D8B030D-6E8A-4147-A177-3AD203B41FA5}">
                      <a16:colId xmlns:a16="http://schemas.microsoft.com/office/drawing/2014/main" val="2958266066"/>
                    </a:ext>
                  </a:extLst>
                </a:gridCol>
                <a:gridCol w="1041015">
                  <a:extLst>
                    <a:ext uri="{9D8B030D-6E8A-4147-A177-3AD203B41FA5}">
                      <a16:colId xmlns:a16="http://schemas.microsoft.com/office/drawing/2014/main" val="2261015096"/>
                    </a:ext>
                  </a:extLst>
                </a:gridCol>
                <a:gridCol w="1078407">
                  <a:extLst>
                    <a:ext uri="{9D8B030D-6E8A-4147-A177-3AD203B41FA5}">
                      <a16:colId xmlns:a16="http://schemas.microsoft.com/office/drawing/2014/main" val="3198294353"/>
                    </a:ext>
                  </a:extLst>
                </a:gridCol>
                <a:gridCol w="877026">
                  <a:extLst>
                    <a:ext uri="{9D8B030D-6E8A-4147-A177-3AD203B41FA5}">
                      <a16:colId xmlns:a16="http://schemas.microsoft.com/office/drawing/2014/main" val="1035483133"/>
                    </a:ext>
                  </a:extLst>
                </a:gridCol>
                <a:gridCol w="777318">
                  <a:extLst>
                    <a:ext uri="{9D8B030D-6E8A-4147-A177-3AD203B41FA5}">
                      <a16:colId xmlns:a16="http://schemas.microsoft.com/office/drawing/2014/main" val="3020701860"/>
                    </a:ext>
                  </a:extLst>
                </a:gridCol>
              </a:tblGrid>
              <a:tr h="662231">
                <a:tc>
                  <a:txBody>
                    <a:bodyPr/>
                    <a:lstStyle/>
                    <a:p>
                      <a:pPr algn="ctr">
                        <a:lnSpc>
                          <a:spcPct val="107000"/>
                        </a:lnSpc>
                        <a:spcAft>
                          <a:spcPts val="0"/>
                        </a:spcAft>
                      </a:pPr>
                      <a:r>
                        <a:rPr lang="sk-SK" sz="1100" dirty="0" err="1" smtClean="0">
                          <a:effectLst/>
                        </a:rPr>
                        <a:t>Year</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100" dirty="0" err="1" smtClean="0">
                          <a:effectLst/>
                        </a:rPr>
                        <a:t>Livestock</a:t>
                      </a:r>
                      <a:r>
                        <a:rPr lang="sk-SK" sz="1100" dirty="0" smtClean="0">
                          <a:effectLst/>
                        </a:rPr>
                        <a:t> </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sk-SK" sz="1100" dirty="0" err="1" smtClean="0">
                          <a:effectLst/>
                        </a:rPr>
                        <a:t>Hunting</a:t>
                      </a:r>
                      <a:r>
                        <a:rPr lang="sk-SK" sz="1100" dirty="0" smtClean="0">
                          <a:effectLst/>
                        </a:rPr>
                        <a:t> </a:t>
                      </a:r>
                      <a:r>
                        <a:rPr lang="sk-SK" sz="1100" dirty="0" err="1" smtClean="0">
                          <a:effectLst/>
                        </a:rPr>
                        <a:t>hoofed</a:t>
                      </a:r>
                      <a:r>
                        <a:rPr lang="sk-SK" sz="1100" dirty="0" smtClean="0">
                          <a:effectLst/>
                        </a:rPr>
                        <a:t> g.</a:t>
                      </a:r>
                    </a:p>
                  </a:txBody>
                  <a:tcPr marL="44450" marR="44450" marT="0" marB="0" anchor="ctr"/>
                </a:tc>
                <a:tc>
                  <a:txBody>
                    <a:bodyPr/>
                    <a:lstStyle/>
                    <a:p>
                      <a:pPr algn="ctr">
                        <a:spcAft>
                          <a:spcPts val="0"/>
                        </a:spcAft>
                      </a:pPr>
                      <a:r>
                        <a:rPr lang="sk-SK" sz="1100" dirty="0" err="1" smtClean="0">
                          <a:effectLst/>
                        </a:rPr>
                        <a:t>Agricultural</a:t>
                      </a:r>
                      <a:r>
                        <a:rPr lang="sk-SK" sz="1100" dirty="0" smtClean="0">
                          <a:effectLst/>
                        </a:rPr>
                        <a:t> </a:t>
                      </a:r>
                      <a:r>
                        <a:rPr lang="sk-SK" sz="1100" dirty="0" err="1" smtClean="0">
                          <a:effectLst/>
                        </a:rPr>
                        <a:t>crops</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err="1" smtClean="0">
                          <a:effectLst/>
                        </a:rPr>
                        <a:t>Bee</a:t>
                      </a:r>
                      <a:r>
                        <a:rPr lang="sk-SK" sz="1100" dirty="0" smtClean="0">
                          <a:effectLst/>
                        </a:rPr>
                        <a:t> </a:t>
                      </a:r>
                      <a:r>
                        <a:rPr lang="sk-SK" sz="1100" dirty="0" err="1" smtClean="0">
                          <a:effectLst/>
                        </a:rPr>
                        <a:t>colonies</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err="1" smtClean="0">
                          <a:effectLst/>
                        </a:rPr>
                        <a:t>Health</a:t>
                      </a:r>
                      <a:r>
                        <a:rPr lang="sk-SK" sz="1100" dirty="0" smtClean="0">
                          <a:effectLst/>
                        </a:rPr>
                        <a:t>/</a:t>
                      </a:r>
                      <a:r>
                        <a:rPr lang="sk-SK" sz="1100" dirty="0" err="1" smtClean="0">
                          <a:effectLst/>
                        </a:rPr>
                        <a:t>human</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err="1" smtClean="0">
                          <a:effectLst/>
                        </a:rPr>
                        <a:t>Fruit</a:t>
                      </a:r>
                      <a:r>
                        <a:rPr lang="sk-SK" sz="1100" dirty="0" smtClean="0">
                          <a:effectLst/>
                        </a:rPr>
                        <a:t> </a:t>
                      </a:r>
                      <a:r>
                        <a:rPr lang="sk-SK" sz="1100" dirty="0" err="1" smtClean="0">
                          <a:effectLst/>
                        </a:rPr>
                        <a:t>trees</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err="1" smtClean="0">
                          <a:effectLst/>
                        </a:rPr>
                        <a:t>Total</a:t>
                      </a:r>
                      <a:r>
                        <a:rPr lang="sk-SK" sz="1100" dirty="0" smtClean="0">
                          <a:effectLst/>
                        </a:rPr>
                        <a:t>/€</a:t>
                      </a:r>
                    </a:p>
                  </a:txBody>
                  <a:tcPr marL="44450" marR="44450" marT="0" marB="0" anchor="ctr"/>
                </a:tc>
                <a:extLst>
                  <a:ext uri="{0D108BD9-81ED-4DB2-BD59-A6C34878D82A}">
                    <a16:rowId xmlns:a16="http://schemas.microsoft.com/office/drawing/2014/main" val="3149508662"/>
                  </a:ext>
                </a:extLst>
              </a:tr>
              <a:tr h="241984">
                <a:tc>
                  <a:txBody>
                    <a:bodyPr/>
                    <a:lstStyle/>
                    <a:p>
                      <a:pPr algn="ctr">
                        <a:spcAft>
                          <a:spcPts val="0"/>
                        </a:spcAft>
                      </a:pPr>
                      <a:r>
                        <a:rPr lang="sk-SK" sz="1100">
                          <a:effectLst/>
                        </a:rPr>
                        <a:t>2019</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16154,53</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2038,4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56914,8</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54977,4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59836,55</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112,58</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190034,26</a:t>
                      </a:r>
                      <a:endParaRPr lang="sk-SK" sz="12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4018664646"/>
                  </a:ext>
                </a:extLst>
              </a:tr>
              <a:tr h="241984">
                <a:tc>
                  <a:txBody>
                    <a:bodyPr/>
                    <a:lstStyle/>
                    <a:p>
                      <a:pPr algn="ctr">
                        <a:spcAft>
                          <a:spcPts val="0"/>
                        </a:spcAft>
                      </a:pPr>
                      <a:r>
                        <a:rPr lang="sk-SK" sz="1100">
                          <a:effectLst/>
                        </a:rPr>
                        <a:t>2020</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19903,02</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4025</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23242</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16484,72</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10914,2</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983</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75551,94</a:t>
                      </a:r>
                      <a:endParaRPr lang="sk-SK" sz="12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2521959808"/>
                  </a:ext>
                </a:extLst>
              </a:tr>
              <a:tr h="241984">
                <a:tc>
                  <a:txBody>
                    <a:bodyPr/>
                    <a:lstStyle/>
                    <a:p>
                      <a:pPr algn="ctr">
                        <a:spcAft>
                          <a:spcPts val="0"/>
                        </a:spcAft>
                      </a:pPr>
                      <a:r>
                        <a:rPr lang="sk-SK" sz="1100">
                          <a:effectLst/>
                        </a:rPr>
                        <a:t>2021</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42558,51</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6362,3</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70340,07</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29035,24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48333,24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645</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197274,36</a:t>
                      </a:r>
                      <a:endParaRPr lang="sk-SK" sz="12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1159810007"/>
                  </a:ext>
                </a:extLst>
              </a:tr>
              <a:tr h="241984">
                <a:tc>
                  <a:txBody>
                    <a:bodyPr/>
                    <a:lstStyle/>
                    <a:p>
                      <a:pPr algn="ctr">
                        <a:spcAft>
                          <a:spcPts val="0"/>
                        </a:spcAft>
                      </a:pPr>
                      <a:r>
                        <a:rPr lang="sk-SK" sz="1100">
                          <a:effectLst/>
                        </a:rPr>
                        <a:t>2022</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55222,85</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2083,4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263680,4</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49349</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18936,6</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5636,45</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394908,7</a:t>
                      </a:r>
                      <a:endParaRPr lang="sk-SK" sz="12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795890243"/>
                  </a:ext>
                </a:extLst>
              </a:tr>
              <a:tr h="241984">
                <a:tc>
                  <a:txBody>
                    <a:bodyPr/>
                    <a:lstStyle/>
                    <a:p>
                      <a:pPr algn="ctr">
                        <a:spcAft>
                          <a:spcPts val="0"/>
                        </a:spcAft>
                      </a:pPr>
                      <a:r>
                        <a:rPr lang="sk-SK" sz="1100">
                          <a:effectLst/>
                        </a:rPr>
                        <a:t>2023</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90933,42</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2312,8</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255153,1</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59256,98</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a:effectLst/>
                        </a:rPr>
                        <a:t>121976,1</a:t>
                      </a:r>
                      <a:endParaRPr lang="sk-SK" sz="12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1938,06</a:t>
                      </a:r>
                      <a:endParaRPr lang="sk-SK" sz="12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dirty="0">
                          <a:effectLst/>
                        </a:rPr>
                        <a:t>531570,48</a:t>
                      </a:r>
                      <a:endParaRPr lang="sk-SK" sz="12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238699470"/>
                  </a:ext>
                </a:extLst>
              </a:tr>
              <a:tr h="425892">
                <a:tc>
                  <a:txBody>
                    <a:bodyPr/>
                    <a:lstStyle/>
                    <a:p>
                      <a:pPr algn="ctr">
                        <a:lnSpc>
                          <a:spcPct val="107000"/>
                        </a:lnSpc>
                        <a:spcAft>
                          <a:spcPts val="0"/>
                        </a:spcAft>
                      </a:pPr>
                      <a:r>
                        <a:rPr lang="sk-SK" sz="1100" dirty="0" err="1" smtClean="0">
                          <a:effectLst/>
                        </a:rPr>
                        <a:t>Total</a:t>
                      </a:r>
                      <a:r>
                        <a:rPr lang="sk-SK" sz="1100" dirty="0" smtClean="0">
                          <a:effectLst/>
                        </a:rPr>
                        <a:t>/€</a:t>
                      </a:r>
                      <a:endParaRPr lang="sk-SK"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sk-SK" sz="1100" b="1">
                          <a:effectLst/>
                        </a:rPr>
                        <a:t>224772,33</a:t>
                      </a:r>
                      <a:endParaRPr lang="sk-SK" sz="1200" b="1">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a:effectLst/>
                        </a:rPr>
                        <a:t>16821,9</a:t>
                      </a:r>
                      <a:endParaRPr lang="sk-SK" sz="1200" b="1">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dirty="0">
                          <a:effectLst/>
                        </a:rPr>
                        <a:t>669330,4</a:t>
                      </a:r>
                      <a:endParaRPr lang="sk-SK" sz="12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dirty="0">
                          <a:effectLst/>
                        </a:rPr>
                        <a:t>209103,3</a:t>
                      </a:r>
                      <a:endParaRPr lang="sk-SK" sz="12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dirty="0">
                          <a:effectLst/>
                        </a:rPr>
                        <a:t>259996,7</a:t>
                      </a:r>
                      <a:endParaRPr lang="sk-SK" sz="12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dirty="0">
                          <a:effectLst/>
                        </a:rPr>
                        <a:t>9315,09</a:t>
                      </a:r>
                      <a:endParaRPr lang="sk-SK" sz="1200" b="1"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100" b="1" dirty="0">
                          <a:effectLst/>
                        </a:rPr>
                        <a:t>1389339,74</a:t>
                      </a:r>
                      <a:endParaRPr lang="sk-SK" sz="1200" b="1"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3077739066"/>
                  </a:ext>
                </a:extLst>
              </a:tr>
            </a:tbl>
          </a:graphicData>
        </a:graphic>
      </p:graphicFrame>
      <p:pic>
        <p:nvPicPr>
          <p:cNvPr id="5" name="Obrázo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67355" y="657225"/>
            <a:ext cx="3844306" cy="5765555"/>
          </a:xfrm>
          <a:prstGeom prst="rect">
            <a:avLst/>
          </a:prstGeom>
        </p:spPr>
      </p:pic>
    </p:spTree>
    <p:extLst>
      <p:ext uri="{BB962C8B-B14F-4D97-AF65-F5344CB8AC3E}">
        <p14:creationId xmlns:p14="http://schemas.microsoft.com/office/powerpoint/2010/main" val="2437681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4000" b="1" dirty="0">
                <a:solidFill>
                  <a:srgbClr val="B01513"/>
                </a:solidFill>
                <a:effectLst>
                  <a:outerShdw blurRad="38100" dist="38100" dir="2700000" algn="tl">
                    <a:srgbClr val="000000">
                      <a:alpha val="43137"/>
                    </a:srgbClr>
                  </a:outerShdw>
                </a:effectLst>
              </a:rPr>
              <a:t>Wolf </a:t>
            </a:r>
            <a:r>
              <a:rPr lang="sk-SK" altLang="sk-SK" sz="4000" b="1" dirty="0">
                <a:solidFill>
                  <a:srgbClr val="B01513"/>
                </a:solidFill>
                <a:effectLst>
                  <a:outerShdw blurRad="38100" dist="38100" dir="2700000" algn="tl">
                    <a:srgbClr val="000000">
                      <a:alpha val="43137"/>
                    </a:srgbClr>
                  </a:outerShdw>
                </a:effectLst>
              </a:rPr>
              <a:t>(</a:t>
            </a:r>
            <a:r>
              <a:rPr lang="sk-SK" altLang="sk-SK" sz="4000" b="1" i="1" dirty="0" err="1">
                <a:solidFill>
                  <a:srgbClr val="B01513"/>
                </a:solidFill>
                <a:effectLst>
                  <a:outerShdw blurRad="38100" dist="38100" dir="2700000" algn="tl">
                    <a:srgbClr val="000000">
                      <a:alpha val="43137"/>
                    </a:srgbClr>
                  </a:outerShdw>
                </a:effectLst>
              </a:rPr>
              <a:t>Canis</a:t>
            </a:r>
            <a:r>
              <a:rPr lang="sk-SK" altLang="sk-SK" sz="4000" b="1" i="1" dirty="0">
                <a:solidFill>
                  <a:srgbClr val="B01513"/>
                </a:solidFill>
                <a:effectLst>
                  <a:outerShdw blurRad="38100" dist="38100" dir="2700000" algn="tl">
                    <a:srgbClr val="000000">
                      <a:alpha val="43137"/>
                    </a:srgbClr>
                  </a:outerShdw>
                </a:effectLst>
              </a:rPr>
              <a:t> </a:t>
            </a:r>
            <a:r>
              <a:rPr lang="sk-SK" altLang="sk-SK" sz="4000" b="1" i="1" dirty="0" err="1">
                <a:solidFill>
                  <a:srgbClr val="B01513"/>
                </a:solidFill>
                <a:effectLst>
                  <a:outerShdw blurRad="38100" dist="38100" dir="2700000" algn="tl">
                    <a:srgbClr val="000000">
                      <a:alpha val="43137"/>
                    </a:srgbClr>
                  </a:outerShdw>
                </a:effectLst>
              </a:rPr>
              <a:t>lupus</a:t>
            </a:r>
            <a:r>
              <a:rPr lang="sk-SK" altLang="sk-SK" sz="4000" b="1" dirty="0">
                <a:solidFill>
                  <a:srgbClr val="B01513"/>
                </a:solidFill>
                <a:effectLst>
                  <a:outerShdw blurRad="38100" dist="38100" dir="2700000" algn="tl">
                    <a:srgbClr val="000000">
                      <a:alpha val="43137"/>
                    </a:srgbClr>
                  </a:outerShdw>
                </a:effectLst>
              </a:rPr>
              <a:t>)</a:t>
            </a:r>
            <a:endParaRPr lang="sk-SK" sz="4000" dirty="0"/>
          </a:p>
        </p:txBody>
      </p:sp>
      <p:sp>
        <p:nvSpPr>
          <p:cNvPr id="3" name="Zástupný objekt pre obsah 2"/>
          <p:cNvSpPr>
            <a:spLocks noGrp="1"/>
          </p:cNvSpPr>
          <p:nvPr>
            <p:ph idx="1"/>
          </p:nvPr>
        </p:nvSpPr>
        <p:spPr>
          <a:xfrm>
            <a:off x="357809" y="1386121"/>
            <a:ext cx="7432052" cy="4433607"/>
          </a:xfrm>
        </p:spPr>
        <p:txBody>
          <a:bodyPr/>
          <a:lstStyle/>
          <a:p>
            <a:pPr algn="just">
              <a:buFont typeface="Wingdings" panose="05000000000000000000" pitchFamily="2" charset="2"/>
              <a:buChar char="Ø"/>
            </a:pPr>
            <a:r>
              <a:rPr lang="en-US" sz="1600" b="1" dirty="0" smtClean="0"/>
              <a:t>Most </a:t>
            </a:r>
            <a:r>
              <a:rPr lang="en-US" sz="1600" b="1" dirty="0"/>
              <a:t>of the damage caused by wolves in recent years has been recorded on livestock and game animals, and attacks on herding dogs have also been </a:t>
            </a:r>
            <a:r>
              <a:rPr lang="en-US" sz="1600" b="1" dirty="0" smtClean="0"/>
              <a:t>recorded</a:t>
            </a:r>
            <a:r>
              <a:rPr lang="sk-SK" sz="1600" b="1" dirty="0" smtClean="0"/>
              <a:t>.</a:t>
            </a:r>
          </a:p>
          <a:p>
            <a:pPr algn="just">
              <a:buFont typeface="Wingdings" panose="05000000000000000000" pitchFamily="2" charset="2"/>
              <a:buChar char="Ø"/>
            </a:pPr>
            <a:r>
              <a:rPr lang="en-US" sz="1600" dirty="0"/>
              <a:t>Under Article 12 of the Birds Directive and Article 17 of the Habitats Directive, EU Member States report in detail. The reports for the current reporting period 2013-2018 were submitted by the Slovak Republic to the European Commission in April and July 2019 and are publicly available </a:t>
            </a:r>
            <a:r>
              <a:rPr lang="en-US" sz="1600" dirty="0" smtClean="0"/>
              <a:t>on</a:t>
            </a:r>
            <a:r>
              <a:rPr lang="sk-SK" sz="1600" dirty="0" smtClean="0"/>
              <a:t>.</a:t>
            </a:r>
            <a:r>
              <a:rPr lang="en-US" sz="1600" dirty="0" smtClean="0"/>
              <a:t> </a:t>
            </a:r>
            <a:endParaRPr lang="sk-SK" sz="1600" dirty="0" smtClean="0"/>
          </a:p>
          <a:p>
            <a:pPr algn="just">
              <a:buFont typeface="Wingdings" panose="05000000000000000000" pitchFamily="2" charset="2"/>
              <a:buChar char="Ø"/>
            </a:pPr>
            <a:r>
              <a:rPr lang="en-US" sz="1600" b="1" dirty="0" smtClean="0"/>
              <a:t>Estimate - Based mainly on extrapolation from limited data for 2013-2018 </a:t>
            </a:r>
            <a:r>
              <a:rPr lang="en-US" sz="1600" b="1" dirty="0" smtClean="0">
                <a:solidFill>
                  <a:srgbClr val="B01513"/>
                </a:solidFill>
                <a:effectLst>
                  <a:outerShdw blurRad="38100" dist="38100" dir="2700000" algn="tl">
                    <a:srgbClr val="000000">
                      <a:alpha val="43137"/>
                    </a:srgbClr>
                  </a:outerShdw>
                </a:effectLst>
              </a:rPr>
              <a:t>300-600 individuals</a:t>
            </a:r>
            <a:r>
              <a:rPr lang="en-US" sz="1600" b="1" dirty="0" smtClean="0"/>
              <a:t>, + increasing; = stable</a:t>
            </a:r>
            <a:r>
              <a:rPr lang="sk-SK" sz="1600" b="1" dirty="0" smtClean="0"/>
              <a:t> </a:t>
            </a:r>
            <a:r>
              <a:rPr lang="sk-SK" sz="1600" b="1" dirty="0" smtClean="0">
                <a:effectLst>
                  <a:outerShdw blurRad="38100" dist="38100" dir="2700000" algn="tl">
                    <a:srgbClr val="000000">
                      <a:alpha val="43137"/>
                    </a:srgbClr>
                  </a:outerShdw>
                </a:effectLst>
              </a:rPr>
              <a:t>(</a:t>
            </a:r>
            <a:r>
              <a:rPr lang="sk-SK" sz="1600" b="1" dirty="0" err="1" smtClean="0">
                <a:effectLst>
                  <a:outerShdw blurRad="38100" dist="38100" dir="2700000" algn="tl">
                    <a:srgbClr val="000000">
                      <a:alpha val="43137"/>
                    </a:srgbClr>
                  </a:outerShdw>
                </a:effectLst>
              </a:rPr>
              <a:t>source</a:t>
            </a:r>
            <a:r>
              <a:rPr lang="sk-SK" sz="1600" b="1" dirty="0" smtClean="0">
                <a:effectLst>
                  <a:outerShdw blurRad="38100" dist="38100" dir="2700000" algn="tl">
                    <a:srgbClr val="000000">
                      <a:alpha val="43137"/>
                    </a:srgbClr>
                  </a:outerShdw>
                </a:effectLst>
              </a:rPr>
              <a:t>: </a:t>
            </a:r>
            <a:r>
              <a:rPr lang="en-US" sz="1600" b="1" i="1" dirty="0" smtClean="0"/>
              <a:t>Reporting under Article 17 of the Habitats Directive for the period 2013-2018</a:t>
            </a:r>
            <a:r>
              <a:rPr lang="sk-SK" sz="1600" b="1" dirty="0" smtClean="0"/>
              <a:t>).</a:t>
            </a:r>
            <a:r>
              <a:rPr lang="en-US" sz="1600" b="1" dirty="0" smtClean="0"/>
              <a:t> </a:t>
            </a:r>
            <a:endParaRPr lang="sk-SK" sz="1600" b="1" dirty="0" smtClean="0"/>
          </a:p>
          <a:p>
            <a:pPr marL="0" indent="0" algn="just">
              <a:buNone/>
            </a:pPr>
            <a:endParaRPr lang="sk-SK" sz="1500" strike="sngStrike" dirty="0" smtClean="0"/>
          </a:p>
        </p:txBody>
      </p:sp>
      <p:pic>
        <p:nvPicPr>
          <p:cNvPr id="4" name="Zástupný objekt pre obsah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7163" y="719325"/>
            <a:ext cx="3847342" cy="5767200"/>
          </a:xfrm>
          <a:prstGeom prst="rect">
            <a:avLst/>
          </a:prstGeom>
        </p:spPr>
      </p:pic>
      <p:graphicFrame>
        <p:nvGraphicFramePr>
          <p:cNvPr id="5" name="Tabuľka 4"/>
          <p:cNvGraphicFramePr>
            <a:graphicFrameLocks noGrp="1"/>
          </p:cNvGraphicFramePr>
          <p:nvPr>
            <p:extLst>
              <p:ext uri="{D42A27DB-BD31-4B8C-83A1-F6EECF244321}">
                <p14:modId xmlns:p14="http://schemas.microsoft.com/office/powerpoint/2010/main" val="3774551477"/>
              </p:ext>
            </p:extLst>
          </p:nvPr>
        </p:nvGraphicFramePr>
        <p:xfrm>
          <a:off x="785191" y="4542181"/>
          <a:ext cx="7004670" cy="1944344"/>
        </p:xfrm>
        <a:graphic>
          <a:graphicData uri="http://schemas.openxmlformats.org/drawingml/2006/table">
            <a:tbl>
              <a:tblPr firstRow="1" firstCol="1" bandRow="1">
                <a:tableStyleId>{3B4B98B0-60AC-42C2-AFA5-B58CD77FA1E5}</a:tableStyleId>
              </a:tblPr>
              <a:tblGrid>
                <a:gridCol w="1014404">
                  <a:extLst>
                    <a:ext uri="{9D8B030D-6E8A-4147-A177-3AD203B41FA5}">
                      <a16:colId xmlns:a16="http://schemas.microsoft.com/office/drawing/2014/main" val="2067473011"/>
                    </a:ext>
                  </a:extLst>
                </a:gridCol>
                <a:gridCol w="2393360">
                  <a:extLst>
                    <a:ext uri="{9D8B030D-6E8A-4147-A177-3AD203B41FA5}">
                      <a16:colId xmlns:a16="http://schemas.microsoft.com/office/drawing/2014/main" val="713686130"/>
                    </a:ext>
                  </a:extLst>
                </a:gridCol>
                <a:gridCol w="2096434">
                  <a:extLst>
                    <a:ext uri="{9D8B030D-6E8A-4147-A177-3AD203B41FA5}">
                      <a16:colId xmlns:a16="http://schemas.microsoft.com/office/drawing/2014/main" val="3766132090"/>
                    </a:ext>
                  </a:extLst>
                </a:gridCol>
                <a:gridCol w="1500472">
                  <a:extLst>
                    <a:ext uri="{9D8B030D-6E8A-4147-A177-3AD203B41FA5}">
                      <a16:colId xmlns:a16="http://schemas.microsoft.com/office/drawing/2014/main" val="36903145"/>
                    </a:ext>
                  </a:extLst>
                </a:gridCol>
              </a:tblGrid>
              <a:tr h="432077">
                <a:tc>
                  <a:txBody>
                    <a:bodyPr/>
                    <a:lstStyle/>
                    <a:p>
                      <a:pPr algn="ctr">
                        <a:lnSpc>
                          <a:spcPct val="107000"/>
                        </a:lnSpc>
                        <a:spcAft>
                          <a:spcPts val="0"/>
                        </a:spcAft>
                      </a:pPr>
                      <a:r>
                        <a:rPr lang="sk-SK" sz="1300" dirty="0" err="1" smtClean="0">
                          <a:effectLst/>
                        </a:rPr>
                        <a:t>Year</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err="1" smtClean="0">
                          <a:effectLst/>
                        </a:rPr>
                        <a:t>Livestock</a:t>
                      </a:r>
                      <a:r>
                        <a:rPr lang="sk-SK" sz="1300" dirty="0" smtClean="0">
                          <a:effectLst/>
                        </a:rPr>
                        <a:t> </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sk-SK" sz="1300" dirty="0" err="1" smtClean="0">
                          <a:effectLst/>
                        </a:rPr>
                        <a:t>Hunting</a:t>
                      </a:r>
                      <a:r>
                        <a:rPr lang="sk-SK" sz="1300" dirty="0" smtClean="0">
                          <a:effectLst/>
                        </a:rPr>
                        <a:t> </a:t>
                      </a:r>
                      <a:r>
                        <a:rPr lang="sk-SK" sz="1300" dirty="0" err="1" smtClean="0">
                          <a:effectLst/>
                        </a:rPr>
                        <a:t>hoofed</a:t>
                      </a:r>
                      <a:r>
                        <a:rPr lang="sk-SK" sz="1300" dirty="0" smtClean="0">
                          <a:effectLst/>
                        </a:rPr>
                        <a:t> g.</a:t>
                      </a:r>
                    </a:p>
                  </a:txBody>
                  <a:tcPr marL="44450" marR="44450" marT="0" marB="0" anchor="ctr"/>
                </a:tc>
                <a:tc>
                  <a:txBody>
                    <a:bodyPr/>
                    <a:lstStyle/>
                    <a:p>
                      <a:pPr algn="ctr">
                        <a:lnSpc>
                          <a:spcPct val="107000"/>
                        </a:lnSpc>
                        <a:spcAft>
                          <a:spcPts val="0"/>
                        </a:spcAft>
                      </a:pPr>
                      <a:r>
                        <a:rPr lang="sk-SK" sz="1300" dirty="0" err="1" smtClean="0">
                          <a:effectLst/>
                        </a:rPr>
                        <a:t>Total</a:t>
                      </a:r>
                      <a:r>
                        <a:rPr lang="sk-SK" sz="1300" dirty="0" smtClean="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71097313"/>
                  </a:ext>
                </a:extLst>
              </a:tr>
              <a:tr h="216038">
                <a:tc>
                  <a:txBody>
                    <a:bodyPr/>
                    <a:lstStyle/>
                    <a:p>
                      <a:pPr algn="ctr">
                        <a:spcAft>
                          <a:spcPts val="0"/>
                        </a:spcAft>
                      </a:pPr>
                      <a:r>
                        <a:rPr lang="sk-SK" sz="1300">
                          <a:effectLst/>
                        </a:rPr>
                        <a:t>2019</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98208,05</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81565,38</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179773,43</a:t>
                      </a:r>
                      <a:endParaRPr lang="sk-SK" sz="130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719484443"/>
                  </a:ext>
                </a:extLst>
              </a:tr>
              <a:tr h="216038">
                <a:tc>
                  <a:txBody>
                    <a:bodyPr/>
                    <a:lstStyle/>
                    <a:p>
                      <a:pPr algn="ctr">
                        <a:spcAft>
                          <a:spcPts val="0"/>
                        </a:spcAft>
                      </a:pPr>
                      <a:r>
                        <a:rPr lang="sk-SK" sz="1300" dirty="0">
                          <a:effectLst/>
                        </a:rPr>
                        <a:t>2020</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154892,38</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42681,37</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197573,75</a:t>
                      </a:r>
                      <a:endParaRPr lang="sk-SK" sz="130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980622662"/>
                  </a:ext>
                </a:extLst>
              </a:tr>
              <a:tr h="216038">
                <a:tc>
                  <a:txBody>
                    <a:bodyPr/>
                    <a:lstStyle/>
                    <a:p>
                      <a:pPr algn="ctr">
                        <a:spcAft>
                          <a:spcPts val="0"/>
                        </a:spcAft>
                      </a:pPr>
                      <a:r>
                        <a:rPr lang="sk-SK" sz="1300">
                          <a:effectLst/>
                        </a:rPr>
                        <a:t>2021</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273536,96</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39739,54</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313276,5</a:t>
                      </a:r>
                      <a:endParaRPr lang="sk-SK" sz="130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927470445"/>
                  </a:ext>
                </a:extLst>
              </a:tr>
              <a:tr h="216038">
                <a:tc>
                  <a:txBody>
                    <a:bodyPr/>
                    <a:lstStyle/>
                    <a:p>
                      <a:pPr algn="ctr">
                        <a:spcAft>
                          <a:spcPts val="0"/>
                        </a:spcAft>
                      </a:pPr>
                      <a:r>
                        <a:rPr lang="sk-SK" sz="1300">
                          <a:effectLst/>
                        </a:rPr>
                        <a:t>2022</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453792,23</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122448,58</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576240,81</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3436128204"/>
                  </a:ext>
                </a:extLst>
              </a:tr>
              <a:tr h="216038">
                <a:tc>
                  <a:txBody>
                    <a:bodyPr/>
                    <a:lstStyle/>
                    <a:p>
                      <a:pPr algn="ctr">
                        <a:spcAft>
                          <a:spcPts val="0"/>
                        </a:spcAft>
                      </a:pPr>
                      <a:r>
                        <a:rPr lang="sk-SK" sz="1300">
                          <a:effectLst/>
                        </a:rPr>
                        <a:t>2023</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421364,82</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112283,42</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533648,24</a:t>
                      </a:r>
                      <a:endParaRPr lang="sk-SK" sz="130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4046002979"/>
                  </a:ext>
                </a:extLst>
              </a:tr>
              <a:tr h="432077">
                <a:tc>
                  <a:txBody>
                    <a:bodyPr/>
                    <a:lstStyle/>
                    <a:p>
                      <a:pPr algn="ctr">
                        <a:lnSpc>
                          <a:spcPct val="107000"/>
                        </a:lnSpc>
                        <a:spcAft>
                          <a:spcPts val="0"/>
                        </a:spcAft>
                      </a:pPr>
                      <a:r>
                        <a:rPr lang="sk-SK" sz="1300" dirty="0" err="1" smtClean="0">
                          <a:effectLst/>
                        </a:rPr>
                        <a:t>Total</a:t>
                      </a:r>
                      <a:r>
                        <a:rPr lang="sk-SK" sz="1300" dirty="0" smtClean="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spcAft>
                          <a:spcPts val="0"/>
                        </a:spcAft>
                      </a:pPr>
                      <a:r>
                        <a:rPr lang="sk-SK" sz="1300" dirty="0">
                          <a:effectLst/>
                        </a:rPr>
                        <a:t>1401794,44</a:t>
                      </a:r>
                      <a:endParaRPr lang="sk-SK" sz="1300" dirty="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a:effectLst/>
                        </a:rPr>
                        <a:t>398718,29</a:t>
                      </a:r>
                      <a:endParaRPr lang="sk-SK" sz="1300">
                        <a:effectLst/>
                        <a:latin typeface="Times New Roman" panose="02020603050405020304" pitchFamily="18" charset="0"/>
                        <a:ea typeface="Calibri" panose="020F0502020204030204" pitchFamily="34" charset="0"/>
                      </a:endParaRPr>
                    </a:p>
                  </a:txBody>
                  <a:tcPr marL="44450" marR="44450" marT="0" marB="0" anchor="ctr"/>
                </a:tc>
                <a:tc>
                  <a:txBody>
                    <a:bodyPr/>
                    <a:lstStyle/>
                    <a:p>
                      <a:pPr algn="ctr">
                        <a:spcAft>
                          <a:spcPts val="0"/>
                        </a:spcAft>
                      </a:pPr>
                      <a:r>
                        <a:rPr lang="sk-SK" sz="1300" dirty="0">
                          <a:effectLst/>
                        </a:rPr>
                        <a:t>1800512,73</a:t>
                      </a:r>
                      <a:endParaRPr lang="sk-SK" sz="1300" dirty="0">
                        <a:effectLst/>
                        <a:latin typeface="Times New Roman" panose="02020603050405020304" pitchFamily="18" charset="0"/>
                        <a:ea typeface="Calibri" panose="020F0502020204030204" pitchFamily="34" charset="0"/>
                      </a:endParaRPr>
                    </a:p>
                  </a:txBody>
                  <a:tcPr marL="44450" marR="44450" marT="0" marB="0" anchor="ctr"/>
                </a:tc>
                <a:extLst>
                  <a:ext uri="{0D108BD9-81ED-4DB2-BD59-A6C34878D82A}">
                    <a16:rowId xmlns:a16="http://schemas.microsoft.com/office/drawing/2014/main" val="2256248892"/>
                  </a:ext>
                </a:extLst>
              </a:tr>
            </a:tbl>
          </a:graphicData>
        </a:graphic>
      </p:graphicFrame>
    </p:spTree>
    <p:extLst>
      <p:ext uri="{BB962C8B-B14F-4D97-AF65-F5344CB8AC3E}">
        <p14:creationId xmlns:p14="http://schemas.microsoft.com/office/powerpoint/2010/main" val="2831704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z="4000" b="1" dirty="0" err="1">
                <a:solidFill>
                  <a:srgbClr val="B01513"/>
                </a:solidFill>
                <a:effectLst>
                  <a:outerShdw blurRad="38100" dist="38100" dir="2700000" algn="tl">
                    <a:srgbClr val="000000">
                      <a:alpha val="43137"/>
                    </a:srgbClr>
                  </a:outerShdw>
                </a:effectLst>
              </a:rPr>
              <a:t>Eurasian</a:t>
            </a:r>
            <a:r>
              <a:rPr lang="sk-SK" sz="4000" b="1" dirty="0">
                <a:solidFill>
                  <a:srgbClr val="B01513"/>
                </a:solidFill>
                <a:effectLst>
                  <a:outerShdw blurRad="38100" dist="38100" dir="2700000" algn="tl">
                    <a:srgbClr val="000000">
                      <a:alpha val="43137"/>
                    </a:srgbClr>
                  </a:outerShdw>
                </a:effectLst>
              </a:rPr>
              <a:t> </a:t>
            </a:r>
            <a:r>
              <a:rPr lang="sk-SK" sz="4000" b="1" dirty="0" err="1">
                <a:solidFill>
                  <a:srgbClr val="B01513"/>
                </a:solidFill>
                <a:effectLst>
                  <a:outerShdw blurRad="38100" dist="38100" dir="2700000" algn="tl">
                    <a:srgbClr val="000000">
                      <a:alpha val="43137"/>
                    </a:srgbClr>
                  </a:outerShdw>
                </a:effectLst>
              </a:rPr>
              <a:t>lynx</a:t>
            </a:r>
            <a:r>
              <a:rPr lang="sk-SK" sz="4000" b="1" dirty="0">
                <a:solidFill>
                  <a:srgbClr val="B01513"/>
                </a:solidFill>
                <a:effectLst>
                  <a:outerShdw blurRad="38100" dist="38100" dir="2700000" algn="tl">
                    <a:srgbClr val="000000">
                      <a:alpha val="43137"/>
                    </a:srgbClr>
                  </a:outerShdw>
                </a:effectLst>
              </a:rPr>
              <a:t> </a:t>
            </a:r>
            <a:r>
              <a:rPr lang="sk-SK" altLang="sk-SK" sz="4000" b="1" dirty="0">
                <a:solidFill>
                  <a:srgbClr val="B01513"/>
                </a:solidFill>
                <a:effectLst>
                  <a:outerShdw blurRad="38100" dist="38100" dir="2700000" algn="tl">
                    <a:srgbClr val="000000">
                      <a:alpha val="43137"/>
                    </a:srgbClr>
                  </a:outerShdw>
                </a:effectLst>
              </a:rPr>
              <a:t>(</a:t>
            </a:r>
            <a:r>
              <a:rPr lang="sk-SK" altLang="sk-SK" sz="4000" b="1" i="1" dirty="0" err="1">
                <a:solidFill>
                  <a:srgbClr val="B01513"/>
                </a:solidFill>
                <a:effectLst>
                  <a:outerShdw blurRad="38100" dist="38100" dir="2700000" algn="tl">
                    <a:srgbClr val="000000">
                      <a:alpha val="43137"/>
                    </a:srgbClr>
                  </a:outerShdw>
                </a:effectLst>
              </a:rPr>
              <a:t>Lynx</a:t>
            </a:r>
            <a:r>
              <a:rPr lang="sk-SK" altLang="sk-SK" sz="4000" b="1" i="1" dirty="0">
                <a:solidFill>
                  <a:srgbClr val="B01513"/>
                </a:solidFill>
                <a:effectLst>
                  <a:outerShdw blurRad="38100" dist="38100" dir="2700000" algn="tl">
                    <a:srgbClr val="000000">
                      <a:alpha val="43137"/>
                    </a:srgbClr>
                  </a:outerShdw>
                </a:effectLst>
              </a:rPr>
              <a:t> </a:t>
            </a:r>
            <a:r>
              <a:rPr lang="sk-SK" altLang="sk-SK" sz="4000" b="1" i="1" dirty="0" err="1">
                <a:solidFill>
                  <a:srgbClr val="B01513"/>
                </a:solidFill>
                <a:effectLst>
                  <a:outerShdw blurRad="38100" dist="38100" dir="2700000" algn="tl">
                    <a:srgbClr val="000000">
                      <a:alpha val="43137"/>
                    </a:srgbClr>
                  </a:outerShdw>
                </a:effectLst>
              </a:rPr>
              <a:t>lynx</a:t>
            </a:r>
            <a:r>
              <a:rPr lang="sk-SK" altLang="sk-SK" sz="4000" b="1" dirty="0">
                <a:solidFill>
                  <a:srgbClr val="B01513"/>
                </a:solidFill>
                <a:effectLst>
                  <a:outerShdw blurRad="38100" dist="38100" dir="2700000" algn="tl">
                    <a:srgbClr val="000000">
                      <a:alpha val="43137"/>
                    </a:srgbClr>
                  </a:outerShdw>
                </a:effectLst>
              </a:rPr>
              <a:t>)</a:t>
            </a:r>
            <a:r>
              <a:rPr lang="sk-SK" sz="4000" b="1" dirty="0"/>
              <a:t/>
            </a:r>
            <a:br>
              <a:rPr lang="sk-SK" sz="4000" b="1" dirty="0"/>
            </a:br>
            <a:endParaRPr lang="sk-SK" sz="4000" b="1" dirty="0"/>
          </a:p>
        </p:txBody>
      </p:sp>
      <p:sp>
        <p:nvSpPr>
          <p:cNvPr id="3" name="Zástupný objekt pre obsah 2"/>
          <p:cNvSpPr>
            <a:spLocks noGrp="1"/>
          </p:cNvSpPr>
          <p:nvPr>
            <p:ph idx="1"/>
          </p:nvPr>
        </p:nvSpPr>
        <p:spPr>
          <a:xfrm>
            <a:off x="281673" y="1444534"/>
            <a:ext cx="7580179" cy="4233582"/>
          </a:xfrm>
        </p:spPr>
        <p:txBody>
          <a:bodyPr>
            <a:normAutofit/>
          </a:bodyPr>
          <a:lstStyle/>
          <a:p>
            <a:pPr algn="just">
              <a:buFont typeface="Wingdings" panose="05000000000000000000" pitchFamily="2" charset="2"/>
              <a:buChar char="Ø"/>
            </a:pPr>
            <a:r>
              <a:rPr lang="en-US" sz="1600" b="1" dirty="0" err="1" smtClean="0"/>
              <a:t>Mos</a:t>
            </a:r>
            <a:r>
              <a:rPr lang="sk-SK" sz="1600" b="1" dirty="0" smtClean="0"/>
              <a:t>t </a:t>
            </a:r>
            <a:r>
              <a:rPr lang="en-US" sz="1600" b="1" dirty="0" smtClean="0"/>
              <a:t>damage </a:t>
            </a:r>
            <a:r>
              <a:rPr lang="en-US" sz="1600" b="1" dirty="0"/>
              <a:t>in recent years has been recorded on livestock and </a:t>
            </a:r>
            <a:r>
              <a:rPr lang="sk-SK" sz="1600" b="1" dirty="0" err="1" smtClean="0"/>
              <a:t>hunting</a:t>
            </a:r>
            <a:r>
              <a:rPr lang="sk-SK" sz="1600" b="1" dirty="0" smtClean="0"/>
              <a:t> </a:t>
            </a:r>
            <a:r>
              <a:rPr lang="sk-SK" sz="1600" b="1" dirty="0" err="1" smtClean="0"/>
              <a:t>hoofed</a:t>
            </a:r>
            <a:r>
              <a:rPr lang="sk-SK" sz="1600" b="1" dirty="0" smtClean="0"/>
              <a:t> </a:t>
            </a:r>
            <a:r>
              <a:rPr lang="en-US" sz="1600" b="1" dirty="0" smtClean="0"/>
              <a:t>game</a:t>
            </a:r>
            <a:r>
              <a:rPr lang="sk-SK" sz="1600" b="1" dirty="0" smtClean="0"/>
              <a:t>.</a:t>
            </a:r>
            <a:endParaRPr lang="sk-SK" sz="1600" b="1" dirty="0" smtClean="0"/>
          </a:p>
          <a:p>
            <a:pPr algn="just">
              <a:buFont typeface="Wingdings" panose="05000000000000000000" pitchFamily="2" charset="2"/>
              <a:buChar char="Ø"/>
            </a:pPr>
            <a:r>
              <a:rPr lang="en-US" sz="1600" b="1" dirty="0" smtClean="0"/>
              <a:t>The </a:t>
            </a:r>
            <a:r>
              <a:rPr lang="en-US" sz="1600" b="1" dirty="0"/>
              <a:t>damage caused by </a:t>
            </a:r>
            <a:r>
              <a:rPr lang="en-US" sz="1600" dirty="0"/>
              <a:t>a lynx is usually minor compared to that caused by a bear or wolf, but can be a problem for farmers in certain areas. Compensation from the state helps to mitigate these financial losses</a:t>
            </a:r>
            <a:r>
              <a:rPr lang="en-US" sz="1600" dirty="0" smtClean="0"/>
              <a:t>.</a:t>
            </a:r>
            <a:endParaRPr lang="sk-SK" sz="1600" dirty="0" smtClean="0"/>
          </a:p>
          <a:p>
            <a:pPr algn="just">
              <a:buFont typeface="Wingdings" panose="05000000000000000000" pitchFamily="2" charset="2"/>
              <a:buChar char="Ø"/>
            </a:pPr>
            <a:r>
              <a:rPr lang="en-US" sz="1500" b="1" dirty="0" smtClean="0"/>
              <a:t>300 </a:t>
            </a:r>
            <a:r>
              <a:rPr lang="en-US" sz="1500" b="1" dirty="0"/>
              <a:t>- 400 </a:t>
            </a:r>
            <a:r>
              <a:rPr lang="en-US" sz="1500" b="1" dirty="0" smtClean="0"/>
              <a:t>individuals</a:t>
            </a:r>
            <a:r>
              <a:rPr lang="sk-SK" sz="1500" b="1" dirty="0" smtClean="0"/>
              <a:t>,</a:t>
            </a:r>
            <a:r>
              <a:rPr lang="en-US" sz="1500" b="1" dirty="0" smtClean="0"/>
              <a:t> </a:t>
            </a:r>
            <a:r>
              <a:rPr lang="sk-SK" sz="1500" b="1" dirty="0" smtClean="0"/>
              <a:t>s</a:t>
            </a:r>
            <a:r>
              <a:rPr lang="en-US" sz="1500" b="1" dirty="0" smtClean="0"/>
              <a:t>table </a:t>
            </a:r>
            <a:r>
              <a:rPr lang="en-US" sz="1500" b="1" dirty="0"/>
              <a:t>number of individuals (source: Reporting under Article 17 of the Habitats Directive for the period 2013-2018). </a:t>
            </a:r>
            <a:r>
              <a:rPr lang="sk-SK" sz="1500" b="1" dirty="0" smtClean="0"/>
              <a:t>E</a:t>
            </a:r>
            <a:r>
              <a:rPr lang="en-US" sz="1500" b="1" dirty="0" err="1" smtClean="0"/>
              <a:t>stimate</a:t>
            </a:r>
            <a:r>
              <a:rPr lang="en-US" sz="1500" b="1" dirty="0" smtClean="0"/>
              <a:t> </a:t>
            </a:r>
            <a:r>
              <a:rPr lang="en-US" sz="1500" b="1" dirty="0"/>
              <a:t>Partial - Based mainly on extrapolation from limited </a:t>
            </a:r>
            <a:r>
              <a:rPr lang="en-US" sz="1500" b="1" dirty="0" smtClean="0"/>
              <a:t>data</a:t>
            </a:r>
            <a:r>
              <a:rPr lang="sk-SK" sz="1500" b="1" dirty="0" smtClean="0"/>
              <a:t>.</a:t>
            </a:r>
            <a:endParaRPr lang="sk-SK" sz="1600" b="1" dirty="0" smtClean="0"/>
          </a:p>
          <a:p>
            <a:pPr algn="just"/>
            <a:endParaRPr lang="sk-SK" sz="1600" dirty="0" smtClean="0"/>
          </a:p>
          <a:p>
            <a:pPr marL="0" indent="0">
              <a:buNone/>
            </a:pPr>
            <a:endParaRPr lang="sk-SK" sz="1600" dirty="0" smtClean="0"/>
          </a:p>
          <a:p>
            <a:endParaRPr lang="sk-SK" sz="1600" dirty="0" smtClean="0"/>
          </a:p>
          <a:p>
            <a:endParaRPr lang="sk-SK" sz="1600" dirty="0" smtClean="0"/>
          </a:p>
          <a:p>
            <a:endParaRPr lang="sk-SK" dirty="0" smtClean="0">
              <a:solidFill>
                <a:srgbClr val="B01513"/>
              </a:solidFill>
            </a:endParaRPr>
          </a:p>
          <a:p>
            <a:endParaRPr lang="sk-SK" dirty="0">
              <a:solidFill>
                <a:srgbClr val="B01513"/>
              </a:solidFill>
            </a:endParaRPr>
          </a:p>
        </p:txBody>
      </p:sp>
      <p:pic>
        <p:nvPicPr>
          <p:cNvPr id="4" name="Zástupný objekt pre obsah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27181" y="757238"/>
            <a:ext cx="3847305" cy="5767200"/>
          </a:xfrm>
          <a:prstGeom prst="rect">
            <a:avLst/>
          </a:prstGeom>
        </p:spPr>
      </p:pic>
      <p:graphicFrame>
        <p:nvGraphicFramePr>
          <p:cNvPr id="10" name="Tabuľka 9"/>
          <p:cNvGraphicFramePr>
            <a:graphicFrameLocks noGrp="1"/>
          </p:cNvGraphicFramePr>
          <p:nvPr>
            <p:extLst>
              <p:ext uri="{D42A27DB-BD31-4B8C-83A1-F6EECF244321}">
                <p14:modId xmlns:p14="http://schemas.microsoft.com/office/powerpoint/2010/main" val="2520691524"/>
              </p:ext>
            </p:extLst>
          </p:nvPr>
        </p:nvGraphicFramePr>
        <p:xfrm>
          <a:off x="646111" y="4324162"/>
          <a:ext cx="7215741" cy="2200276"/>
        </p:xfrm>
        <a:graphic>
          <a:graphicData uri="http://schemas.openxmlformats.org/drawingml/2006/table">
            <a:tbl>
              <a:tblPr firstRow="1" firstCol="1" bandRow="1">
                <a:tableStyleId>{3B4B98B0-60AC-42C2-AFA5-B58CD77FA1E5}</a:tableStyleId>
              </a:tblPr>
              <a:tblGrid>
                <a:gridCol w="1232583">
                  <a:extLst>
                    <a:ext uri="{9D8B030D-6E8A-4147-A177-3AD203B41FA5}">
                      <a16:colId xmlns:a16="http://schemas.microsoft.com/office/drawing/2014/main" val="3598394335"/>
                    </a:ext>
                  </a:extLst>
                </a:gridCol>
                <a:gridCol w="1900230">
                  <a:extLst>
                    <a:ext uri="{9D8B030D-6E8A-4147-A177-3AD203B41FA5}">
                      <a16:colId xmlns:a16="http://schemas.microsoft.com/office/drawing/2014/main" val="3555796721"/>
                    </a:ext>
                  </a:extLst>
                </a:gridCol>
                <a:gridCol w="2850345">
                  <a:extLst>
                    <a:ext uri="{9D8B030D-6E8A-4147-A177-3AD203B41FA5}">
                      <a16:colId xmlns:a16="http://schemas.microsoft.com/office/drawing/2014/main" val="2968634052"/>
                    </a:ext>
                  </a:extLst>
                </a:gridCol>
                <a:gridCol w="1232583">
                  <a:extLst>
                    <a:ext uri="{9D8B030D-6E8A-4147-A177-3AD203B41FA5}">
                      <a16:colId xmlns:a16="http://schemas.microsoft.com/office/drawing/2014/main" val="1624901953"/>
                    </a:ext>
                  </a:extLst>
                </a:gridCol>
              </a:tblGrid>
              <a:tr h="640786">
                <a:tc>
                  <a:txBody>
                    <a:bodyPr/>
                    <a:lstStyle/>
                    <a:p>
                      <a:pPr algn="ctr">
                        <a:lnSpc>
                          <a:spcPct val="107000"/>
                        </a:lnSpc>
                        <a:spcAft>
                          <a:spcPts val="0"/>
                        </a:spcAft>
                      </a:pPr>
                      <a:r>
                        <a:rPr lang="sk-SK" sz="1300" dirty="0" err="1" smtClean="0">
                          <a:effectLst/>
                        </a:rPr>
                        <a:t>Year</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err="1" smtClean="0">
                          <a:effectLst/>
                        </a:rPr>
                        <a:t>Hunting</a:t>
                      </a:r>
                      <a:r>
                        <a:rPr lang="sk-SK" sz="1300" dirty="0" smtClean="0">
                          <a:effectLst/>
                        </a:rPr>
                        <a:t> </a:t>
                      </a:r>
                      <a:r>
                        <a:rPr lang="sk-SK" sz="1300" dirty="0" err="1" smtClean="0">
                          <a:effectLst/>
                        </a:rPr>
                        <a:t>hoofed</a:t>
                      </a:r>
                      <a:r>
                        <a:rPr lang="sk-SK" sz="1300" dirty="0" smtClean="0">
                          <a:effectLst/>
                        </a:rPr>
                        <a:t> game</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err="1" smtClean="0">
                          <a:effectLst/>
                        </a:rPr>
                        <a:t>Livestock</a:t>
                      </a:r>
                      <a:r>
                        <a:rPr lang="sk-SK" sz="1300" dirty="0" smtClean="0">
                          <a:effectLst/>
                        </a:rPr>
                        <a:t> </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err="1" smtClean="0">
                          <a:effectLst/>
                        </a:rPr>
                        <a:t>Total</a:t>
                      </a:r>
                      <a:r>
                        <a:rPr lang="sk-SK" sz="1300" dirty="0" smtClean="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301430257"/>
                  </a:ext>
                </a:extLst>
              </a:tr>
              <a:tr h="311898">
                <a:tc>
                  <a:txBody>
                    <a:bodyPr/>
                    <a:lstStyle/>
                    <a:p>
                      <a:pPr algn="ctr">
                        <a:lnSpc>
                          <a:spcPct val="107000"/>
                        </a:lnSpc>
                        <a:spcAft>
                          <a:spcPts val="0"/>
                        </a:spcAft>
                      </a:pPr>
                      <a:r>
                        <a:rPr lang="sk-SK" sz="1300">
                          <a:effectLst/>
                        </a:rPr>
                        <a:t>2020</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226,68</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smtClean="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smtClean="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857146353"/>
                  </a:ext>
                </a:extLst>
              </a:tr>
              <a:tr h="311898">
                <a:tc>
                  <a:txBody>
                    <a:bodyPr/>
                    <a:lstStyle/>
                    <a:p>
                      <a:pPr algn="ctr">
                        <a:lnSpc>
                          <a:spcPct val="107000"/>
                        </a:lnSpc>
                        <a:spcAft>
                          <a:spcPts val="0"/>
                        </a:spcAft>
                      </a:pPr>
                      <a:r>
                        <a:rPr lang="sk-SK" sz="1300">
                          <a:effectLst/>
                        </a:rPr>
                        <a:t>2021</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a:effectLst/>
                        </a:rPr>
                        <a:t>306</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a:effectLst/>
                        </a:rPr>
                        <a:t>1904,5</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2210,5</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441835501"/>
                  </a:ext>
                </a:extLst>
              </a:tr>
              <a:tr h="311898">
                <a:tc>
                  <a:txBody>
                    <a:bodyPr/>
                    <a:lstStyle/>
                    <a:p>
                      <a:pPr algn="ctr">
                        <a:lnSpc>
                          <a:spcPct val="107000"/>
                        </a:lnSpc>
                        <a:spcAft>
                          <a:spcPts val="0"/>
                        </a:spcAft>
                      </a:pPr>
                      <a:r>
                        <a:rPr lang="sk-SK" sz="1300">
                          <a:effectLst/>
                        </a:rPr>
                        <a:t>2022</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583,49</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501,9</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1085,39</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025941930"/>
                  </a:ext>
                </a:extLst>
              </a:tr>
              <a:tr h="311898">
                <a:tc>
                  <a:txBody>
                    <a:bodyPr/>
                    <a:lstStyle/>
                    <a:p>
                      <a:pPr algn="ctr">
                        <a:lnSpc>
                          <a:spcPct val="107000"/>
                        </a:lnSpc>
                        <a:spcAft>
                          <a:spcPts val="0"/>
                        </a:spcAft>
                      </a:pPr>
                      <a:r>
                        <a:rPr lang="sk-SK" sz="1300">
                          <a:effectLst/>
                        </a:rPr>
                        <a:t>2023</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1694,4</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a:effectLst/>
                        </a:rPr>
                        <a:t>410</a:t>
                      </a:r>
                      <a:endParaRPr lang="sk-SK" sz="13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dirty="0">
                          <a:effectLst/>
                        </a:rPr>
                        <a:t>2104,4</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04913350"/>
                  </a:ext>
                </a:extLst>
              </a:tr>
              <a:tr h="311898">
                <a:tc>
                  <a:txBody>
                    <a:bodyPr/>
                    <a:lstStyle/>
                    <a:p>
                      <a:pPr algn="ctr">
                        <a:lnSpc>
                          <a:spcPct val="107000"/>
                        </a:lnSpc>
                        <a:spcAft>
                          <a:spcPts val="0"/>
                        </a:spcAft>
                      </a:pPr>
                      <a:r>
                        <a:rPr lang="sk-SK" sz="1300" dirty="0" err="1" smtClean="0">
                          <a:effectLst/>
                        </a:rPr>
                        <a:t>Total</a:t>
                      </a:r>
                      <a:r>
                        <a:rPr lang="sk-SK" sz="1300" dirty="0">
                          <a:effectLst/>
                        </a:rPr>
                        <a:t>/€</a:t>
                      </a:r>
                      <a:endParaRPr lang="sk-SK"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b="1" dirty="0">
                          <a:effectLst>
                            <a:outerShdw blurRad="38100" dist="38100" dir="2700000" algn="tl">
                              <a:srgbClr val="000000">
                                <a:alpha val="43137"/>
                              </a:srgbClr>
                            </a:outerShdw>
                          </a:effectLst>
                        </a:rPr>
                        <a:t>2810,57</a:t>
                      </a:r>
                      <a:endParaRPr lang="sk-SK" sz="13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b="1" dirty="0">
                          <a:effectLst>
                            <a:outerShdw blurRad="38100" dist="38100" dir="2700000" algn="tl">
                              <a:srgbClr val="000000">
                                <a:alpha val="43137"/>
                              </a:srgbClr>
                            </a:outerShdw>
                          </a:effectLst>
                        </a:rPr>
                        <a:t>2816,4</a:t>
                      </a:r>
                      <a:endParaRPr lang="sk-SK" sz="13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sk-SK" sz="1300" b="1" dirty="0">
                          <a:effectLst>
                            <a:outerShdw blurRad="38100" dist="38100" dir="2700000" algn="tl">
                              <a:srgbClr val="000000">
                                <a:alpha val="43137"/>
                              </a:srgbClr>
                            </a:outerShdw>
                          </a:effectLst>
                        </a:rPr>
                        <a:t>5400,29</a:t>
                      </a:r>
                      <a:endParaRPr lang="sk-SK" sz="13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262634335"/>
                  </a:ext>
                </a:extLst>
              </a:tr>
            </a:tbl>
          </a:graphicData>
        </a:graphic>
      </p:graphicFrame>
    </p:spTree>
    <p:extLst>
      <p:ext uri="{BB962C8B-B14F-4D97-AF65-F5344CB8AC3E}">
        <p14:creationId xmlns:p14="http://schemas.microsoft.com/office/powerpoint/2010/main" val="3866200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46110" y="285396"/>
            <a:ext cx="10426081" cy="1245230"/>
          </a:xfrm>
        </p:spPr>
        <p:txBody>
          <a:bodyPr/>
          <a:lstStyle/>
          <a:p>
            <a:r>
              <a:rPr lang="en-US" sz="3500" b="1" dirty="0">
                <a:solidFill>
                  <a:srgbClr val="B01513"/>
                </a:solidFill>
                <a:effectLst>
                  <a:outerShdw blurRad="38100" dist="38100" dir="2700000" algn="tl">
                    <a:srgbClr val="000000">
                      <a:alpha val="43137"/>
                    </a:srgbClr>
                  </a:outerShdw>
                </a:effectLst>
              </a:rPr>
              <a:t>Preventive measures in Decree No 170/2021 Coll. </a:t>
            </a:r>
            <a:endParaRPr lang="sk-SK" sz="3500" dirty="0"/>
          </a:p>
        </p:txBody>
      </p:sp>
      <p:sp>
        <p:nvSpPr>
          <p:cNvPr id="3" name="Zástupný objekt pre obsah 2"/>
          <p:cNvSpPr>
            <a:spLocks noGrp="1"/>
          </p:cNvSpPr>
          <p:nvPr>
            <p:ph idx="1"/>
          </p:nvPr>
        </p:nvSpPr>
        <p:spPr>
          <a:xfrm>
            <a:off x="308114" y="1391108"/>
            <a:ext cx="7782338" cy="5152568"/>
          </a:xfrm>
        </p:spPr>
        <p:txBody>
          <a:bodyPr anchor="ctr">
            <a:normAutofit fontScale="92500" lnSpcReduction="20000"/>
          </a:bodyPr>
          <a:lstStyle/>
          <a:p>
            <a:pPr algn="just">
              <a:buFont typeface="Wingdings" panose="05000000000000000000" pitchFamily="2" charset="2"/>
              <a:buChar char="Ø"/>
            </a:pPr>
            <a:r>
              <a:rPr lang="en-US" sz="1800" b="1" dirty="0"/>
              <a:t>The granting of compensation for damage caused by designated animals pursuant to </a:t>
            </a:r>
            <a:r>
              <a:rPr lang="sk-SK" sz="1800" b="1" dirty="0" smtClean="0">
                <a:solidFill>
                  <a:srgbClr val="B01513"/>
                </a:solidFill>
                <a:effectLst>
                  <a:outerShdw blurRad="38100" dist="38100" dir="2700000" algn="tl">
                    <a:srgbClr val="000000">
                      <a:alpha val="43137"/>
                    </a:srgbClr>
                  </a:outerShdw>
                </a:effectLst>
              </a:rPr>
              <a:t>§ </a:t>
            </a:r>
            <a:r>
              <a:rPr lang="en-US" sz="1800" b="1" dirty="0" smtClean="0">
                <a:solidFill>
                  <a:srgbClr val="B01513"/>
                </a:solidFill>
                <a:effectLst>
                  <a:outerShdw blurRad="38100" dist="38100" dir="2700000" algn="tl">
                    <a:srgbClr val="000000">
                      <a:alpha val="43137"/>
                    </a:srgbClr>
                  </a:outerShdw>
                </a:effectLst>
              </a:rPr>
              <a:t>44 </a:t>
            </a:r>
            <a:r>
              <a:rPr lang="en-US" sz="1800" b="1" dirty="0">
                <a:solidFill>
                  <a:srgbClr val="B01513"/>
                </a:solidFill>
                <a:effectLst>
                  <a:outerShdw blurRad="38100" dist="38100" dir="2700000" algn="tl">
                    <a:srgbClr val="000000">
                      <a:alpha val="43137"/>
                    </a:srgbClr>
                  </a:outerShdw>
                </a:effectLst>
              </a:rPr>
              <a:t>to selected </a:t>
            </a:r>
            <a:r>
              <a:rPr lang="en-US" sz="1800" b="1" dirty="0"/>
              <a:t>domesticated animals, apiaries and apiculture installations shall be subject to the implementation of at least one of the preventive measures at the time before and during the occurrence of the </a:t>
            </a:r>
            <a:r>
              <a:rPr lang="en-US" sz="1800" b="1" dirty="0" smtClean="0"/>
              <a:t>damage</a:t>
            </a:r>
            <a:endParaRPr lang="sk-SK" sz="1800" b="1" dirty="0" smtClean="0"/>
          </a:p>
          <a:p>
            <a:pPr algn="just">
              <a:buFont typeface="Wingdings" panose="05000000000000000000" pitchFamily="2" charset="2"/>
              <a:buChar char="Ø"/>
            </a:pPr>
            <a:r>
              <a:rPr lang="en-US" sz="1800" dirty="0"/>
              <a:t>sheep, goats and cattle shall be actively supervised by a shepherd and a herding guard dog shall be present and let loose with the flock; active supervision by a shepherd is not required if the animals are housed in an enclosed structure such as a closed pen, fence, basket or electric fence</a:t>
            </a:r>
            <a:r>
              <a:rPr lang="en-US" sz="1800" dirty="0" smtClean="0"/>
              <a:t>,</a:t>
            </a:r>
            <a:endParaRPr lang="sk-SK" sz="1800" dirty="0" smtClean="0"/>
          </a:p>
          <a:p>
            <a:pPr algn="just">
              <a:buFont typeface="Wingdings" panose="05000000000000000000" pitchFamily="2" charset="2"/>
              <a:buChar char="Ø"/>
            </a:pPr>
            <a:r>
              <a:rPr lang="en-US" sz="1800" dirty="0"/>
              <a:t>location of livestock, beehives and beekeeping equipment behind the electric </a:t>
            </a:r>
            <a:r>
              <a:rPr lang="en-US" sz="1800" dirty="0" smtClean="0"/>
              <a:t>fence</a:t>
            </a:r>
            <a:endParaRPr lang="sk-SK" sz="1800" dirty="0" smtClean="0"/>
          </a:p>
          <a:p>
            <a:pPr algn="just">
              <a:buFont typeface="Wingdings" panose="05000000000000000000" pitchFamily="2" charset="2"/>
              <a:buChar char="Ø"/>
            </a:pPr>
            <a:r>
              <a:rPr lang="en-US" sz="1800" dirty="0"/>
              <a:t>placing the hives and apiculture equipment in a barred metal cage with a mesh size of no more than 10 cm x 10 cm or on a raised platform at a height of at least 3 m above the ground and with the edge of the platform extending at least 60 cm from the support columns</a:t>
            </a:r>
            <a:r>
              <a:rPr lang="en-US" sz="1800" dirty="0" smtClean="0"/>
              <a:t>,</a:t>
            </a:r>
            <a:endParaRPr lang="sk-SK" sz="1800" dirty="0" smtClean="0"/>
          </a:p>
          <a:p>
            <a:pPr algn="just">
              <a:buFont typeface="Wingdings" panose="05000000000000000000" pitchFamily="2" charset="2"/>
              <a:buChar char="Ø"/>
            </a:pPr>
            <a:r>
              <a:rPr lang="en-US" sz="1800" b="1" dirty="0"/>
              <a:t>the location of livestock, apiaries and beekeeping equipment behind an enclosed pen or fence in the built-up area of the municipality with a height of at least 140 cm or in an enclosed building such as a stable or stables.</a:t>
            </a:r>
            <a:endParaRPr lang="sk-SK" b="1" dirty="0"/>
          </a:p>
        </p:txBody>
      </p:sp>
      <p:pic>
        <p:nvPicPr>
          <p:cNvPr id="4" name="Obrázo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9352" y="1530626"/>
            <a:ext cx="3602963" cy="2401976"/>
          </a:xfrm>
          <a:prstGeom prst="rect">
            <a:avLst/>
          </a:prstGeom>
        </p:spPr>
      </p:pic>
      <p:pic>
        <p:nvPicPr>
          <p:cNvPr id="5" name="Obrázo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9352" y="4032251"/>
            <a:ext cx="3602963" cy="2511425"/>
          </a:xfrm>
          <a:prstGeom prst="rect">
            <a:avLst/>
          </a:prstGeom>
        </p:spPr>
      </p:pic>
    </p:spTree>
    <p:extLst>
      <p:ext uri="{BB962C8B-B14F-4D97-AF65-F5344CB8AC3E}">
        <p14:creationId xmlns:p14="http://schemas.microsoft.com/office/powerpoint/2010/main" val="32244889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ón">
  <a:themeElements>
    <a:clrScheme name="Ió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ó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ó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1052</TotalTime>
  <Words>1638</Words>
  <Application>Microsoft Office PowerPoint</Application>
  <PresentationFormat>Širokouhlá</PresentationFormat>
  <Paragraphs>249</Paragraphs>
  <Slides>11</Slides>
  <Notes>10</Notes>
  <HiddenSlides>0</HiddenSlides>
  <MMClips>0</MMClips>
  <ScaleCrop>false</ScaleCrop>
  <HeadingPairs>
    <vt:vector size="6" baseType="variant">
      <vt:variant>
        <vt:lpstr>Použité písma</vt:lpstr>
      </vt:variant>
      <vt:variant>
        <vt:i4>8</vt:i4>
      </vt:variant>
      <vt:variant>
        <vt:lpstr>Motív</vt:lpstr>
      </vt:variant>
      <vt:variant>
        <vt:i4>1</vt:i4>
      </vt:variant>
      <vt:variant>
        <vt:lpstr>Nadpisy snímok</vt:lpstr>
      </vt:variant>
      <vt:variant>
        <vt:i4>11</vt:i4>
      </vt:variant>
    </vt:vector>
  </HeadingPairs>
  <TitlesOfParts>
    <vt:vector size="20" baseType="lpstr">
      <vt:lpstr>Arial</vt:lpstr>
      <vt:lpstr>Calibri</vt:lpstr>
      <vt:lpstr>Century Gothic</vt:lpstr>
      <vt:lpstr>Comic Sans MS</vt:lpstr>
      <vt:lpstr>Gill Sans MT</vt:lpstr>
      <vt:lpstr>Times New Roman</vt:lpstr>
      <vt:lpstr>Wingdings</vt:lpstr>
      <vt:lpstr>Wingdings 3</vt:lpstr>
      <vt:lpstr>Ión</vt:lpstr>
      <vt:lpstr>Large carnivores in Slovakia </vt:lpstr>
      <vt:lpstr>Large carnivores in Slovakia </vt:lpstr>
      <vt:lpstr>Estimated abundance of carnivores in Slovakia</vt:lpstr>
      <vt:lpstr>Recording of damage</vt:lpstr>
      <vt:lpstr>Amount of damage caused by determined animals (2019-2023) </vt:lpstr>
      <vt:lpstr>Brown bear (Ursus arctos) </vt:lpstr>
      <vt:lpstr>Wolf (Canis lupus)</vt:lpstr>
      <vt:lpstr>Eurasian lynx (Lynx lynx) </vt:lpstr>
      <vt:lpstr>Preventive measures in Decree No 170/2021 Coll. </vt:lpstr>
      <vt:lpstr>Effectiveness of preventive measures </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carnivores in Slovakia</dc:title>
  <dc:creator>Borošová Katarína</dc:creator>
  <cp:lastModifiedBy>Borošová Katarína</cp:lastModifiedBy>
  <cp:revision>100</cp:revision>
  <dcterms:created xsi:type="dcterms:W3CDTF">2024-06-03T14:24:12Z</dcterms:created>
  <dcterms:modified xsi:type="dcterms:W3CDTF">2024-08-21T10:20:19Z</dcterms:modified>
</cp:coreProperties>
</file>