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77" r:id="rId3"/>
    <p:sldId id="270" r:id="rId4"/>
    <p:sldId id="275" r:id="rId5"/>
    <p:sldId id="273" r:id="rId6"/>
    <p:sldId id="274" r:id="rId7"/>
    <p:sldId id="276" r:id="rId8"/>
    <p:sldId id="266" r:id="rId9"/>
    <p:sldId id="263" r:id="rId10"/>
    <p:sldId id="265" r:id="rId11"/>
  </p:sldIdLst>
  <p:sldSz cx="9144000" cy="6858000" type="screen4x3"/>
  <p:notesSz cx="6808788" cy="99409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FBE65-7E50-4650-9F7D-2C0090D2E0DC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F3BFA-524D-4880-B360-851E1C1BEF0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5957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860B0-81F9-4FFC-B17C-FCCDCBBDFE12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AA11-FF96-48FF-9951-008817D738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950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95033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1243013"/>
            <a:ext cx="4471988" cy="3354387"/>
          </a:xfrm>
          <a:ln/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hu-HU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</a:t>
            </a:r>
            <a:r>
              <a:rPr lang="hu-HU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quite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voluminous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hu-HU" altLang="hu-HU" dirty="0">
              <a:latin typeface="Arial" panose="020B0604020202020204" pitchFamily="34" charset="0"/>
            </a:endParaRPr>
          </a:p>
          <a:p>
            <a:r>
              <a:rPr lang="hu-HU" altLang="hu-HU" dirty="0">
                <a:latin typeface="Arial" panose="020B0604020202020204" pitchFamily="34" charset="0"/>
              </a:rPr>
              <a:t>I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was</a:t>
            </a:r>
            <a:r>
              <a:rPr lang="hu-HU" altLang="hu-HU" baseline="0" dirty="0">
                <a:latin typeface="Arial" panose="020B0604020202020204" pitchFamily="34" charset="0"/>
              </a:rPr>
              <a:t> a </a:t>
            </a:r>
            <a:r>
              <a:rPr lang="hu-HU" altLang="hu-HU" baseline="0" dirty="0" err="1">
                <a:latin typeface="Arial" panose="020B0604020202020204" pitchFamily="34" charset="0"/>
              </a:rPr>
              <a:t>huge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effort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from</a:t>
            </a:r>
            <a:r>
              <a:rPr lang="hu-HU" altLang="hu-HU" baseline="0" dirty="0">
                <a:latin typeface="Arial" panose="020B0604020202020204" pitchFamily="34" charset="0"/>
              </a:rPr>
              <a:t> NPD and AM.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64516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0565A9-1A7B-400A-A1B2-9334CD91E1FE}" type="slidenum">
              <a:rPr lang="hu-HU" altLang="hu-HU"/>
              <a:pPr eaLnBrk="1" hangingPunct="1"/>
              <a:t>2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8152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1243013"/>
            <a:ext cx="4471988" cy="3354387"/>
          </a:xfrm>
          <a:ln/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type</a:t>
            </a:r>
            <a:r>
              <a:rPr lang="hu-HU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hu-HU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</a:t>
            </a:r>
            <a:r>
              <a:rPr lang="hu-HU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are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quite</a:t>
            </a:r>
            <a:r>
              <a:rPr lang="hu-H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voluminous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hu-HU" altLang="hu-HU" dirty="0">
              <a:latin typeface="Arial" panose="020B0604020202020204" pitchFamily="34" charset="0"/>
            </a:endParaRPr>
          </a:p>
          <a:p>
            <a:r>
              <a:rPr lang="hu-HU" altLang="hu-HU" dirty="0">
                <a:latin typeface="Arial" panose="020B0604020202020204" pitchFamily="34" charset="0"/>
              </a:rPr>
              <a:t>I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was</a:t>
            </a:r>
            <a:r>
              <a:rPr lang="hu-HU" altLang="hu-HU" baseline="0" dirty="0">
                <a:latin typeface="Arial" panose="020B0604020202020204" pitchFamily="34" charset="0"/>
              </a:rPr>
              <a:t> a </a:t>
            </a:r>
            <a:r>
              <a:rPr lang="hu-HU" altLang="hu-HU" baseline="0" dirty="0" err="1">
                <a:latin typeface="Arial" panose="020B0604020202020204" pitchFamily="34" charset="0"/>
              </a:rPr>
              <a:t>huge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effort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from</a:t>
            </a:r>
            <a:r>
              <a:rPr lang="hu-HU" altLang="hu-HU" baseline="0" dirty="0">
                <a:latin typeface="Arial" panose="020B0604020202020204" pitchFamily="34" charset="0"/>
              </a:rPr>
              <a:t> NPD and AM.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64516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0565A9-1A7B-400A-A1B2-9334CD91E1FE}" type="slidenum">
              <a:rPr lang="hu-HU" altLang="hu-HU"/>
              <a:pPr eaLnBrk="1" hangingPunct="1"/>
              <a:t>3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366058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hu-HU" altLang="hu-HU" dirty="0">
                <a:latin typeface="Arial" panose="020B0604020202020204" pitchFamily="34" charset="0"/>
              </a:rPr>
              <a:t>The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plans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include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recommendations</a:t>
            </a:r>
            <a:r>
              <a:rPr lang="hu-HU" altLang="hu-HU" baseline="0" dirty="0">
                <a:latin typeface="Arial" panose="020B0604020202020204" pitchFamily="34" charset="0"/>
              </a:rPr>
              <a:t>, </a:t>
            </a:r>
            <a:r>
              <a:rPr lang="hu-HU" altLang="hu-HU" baseline="0" dirty="0" err="1">
                <a:latin typeface="Arial" panose="020B0604020202020204" pitchFamily="34" charset="0"/>
              </a:rPr>
              <a:t>but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on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one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hand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permitting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authorities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use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them</a:t>
            </a:r>
            <a:r>
              <a:rPr lang="hu-HU" altLang="hu-HU" baseline="0" dirty="0">
                <a:latin typeface="Arial" panose="020B0604020202020204" pitchFamily="34" charset="0"/>
              </a:rPr>
              <a:t> and </a:t>
            </a:r>
            <a:r>
              <a:rPr lang="hu-HU" altLang="hu-HU" baseline="0" dirty="0" err="1">
                <a:latin typeface="Arial" panose="020B0604020202020204" pitchFamily="34" charset="0"/>
              </a:rPr>
              <a:t>insert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them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into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their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decisions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and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in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that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way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it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can</a:t>
            </a:r>
            <a:r>
              <a:rPr lang="hu-HU" altLang="hu-HU" baseline="0" dirty="0">
                <a:latin typeface="Arial" panose="020B0604020202020204" pitchFamily="34" charset="0"/>
              </a:rPr>
              <a:t> be </a:t>
            </a:r>
            <a:r>
              <a:rPr lang="hu-HU" altLang="hu-HU" baseline="0" dirty="0" err="1">
                <a:latin typeface="Arial" panose="020B0604020202020204" pitchFamily="34" charset="0"/>
              </a:rPr>
              <a:t>compulsary</a:t>
            </a:r>
            <a:r>
              <a:rPr lang="hu-HU" altLang="hu-HU" baseline="0" dirty="0">
                <a:latin typeface="Arial" panose="020B0604020202020204" pitchFamily="34" charset="0"/>
              </a:rPr>
              <a:t>, and </a:t>
            </a:r>
            <a:r>
              <a:rPr lang="hu-HU" altLang="hu-HU" baseline="0" dirty="0" err="1">
                <a:latin typeface="Arial" panose="020B0604020202020204" pitchFamily="34" charset="0"/>
              </a:rPr>
              <a:t>on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other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hand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agricultural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programmes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and</a:t>
            </a:r>
            <a:r>
              <a:rPr lang="hu-HU" altLang="hu-HU" baseline="0" dirty="0">
                <a:latin typeface="Arial" panose="020B0604020202020204" pitchFamily="34" charset="0"/>
              </a:rPr>
              <a:t> EU </a:t>
            </a:r>
            <a:r>
              <a:rPr lang="hu-HU" altLang="hu-HU" baseline="0" dirty="0" err="1">
                <a:latin typeface="Arial" panose="020B0604020202020204" pitchFamily="34" charset="0"/>
              </a:rPr>
              <a:t>restoration</a:t>
            </a:r>
            <a:r>
              <a:rPr lang="hu-HU" altLang="hu-HU" baseline="0" dirty="0">
                <a:latin typeface="Arial" panose="020B0604020202020204" pitchFamily="34" charset="0"/>
              </a:rPr>
              <a:t> project </a:t>
            </a:r>
            <a:r>
              <a:rPr lang="hu-HU" altLang="hu-HU" baseline="0" dirty="0" err="1">
                <a:latin typeface="Arial" panose="020B0604020202020204" pitchFamily="34" charset="0"/>
              </a:rPr>
              <a:t>can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support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the</a:t>
            </a:r>
            <a:r>
              <a:rPr lang="hu-HU" altLang="hu-HU" baseline="0" dirty="0">
                <a:latin typeface="Arial" panose="020B0604020202020204" pitchFamily="34" charset="0"/>
              </a:rPr>
              <a:t> </a:t>
            </a:r>
            <a:r>
              <a:rPr lang="hu-HU" altLang="hu-HU" baseline="0" dirty="0" err="1">
                <a:latin typeface="Arial" panose="020B0604020202020204" pitchFamily="34" charset="0"/>
              </a:rPr>
              <a:t>implementation</a:t>
            </a:r>
            <a:r>
              <a:rPr lang="hu-HU" altLang="hu-HU" baseline="0" dirty="0">
                <a:latin typeface="Arial" panose="020B0604020202020204" pitchFamily="34" charset="0"/>
              </a:rPr>
              <a:t>.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64516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0565A9-1A7B-400A-A1B2-9334CD91E1FE}" type="slidenum">
              <a:rPr lang="hu-HU" altLang="hu-HU"/>
              <a:pPr eaLnBrk="1" hangingPunct="1"/>
              <a:t>4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366058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1243013"/>
            <a:ext cx="4471988" cy="3354387"/>
          </a:xfrm>
          <a:ln/>
        </p:spPr>
      </p:sp>
      <p:sp>
        <p:nvSpPr>
          <p:cNvPr id="33795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  <p:sp>
        <p:nvSpPr>
          <p:cNvPr id="64516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8E3785-6A66-42FE-A2C4-84CCF03F57D2}" type="slidenum">
              <a:rPr lang="hu-HU" altLang="hu-HU"/>
              <a:pPr eaLnBrk="1" hangingPunct="1"/>
              <a:t>5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726487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1243013"/>
            <a:ext cx="4471988" cy="3354387"/>
          </a:xfrm>
          <a:ln/>
        </p:spPr>
      </p:sp>
      <p:sp>
        <p:nvSpPr>
          <p:cNvPr id="35843" name="Jegyzetek hely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much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comments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u-H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hu-H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meeting.</a:t>
            </a:r>
            <a:endParaRPr lang="hu-HU" altLang="hu-HU" dirty="0">
              <a:latin typeface="Arial" panose="020B0604020202020204" pitchFamily="34" charset="0"/>
            </a:endParaRPr>
          </a:p>
        </p:txBody>
      </p:sp>
      <p:sp>
        <p:nvSpPr>
          <p:cNvPr id="64516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0565A9-1A7B-400A-A1B2-9334CD91E1FE}" type="slidenum">
              <a:rPr lang="hu-HU" altLang="hu-HU"/>
              <a:pPr eaLnBrk="1" hangingPunct="1"/>
              <a:t>6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366058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AAA11-FF96-48FF-9951-008817D73825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4810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183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608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358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55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889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573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373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820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616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1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83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0CE58-6EF6-4938-8606-ACD3879F9A47}" type="datetimeFigureOut">
              <a:rPr lang="hu-HU" smtClean="0"/>
              <a:t>2024. 06. 11.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3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/url?sa=i&amp;rct=j&amp;q=&amp;esrc=s&amp;source=images&amp;cd=&amp;ved=2ahUKEwjP6IOrp6jjAhXPGewKHdR8D8MQjRx6BAgBEAU&amp;url=http://webaruhaz.vesnok.hu/Paroszaszlo-Szlovak---Magyar&amp;psig=AOvVaw1_JCU-jK2Utf4n2Q7iJGjI&amp;ust=1562777859063090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www.termeszetvedelem.hu/elfogadott-fenntartasi-tervek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 idx="4294967295"/>
          </p:nvPr>
        </p:nvSpPr>
        <p:spPr>
          <a:xfrm>
            <a:off x="107157" y="2493615"/>
            <a:ext cx="8929687" cy="30956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Meeting of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Slovak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- Hungarian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Committee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for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Nature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Conservation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and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Landscape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Protection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Bratislava, 12. </a:t>
            </a:r>
            <a:r>
              <a:rPr lang="hu-HU" altLang="hu-HU" sz="2800" b="1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June</a:t>
            </a:r>
            <a: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2024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u="sng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Ongoing</a:t>
            </a:r>
            <a:r>
              <a:rPr lang="hu-HU" altLang="hu-HU" sz="2800" b="1" u="sng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u="sng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Natura</a:t>
            </a:r>
            <a:r>
              <a:rPr lang="hu-HU" altLang="hu-HU" sz="2800" b="1" u="sng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2000 </a:t>
            </a:r>
            <a:r>
              <a:rPr lang="hu-HU" altLang="hu-HU" sz="2800" b="1" u="sng" dirty="0" err="1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issues</a:t>
            </a:r>
            <a:br>
              <a:rPr lang="hu-HU" altLang="hu-HU" sz="2800" b="1" dirty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endParaRPr lang="hu-HU" altLang="hu-HU" sz="3600" b="1" dirty="0">
              <a:solidFill>
                <a:srgbClr val="C08F2E"/>
              </a:solidFill>
              <a:latin typeface="Times New Roman" pitchFamily="18" charset="0"/>
              <a:ea typeface="Tahoma" pitchFamily="34" charset="0"/>
              <a:cs typeface="Arial" charset="0"/>
            </a:endParaRPr>
          </a:p>
        </p:txBody>
      </p:sp>
      <p:pic>
        <p:nvPicPr>
          <p:cNvPr id="10243" name="Picture 10" descr="L:\logók\FM\fm_logo_e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8" y="549275"/>
            <a:ext cx="230822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 descr="Képtalálat a következőre: „szlovák magyar zászló”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469" y="5462588"/>
            <a:ext cx="16430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836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359568" y="335098"/>
            <a:ext cx="8424863" cy="108012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hu-HU" altLang="hu-HU" sz="2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hu-HU" altLang="hu-HU" sz="3900" b="1" dirty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3" name="Picture 3" descr="Y:\HONLAP\Fotók\Nemzeti Parki fotók\KNPI\szikes_Dr.BorosEmil.jpg">
            <a:extLst>
              <a:ext uri="{FF2B5EF4-FFF2-40B4-BE49-F238E27FC236}">
                <a16:creationId xmlns:a16="http://schemas.microsoft.com/office/drawing/2014/main" id="{CC942718-1C3F-7683-AD27-0C9F6F806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73" y="1520705"/>
            <a:ext cx="7668852" cy="500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34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119" y="566449"/>
            <a:ext cx="6067425" cy="4862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600"/>
              </a:spcBef>
              <a:defRPr/>
            </a:pPr>
            <a:r>
              <a:rPr lang="hu-HU" altLang="hu-HU" sz="3200" b="1" dirty="0" err="1">
                <a:latin typeface="Times New Roman" pitchFamily="18" charset="0"/>
                <a:ea typeface="+mj-ea"/>
                <a:cs typeface="Times New Roman" pitchFamily="18" charset="0"/>
              </a:rPr>
              <a:t>Content</a:t>
            </a:r>
            <a:endParaRPr lang="hu-HU" altLang="hu-HU" sz="32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1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3" y="203201"/>
            <a:ext cx="1077516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58764"/>
            <a:ext cx="105211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églalap 1"/>
          <p:cNvSpPr>
            <a:spLocks noChangeArrowheads="1"/>
          </p:cNvSpPr>
          <p:nvPr/>
        </p:nvSpPr>
        <p:spPr bwMode="auto">
          <a:xfrm>
            <a:off x="376779" y="1832625"/>
            <a:ext cx="8875741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Natura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2000 management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plans</a:t>
            </a:r>
            <a:endParaRPr lang="hu-HU" altLang="hu-H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800" b="1" dirty="0">
                <a:latin typeface="Times New Roman" pitchFamily="18" charset="0"/>
                <a:cs typeface="Arial" charset="0"/>
              </a:rPr>
              <a:t>Site </a:t>
            </a:r>
            <a:r>
              <a:rPr lang="hu-HU" altLang="hu-HU" sz="2800" b="1" dirty="0" err="1">
                <a:latin typeface="Times New Roman" pitchFamily="18" charset="0"/>
                <a:cs typeface="Arial" charset="0"/>
              </a:rPr>
              <a:t>Specific</a:t>
            </a:r>
            <a:r>
              <a:rPr lang="hu-HU" altLang="hu-HU" sz="28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cs typeface="Arial" charset="0"/>
              </a:rPr>
              <a:t>Conservation</a:t>
            </a:r>
            <a:r>
              <a:rPr lang="hu-HU" altLang="hu-HU" sz="28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cs typeface="Arial" charset="0"/>
              </a:rPr>
              <a:t>Objectives</a:t>
            </a:r>
            <a:endParaRPr lang="hu-HU" altLang="hu-HU" sz="2800" b="1" dirty="0">
              <a:latin typeface="Times New Roman" pitchFamily="18" charset="0"/>
              <a:cs typeface="Arial" charset="0"/>
            </a:endParaRPr>
          </a:p>
          <a:p>
            <a:pPr algn="just">
              <a:defRPr/>
            </a:pPr>
            <a:endParaRPr lang="hu-HU" altLang="hu-HU" sz="2800" b="1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Standard Data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Forms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under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Habitats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Bird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Directives</a:t>
            </a:r>
            <a:endParaRPr lang="hu-HU" altLang="hu-H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37227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119" y="422276"/>
            <a:ext cx="6067425" cy="8586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600"/>
              </a:spcBef>
              <a:defRPr/>
            </a:pP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Conservation</a:t>
            </a:r>
            <a:r>
              <a:rPr lang="hu-HU" altLang="hu-HU" sz="2800" b="1" dirty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measures</a:t>
            </a:r>
            <a:r>
              <a:rPr lang="hu-HU" altLang="hu-HU" sz="2800" b="1" dirty="0"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objectives</a:t>
            </a:r>
            <a:endParaRPr lang="hu-HU" altLang="hu-H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defRPr/>
            </a:pP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in</a:t>
            </a:r>
            <a:r>
              <a:rPr lang="hu-HU" altLang="hu-HU" sz="2800" b="1" dirty="0">
                <a:latin typeface="Times New Roman" pitchFamily="18" charset="0"/>
                <a:ea typeface="+mj-ea"/>
                <a:cs typeface="Times New Roman" pitchFamily="18" charset="0"/>
              </a:rPr>
              <a:t> Hungary</a:t>
            </a:r>
          </a:p>
        </p:txBody>
      </p:sp>
      <p:pic>
        <p:nvPicPr>
          <p:cNvPr id="12291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3" y="203201"/>
            <a:ext cx="1077516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58764"/>
            <a:ext cx="105211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églalap 1"/>
          <p:cNvSpPr>
            <a:spLocks noChangeArrowheads="1"/>
          </p:cNvSpPr>
          <p:nvPr/>
        </p:nvSpPr>
        <p:spPr bwMode="auto">
          <a:xfrm>
            <a:off x="169955" y="1328739"/>
            <a:ext cx="7976103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b="1" u="sng" dirty="0" err="1">
                <a:latin typeface="Times New Roman" pitchFamily="18" charset="0"/>
                <a:cs typeface="Times New Roman" pitchFamily="18" charset="0"/>
              </a:rPr>
              <a:t>Natura</a:t>
            </a:r>
            <a:r>
              <a:rPr lang="hu-HU" altLang="hu-HU" sz="2000" b="1" u="sng" dirty="0">
                <a:latin typeface="Times New Roman" pitchFamily="18" charset="0"/>
                <a:cs typeface="Times New Roman" pitchFamily="18" charset="0"/>
              </a:rPr>
              <a:t> 2000 management (</a:t>
            </a:r>
            <a:r>
              <a:rPr lang="hu-HU" altLang="hu-HU" sz="2000" b="1" u="sng" dirty="0" err="1">
                <a:latin typeface="Times New Roman" pitchFamily="18" charset="0"/>
                <a:cs typeface="Times New Roman" pitchFamily="18" charset="0"/>
              </a:rPr>
              <a:t>maintenance</a:t>
            </a:r>
            <a:r>
              <a:rPr lang="hu-HU" altLang="hu-HU" sz="2000" b="1" u="sng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hu-HU" altLang="hu-HU" sz="2000" b="1" u="sng" dirty="0" err="1">
                <a:latin typeface="Times New Roman" pitchFamily="18" charset="0"/>
                <a:cs typeface="Times New Roman" pitchFamily="18" charset="0"/>
              </a:rPr>
              <a:t>plans</a:t>
            </a:r>
            <a:r>
              <a:rPr lang="hu-HU" altLang="hu-HU" sz="20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u-HU" altLang="hu-H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hu-HU" altLang="hu-HU" sz="2000" u="sng" dirty="0" err="1">
                <a:latin typeface="Times New Roman" pitchFamily="18" charset="0"/>
                <a:cs typeface="Times New Roman" pitchFamily="18" charset="0"/>
              </a:rPr>
              <a:t>detailed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site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specific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i="1" u="sng" dirty="0" err="1">
                <a:latin typeface="Times New Roman" pitchFamily="18" charset="0"/>
                <a:cs typeface="Times New Roman" pitchFamily="18" charset="0"/>
              </a:rPr>
              <a:t>conservation</a:t>
            </a:r>
            <a:r>
              <a:rPr lang="hu-HU" altLang="hu-HU" sz="2000" i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i="1" u="sng" dirty="0" err="1">
                <a:latin typeface="Times New Roman" pitchFamily="18" charset="0"/>
                <a:cs typeface="Times New Roman" pitchFamily="18" charset="0"/>
              </a:rPr>
              <a:t>measures</a:t>
            </a:r>
            <a:r>
              <a:rPr lang="hu-HU" altLang="hu-H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general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conservation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objectives</a:t>
            </a:r>
            <a:endParaRPr lang="hu-HU" alt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hu-HU" alt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Preparation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period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: 2008-2023</a:t>
            </a:r>
          </a:p>
          <a:p>
            <a:pPr algn="just">
              <a:defRPr/>
            </a:pPr>
            <a:r>
              <a:rPr lang="hu-HU" altLang="hu-H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: 60-700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pages</a:t>
            </a:r>
            <a:endParaRPr lang="hu-HU" alt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hu-HU" altLang="hu-HU" sz="20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b="1" u="sng" dirty="0">
                <a:latin typeface="Times New Roman" pitchFamily="18" charset="0"/>
                <a:cs typeface="Arial" charset="0"/>
              </a:rPr>
              <a:t>SSCO </a:t>
            </a:r>
            <a:r>
              <a:rPr lang="hu-HU" altLang="hu-HU" sz="2000" b="1" u="sng" dirty="0" err="1">
                <a:latin typeface="Times New Roman" pitchFamily="18" charset="0"/>
                <a:cs typeface="Arial" charset="0"/>
              </a:rPr>
              <a:t>documents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: </a:t>
            </a:r>
          </a:p>
          <a:p>
            <a:pPr algn="just">
              <a:defRPr/>
            </a:pPr>
            <a:r>
              <a:rPr lang="hu-HU" altLang="hu-HU" sz="2000" u="sng" dirty="0" err="1">
                <a:latin typeface="Times New Roman" pitchFamily="18" charset="0"/>
                <a:cs typeface="Arial" charset="0"/>
              </a:rPr>
              <a:t>detailed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Site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Specific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i="1" u="sng" dirty="0" err="1">
                <a:latin typeface="Times New Roman" pitchFamily="18" charset="0"/>
                <a:cs typeface="Arial" charset="0"/>
              </a:rPr>
              <a:t>Conservation</a:t>
            </a:r>
            <a:r>
              <a:rPr lang="hu-HU" altLang="hu-HU" sz="2000" i="1" u="sng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i="1" u="sng" dirty="0" err="1">
                <a:latin typeface="Times New Roman" pitchFamily="18" charset="0"/>
                <a:cs typeface="Arial" charset="0"/>
              </a:rPr>
              <a:t>Objectives</a:t>
            </a:r>
            <a:endParaRPr lang="hu-HU" altLang="hu-HU" sz="2000" b="1" i="1" u="sng" dirty="0">
              <a:latin typeface="Times New Roman" pitchFamily="18" charset="0"/>
              <a:cs typeface="Arial" charset="0"/>
            </a:endParaRPr>
          </a:p>
          <a:p>
            <a:pPr algn="just"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Preparation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period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	I.  2010-2011 </a:t>
            </a: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	II. 2020-2024 (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supervision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and </a:t>
            </a: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rewriting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based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on COM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guidance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defRPr/>
            </a:pPr>
            <a:endParaRPr lang="hu-HU" alt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hu-HU" altLang="hu-HU" sz="2000" dirty="0">
                <a:latin typeface="Times New Roman" pitchFamily="18" charset="0"/>
                <a:cs typeface="Times New Roman" pitchFamily="18" charset="0"/>
              </a:rPr>
              <a:t>: 15-400 </a:t>
            </a:r>
            <a:r>
              <a:rPr lang="hu-HU" altLang="hu-HU" sz="2000" dirty="0" err="1">
                <a:latin typeface="Times New Roman" pitchFamily="18" charset="0"/>
                <a:cs typeface="Times New Roman" pitchFamily="18" charset="0"/>
              </a:rPr>
              <a:t>pages</a:t>
            </a:r>
            <a:endParaRPr lang="hu-HU" altLang="hu-HU" sz="20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14" name="Picture 2" descr="natura_HUBN2006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76872"/>
            <a:ext cx="2806377" cy="398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20680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4022" y="422276"/>
            <a:ext cx="7691311" cy="4370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Natura</a:t>
            </a:r>
            <a:r>
              <a:rPr lang="hu-HU" altLang="hu-HU" sz="2800" b="1" dirty="0">
                <a:latin typeface="Times New Roman" pitchFamily="18" charset="0"/>
                <a:ea typeface="+mj-ea"/>
                <a:cs typeface="Times New Roman" pitchFamily="18" charset="0"/>
              </a:rPr>
              <a:t> 2000 management </a:t>
            </a: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plans</a:t>
            </a:r>
            <a:endParaRPr lang="hu-HU" altLang="hu-H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1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81" y="2"/>
            <a:ext cx="1054224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7783"/>
            <a:ext cx="113466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églalap 1"/>
          <p:cNvSpPr>
            <a:spLocks noChangeArrowheads="1"/>
          </p:cNvSpPr>
          <p:nvPr/>
        </p:nvSpPr>
        <p:spPr bwMode="auto">
          <a:xfrm>
            <a:off x="-756592" y="980728"/>
            <a:ext cx="8087951" cy="586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altLang="hu-HU" sz="2000" b="1" dirty="0">
                <a:latin typeface="Times New Roman" pitchFamily="18" charset="0"/>
                <a:cs typeface="Arial" charset="0"/>
              </a:rPr>
              <a:t>	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→ 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exist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for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all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the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525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Natura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2000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sites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(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finished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in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2023): 	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	→ </a:t>
            </a:r>
            <a:r>
              <a:rPr lang="hu-H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http://www.termeszetvedelem.hu/elfogadott-fenntartasi-tervek</a:t>
            </a:r>
            <a:endParaRPr lang="hu-HU" sz="20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	→ 275/2004 (X.8.)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Natura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2000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Government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Decree</a:t>
            </a:r>
            <a:endParaRPr 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assisted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guidance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issued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Ministry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Agriculture</a:t>
            </a:r>
            <a:endParaRPr 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→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prepared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by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the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national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park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directorates</a:t>
            </a: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mostly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funded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EARDF, LIFE,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state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budget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etc.</a:t>
            </a:r>
          </a:p>
          <a:p>
            <a:pPr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hu-HU" sz="2000" u="sng" dirty="0" err="1"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hu-HU" sz="2000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identification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site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threats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pressures</a:t>
            </a:r>
            <a:endParaRPr lang="hu-H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→ 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map of management </a:t>
            </a:r>
            <a:r>
              <a:rPr lang="hu-HU" sz="2000" b="1" dirty="0" err="1">
                <a:latin typeface="Times New Roman" pitchFamily="18" charset="0"/>
                <a:cs typeface="Times New Roman" pitchFamily="18" charset="0"/>
              </a:rPr>
              <a:t>units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based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habitat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map)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→ </a:t>
            </a:r>
            <a:r>
              <a:rPr lang="hu-HU" sz="2000" b="1" dirty="0" err="1">
                <a:latin typeface="Times New Roman" pitchFamily="18" charset="0"/>
                <a:cs typeface="Times New Roman" pitchFamily="18" charset="0"/>
              </a:rPr>
              <a:t>conservation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b="1" dirty="0" err="1">
                <a:latin typeface="Times New Roman" pitchFamily="18" charset="0"/>
                <a:cs typeface="Times New Roman" pitchFamily="18" charset="0"/>
              </a:rPr>
              <a:t>measures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b="1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b="1" dirty="0" err="1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management unit: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detailed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conditions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mowing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grazing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restoration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    IAS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removal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species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conservation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etc.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b="1" dirty="0">
                <a:latin typeface="Times New Roman" pitchFamily="18" charset="0"/>
                <a:cs typeface="Times New Roman" pitchFamily="18" charset="0"/>
              </a:rPr>
              <a:t> 	 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funding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possibilities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→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baseline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study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natural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environmental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spcAft>
                <a:spcPts val="600"/>
              </a:spcAft>
              <a:defRPr/>
            </a:pP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     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ownership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land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20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hu-HU" sz="20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6" name="Picture 2" descr="KE_HUBN2006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2934961" cy="416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7756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119" y="422276"/>
            <a:ext cx="6067425" cy="4370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hu-HU" altLang="hu-HU" sz="28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objectives</a:t>
            </a:r>
          </a:p>
        </p:txBody>
      </p:sp>
      <p:pic>
        <p:nvPicPr>
          <p:cNvPr id="10243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30" y="9053"/>
            <a:ext cx="1039416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841" y="11128"/>
            <a:ext cx="1107281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églalap 1"/>
          <p:cNvSpPr>
            <a:spLocks noChangeArrowheads="1"/>
          </p:cNvSpPr>
          <p:nvPr/>
        </p:nvSpPr>
        <p:spPr bwMode="auto">
          <a:xfrm>
            <a:off x="581613" y="1268760"/>
            <a:ext cx="7831803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hu-HU" altLang="hu-HU" sz="20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Overall conservation objective:</a:t>
            </a:r>
          </a:p>
          <a:p>
            <a:pPr algn="just" eaLnBrk="1" hangingPunct="1">
              <a:spcBef>
                <a:spcPts val="600"/>
              </a:spcBef>
            </a:pP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applies to all trigger habitats and species, laid down in: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275/2004. (X.8.) Natura 2000 Government Decree 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14/2010. Decree of the Minister of Environment and Water </a:t>
            </a: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SDF for each HU site</a:t>
            </a:r>
          </a:p>
          <a:p>
            <a:pPr algn="just" eaLnBrk="1" hangingPunct="1"/>
            <a:endParaRPr lang="hu-HU" altLang="hu-HU" sz="20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lang="hu-HU" altLang="hu-HU" sz="20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Site specific conservation objectives (SSCOs):</a:t>
            </a:r>
          </a:p>
          <a:p>
            <a:pPr algn="just" eaLnBrk="1" hangingPunct="1">
              <a:spcBef>
                <a:spcPts val="600"/>
              </a:spcBef>
              <a:buFontTx/>
              <a:buChar char="•"/>
            </a:pP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since 2010: SDF contains</a:t>
            </a:r>
            <a:r>
              <a:rPr lang="hu-HU" altLang="hu-HU" sz="20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SSCOs for</a:t>
            </a:r>
            <a:r>
              <a:rPr lang="hu-HU" altLang="hu-HU" sz="2000" b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all SACs and SPAs </a:t>
            </a: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(priorities in SDF </a:t>
            </a:r>
            <a:r>
              <a:rPr lang="hu-HU" altLang="hu-HU" sz="20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4.2 Quality and importance</a:t>
            </a: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 and objectives in </a:t>
            </a:r>
            <a:r>
              <a:rPr lang="hu-HU" altLang="hu-HU" sz="2000" i="1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SDF 6.3 Conservation measures</a:t>
            </a:r>
            <a:r>
              <a:rPr lang="hu-HU" altLang="hu-HU" sz="20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eaLnBrk="1" hangingPunct="1">
              <a:buFontTx/>
              <a:buChar char="•"/>
            </a:pPr>
            <a:endParaRPr lang="hu-HU" altLang="hu-HU" sz="20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hu-HU" altLang="hu-HU" sz="2000" b="1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hu-HU" altLang="hu-HU" sz="20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Csoportba foglalás 8"/>
          <p:cNvGrpSpPr>
            <a:grpSpLocks/>
          </p:cNvGrpSpPr>
          <p:nvPr/>
        </p:nvGrpSpPr>
        <p:grpSpPr bwMode="auto">
          <a:xfrm>
            <a:off x="827584" y="4941168"/>
            <a:ext cx="7513824" cy="1469359"/>
            <a:chOff x="107504" y="4653136"/>
            <a:chExt cx="8928992" cy="2088234"/>
          </a:xfrm>
        </p:grpSpPr>
        <p:pic>
          <p:nvPicPr>
            <p:cNvPr id="9" name="Picture 5" descr="D:\TMF 1\Rendezvények\Nemzetközi fórumok\NDM 2014 04\Dianthus_plumarius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2" r="11485" b="17987"/>
            <a:stretch>
              <a:fillRect/>
            </a:stretch>
          </p:blipFill>
          <p:spPr bwMode="auto">
            <a:xfrm>
              <a:off x="5614496" y="4653369"/>
              <a:ext cx="3422000" cy="20880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653368"/>
              <a:ext cx="3125890" cy="208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1" t="1671" r="13940" b="44604"/>
            <a:stretch>
              <a:fillRect/>
            </a:stretch>
          </p:blipFill>
          <p:spPr bwMode="auto">
            <a:xfrm>
              <a:off x="3364807" y="4653136"/>
              <a:ext cx="2143297" cy="20882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74192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31119" y="422276"/>
            <a:ext cx="6067425" cy="4370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hu-HU" altLang="hu-HU" sz="2800" b="1" dirty="0" err="1">
                <a:latin typeface="Times New Roman" pitchFamily="18" charset="0"/>
                <a:ea typeface="+mj-ea"/>
                <a:cs typeface="Times New Roman" pitchFamily="18" charset="0"/>
              </a:rPr>
              <a:t>Supervision</a:t>
            </a:r>
            <a:r>
              <a:rPr lang="hu-HU" altLang="hu-HU" sz="2800" b="1" dirty="0">
                <a:latin typeface="Times New Roman" pitchFamily="18" charset="0"/>
                <a:ea typeface="+mj-ea"/>
                <a:cs typeface="Times New Roman" pitchFamily="18" charset="0"/>
              </a:rPr>
              <a:t> of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SSCOs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hu-HU" altLang="hu-H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1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3" y="203201"/>
            <a:ext cx="1077516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58764"/>
            <a:ext cx="105211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églalap 1"/>
          <p:cNvSpPr>
            <a:spLocks noChangeArrowheads="1"/>
          </p:cNvSpPr>
          <p:nvPr/>
        </p:nvSpPr>
        <p:spPr bwMode="auto">
          <a:xfrm>
            <a:off x="179512" y="1312307"/>
            <a:ext cx="8568952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dirty="0" err="1">
                <a:latin typeface="Times New Roman" pitchFamily="18" charset="0"/>
                <a:cs typeface="Arial" charset="0"/>
              </a:rPr>
              <a:t>goal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: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to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be more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concrete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measurable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and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detailed</a:t>
            </a:r>
            <a:endParaRPr lang="hu-HU" altLang="hu-HU" sz="2000" b="1" dirty="0">
              <a:latin typeface="Times New Roman" pitchFamily="18" charset="0"/>
              <a:cs typeface="Arial" charset="0"/>
            </a:endParaRPr>
          </a:p>
          <a:p>
            <a:pPr algn="just"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guidance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issued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by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the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Ministry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of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Agriculture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(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involving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external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experts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detailed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documentation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prepared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by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the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national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park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directorates</a:t>
            </a: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detailed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information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for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all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trigger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habitats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and species,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for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b="1" dirty="0" err="1">
                <a:latin typeface="Times New Roman" pitchFamily="18" charset="0"/>
                <a:cs typeface="Arial" charset="0"/>
              </a:rPr>
              <a:t>each</a:t>
            </a:r>
            <a:r>
              <a:rPr lang="hu-HU" altLang="hu-HU" sz="2000" b="1" dirty="0">
                <a:latin typeface="Times New Roman" pitchFamily="18" charset="0"/>
                <a:cs typeface="Arial" charset="0"/>
              </a:rPr>
              <a:t> N2 site</a:t>
            </a: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Arial" charset="0"/>
              </a:rPr>
              <a:t>       (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attribute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problem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objective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means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to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achieve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objective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deadline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)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dirty="0">
                <a:latin typeface="Times New Roman" pitchFamily="18" charset="0"/>
                <a:cs typeface="Arial" charset="0"/>
              </a:rPr>
              <a:t>SSCO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document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is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ready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for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all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525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sites</a:t>
            </a: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dirty="0" err="1">
                <a:latin typeface="Times New Roman" pitchFamily="18" charset="0"/>
                <a:cs typeface="Arial" charset="0"/>
              </a:rPr>
              <a:t>checking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all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SSCOs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and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updating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SDF: end of 2024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hu-HU" altLang="hu-HU" sz="2000" dirty="0">
              <a:latin typeface="Times New Roman" pitchFamily="18" charset="0"/>
              <a:cs typeface="Arial" charset="0"/>
            </a:endParaRP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hu-HU" altLang="hu-HU" sz="2000" dirty="0" err="1">
                <a:latin typeface="Times New Roman" pitchFamily="18" charset="0"/>
                <a:cs typeface="Arial" charset="0"/>
              </a:rPr>
              <a:t>used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already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in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permitting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procedures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in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case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of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large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</a:p>
          <a:p>
            <a:pPr algn="just">
              <a:defRPr/>
            </a:pPr>
            <a:r>
              <a:rPr lang="hu-HU" altLang="hu-HU" sz="2000" dirty="0">
                <a:latin typeface="Times New Roman" pitchFamily="18" charset="0"/>
                <a:cs typeface="Arial" charset="0"/>
              </a:rPr>
              <a:t>      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infrastucture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projects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 (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eg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.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motorway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,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railway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)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financed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</a:t>
            </a:r>
            <a:r>
              <a:rPr lang="hu-HU" altLang="hu-HU" sz="2000" dirty="0" err="1">
                <a:latin typeface="Times New Roman" pitchFamily="18" charset="0"/>
                <a:cs typeface="Arial" charset="0"/>
              </a:rPr>
              <a:t>by</a:t>
            </a:r>
            <a:r>
              <a:rPr lang="hu-HU" altLang="hu-HU" sz="2000" dirty="0">
                <a:latin typeface="Times New Roman" pitchFamily="18" charset="0"/>
                <a:cs typeface="Arial" charset="0"/>
              </a:rPr>
              <a:t> EU</a:t>
            </a:r>
          </a:p>
        </p:txBody>
      </p:sp>
      <p:pic>
        <p:nvPicPr>
          <p:cNvPr id="6" name="Picture 9" descr="icost%20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899" y="4041103"/>
            <a:ext cx="1952217" cy="127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4021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863" cy="719137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Standard Data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Forms</a:t>
            </a:r>
            <a:endParaRPr lang="hu-HU" altLang="hu-H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215008" y="1412776"/>
            <a:ext cx="8605464" cy="475252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2022-2023: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updated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mapping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monitoring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2024: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integration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revised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SSCOs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/species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endParaRPr lang="hu-HU" alt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2025: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harmonisation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reports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getting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SDF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format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hu-HU" altLang="hu-HU" sz="2400" u="sng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2026-2028: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filling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new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content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SDF (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eg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degree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</a:t>
            </a:r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hu-HU" altLang="hu-HU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harmonisation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habitats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species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data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SDF/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SSCOs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/management </a:t>
            </a:r>
            <a:r>
              <a:rPr lang="hu-HU" altLang="hu-HU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plans</a:t>
            </a:r>
            <a:r>
              <a:rPr lang="hu-HU" altLang="hu-H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help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database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compilation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frame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new</a:t>
            </a:r>
            <a:r>
              <a:rPr lang="hu-HU" altLang="hu-HU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EEEOP project of </a:t>
            </a:r>
            <a:r>
              <a:rPr lang="hu-HU" altLang="hu-HU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MoA</a:t>
            </a: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kocsag-kics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3201"/>
            <a:ext cx="1077516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2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6632"/>
            <a:ext cx="113466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823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23528" y="267358"/>
            <a:ext cx="8424863" cy="719137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HD&amp;BD 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 - 2025</a:t>
            </a:r>
            <a:endParaRPr lang="hu-HU" altLang="hu-H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616624"/>
          </a:xfrm>
        </p:spPr>
        <p:txBody>
          <a:bodyPr>
            <a:normAutofit lnSpcReduction="10000"/>
          </a:bodyPr>
          <a:lstStyle/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208 species, 212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breeding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/19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migrating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/53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wintering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</a:t>
            </a: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2024</a:t>
            </a: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Coordination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Ministry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MoA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Herman Ottó Institute (HOI: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institution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MoA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source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directorates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(NPD),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Hungary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– 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NPD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until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2023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MoA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  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groups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Filling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MoA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HOI,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Hungary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–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MoA</a:t>
            </a:r>
            <a:endParaRPr lang="hu-H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hu-H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HD </a:t>
            </a:r>
            <a:r>
              <a:rPr lang="hu-H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Article</a:t>
            </a:r>
            <a:r>
              <a:rPr lang="hu-H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 </a:t>
            </a:r>
            <a:r>
              <a:rPr lang="hu-H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hu-H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unit: </a:t>
            </a:r>
            <a: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1x1 </a:t>
            </a:r>
            <a:r>
              <a:rPr lang="hu-H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grid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except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most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mammals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6.5.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instead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6.2.,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unit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checklist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  <a:spcAft>
                <a:spcPts val="600"/>
              </a:spcAft>
            </a:pP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Favourable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hu-H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determined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no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coordination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asked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	</a:t>
            </a:r>
          </a:p>
        </p:txBody>
      </p:sp>
      <p:pic>
        <p:nvPicPr>
          <p:cNvPr id="4" name="Picture 2" descr="kocsag-kics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977047" cy="102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2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4624"/>
            <a:ext cx="113466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 descr="dianthus-diutinus308">
            <a:extLst>
              <a:ext uri="{FF2B5EF4-FFF2-40B4-BE49-F238E27FC236}">
                <a16:creationId xmlns:a16="http://schemas.microsoft.com/office/drawing/2014/main" id="{9F1132D0-350F-B593-4E99-DDB1880FA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501008"/>
            <a:ext cx="1018057" cy="15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663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8424863" cy="576064"/>
          </a:xfrm>
        </p:spPr>
        <p:txBody>
          <a:bodyPr>
            <a:normAutofit/>
          </a:bodyPr>
          <a:lstStyle/>
          <a:p>
            <a:pPr eaLnBrk="1" hangingPunct="1"/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Challenges</a:t>
            </a:r>
            <a:r>
              <a:rPr lang="hu-HU" altLang="hu-HU" sz="28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hu-HU" altLang="hu-HU" sz="2800" b="1" dirty="0" err="1">
                <a:latin typeface="Times New Roman" pitchFamily="18" charset="0"/>
                <a:cs typeface="Times New Roman" pitchFamily="18" charset="0"/>
              </a:rPr>
              <a:t>Questions</a:t>
            </a:r>
            <a:endParaRPr lang="hu-HU" altLang="hu-H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179512" y="1141204"/>
            <a:ext cx="8856984" cy="51845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altLang="hu-H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Favoruable</a:t>
            </a:r>
            <a:r>
              <a:rPr lang="hu-HU" altLang="hu-H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hu-HU" altLang="hu-H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determined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FRVs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species?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pPr marL="0" indent="0" algn="just">
              <a:buNone/>
            </a:pPr>
            <a:r>
              <a:rPr lang="hu-HU" altLang="hu-H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SDF/</a:t>
            </a:r>
            <a:r>
              <a:rPr lang="hu-HU" altLang="hu-H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hu-HU" altLang="hu-H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r>
              <a:rPr lang="hu-HU" altLang="hu-H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fill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degree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hectare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occupied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species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percentage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classes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sz="2000" dirty="0"/>
              <a:t>	</a:t>
            </a:r>
          </a:p>
          <a:p>
            <a:pPr marL="0" indent="0" algn="ctr">
              <a:buNone/>
            </a:pPr>
            <a:r>
              <a:rPr lang="hu-HU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Habitat</a:t>
            </a:r>
            <a:r>
              <a:rPr lang="hu-H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hu-H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 of conservation – area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 the area in hectares for each of the categories: </a:t>
            </a:r>
          </a:p>
          <a:p>
            <a:pPr algn="ctr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…[ha] </a:t>
            </a:r>
          </a:p>
          <a:p>
            <a:pPr algn="ctr"/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Not-good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…[ha] </a:t>
            </a:r>
          </a:p>
          <a:p>
            <a:pPr algn="ctr"/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Unknown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…[ha] </a:t>
            </a:r>
          </a:p>
          <a:p>
            <a:pPr marL="0" indent="0" algn="ctr">
              <a:buNone/>
            </a:pP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buNone/>
            </a:pPr>
            <a:r>
              <a:rPr lang="hu-H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Species:</a:t>
            </a:r>
          </a:p>
          <a:p>
            <a:pPr marL="0" indent="0" algn="ctr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 of conservation – occupied percentage classes </a:t>
            </a:r>
            <a:endParaRPr lang="hu-H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occupied area of the habitat for the species with sufficient quality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0-25 % 26-50% 51-75% 76-100% </a:t>
            </a:r>
          </a:p>
          <a:p>
            <a:pPr marL="0" indent="0" algn="ctr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occupied area of the habitat for the species with non-sufficient quality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0-25 % 26-50% 51-75% 76-100% </a:t>
            </a:r>
          </a:p>
          <a:p>
            <a:pPr marL="0" indent="0" algn="ctr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occupied area of the habitat for the species for which the quality is unknown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0-25 % 26-50% 51-75% 76-100% </a:t>
            </a:r>
            <a:endParaRPr lang="hu-HU" altLang="hu-H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kocsag-kic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1"/>
            <a:ext cx="977047" cy="102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N2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6631"/>
            <a:ext cx="113466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507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1018</Words>
  <Application>Microsoft Office PowerPoint</Application>
  <PresentationFormat>Diavetítés a képernyőre (4:3 oldalarány)</PresentationFormat>
  <Paragraphs>121</Paragraphs>
  <Slides>10</Slides>
  <Notes>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Office-téma</vt:lpstr>
      <vt:lpstr>Meeting of Slovak - Hungarian Committee for Nature Conservation and Landscape Protection Bratislava, 12. June 2024  Ongoing Natura 2000 issues </vt:lpstr>
      <vt:lpstr>PowerPoint-bemutató</vt:lpstr>
      <vt:lpstr>PowerPoint-bemutató</vt:lpstr>
      <vt:lpstr>PowerPoint-bemutató</vt:lpstr>
      <vt:lpstr>PowerPoint-bemutató</vt:lpstr>
      <vt:lpstr>PowerPoint-bemutató</vt:lpstr>
      <vt:lpstr>Standard Data Forms</vt:lpstr>
      <vt:lpstr>HD&amp;BD Reporting - 2025</vt:lpstr>
      <vt:lpstr>Challenges/Questions</vt:lpstr>
      <vt:lpstr>PowerPoint-bemutató</vt:lpstr>
    </vt:vector>
  </TitlesOfParts>
  <Company>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of Slovak - Hungarian Committee for Nature Conservation and Landscape Protection Budapest, 13. September 2019 Natura 2000 issues</dc:title>
  <dc:creator>AM</dc:creator>
  <cp:lastModifiedBy>HP</cp:lastModifiedBy>
  <cp:revision>79</cp:revision>
  <cp:lastPrinted>2024-06-10T06:57:41Z</cp:lastPrinted>
  <dcterms:created xsi:type="dcterms:W3CDTF">2019-09-12T14:49:33Z</dcterms:created>
  <dcterms:modified xsi:type="dcterms:W3CDTF">2024-06-11T17:29:23Z</dcterms:modified>
</cp:coreProperties>
</file>