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60" r:id="rId2"/>
    <p:sldId id="360" r:id="rId3"/>
    <p:sldId id="361" r:id="rId4"/>
    <p:sldId id="368" r:id="rId5"/>
    <p:sldId id="363" r:id="rId6"/>
    <p:sldId id="364" r:id="rId7"/>
    <p:sldId id="365" r:id="rId8"/>
    <p:sldId id="366" r:id="rId9"/>
    <p:sldId id="367" r:id="rId10"/>
    <p:sldId id="359" r:id="rId11"/>
  </p:sldIdLst>
  <p:sldSz cx="12192000" cy="6858000"/>
  <p:notesSz cx="6805613" cy="99441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dina Ivan" initials="RI" lastIdx="0" clrIdx="0">
    <p:extLst>
      <p:ext uri="{19B8F6BF-5375-455C-9EA6-DF929625EA0E}">
        <p15:presenceInfo xmlns:p15="http://schemas.microsoft.com/office/powerpoint/2012/main" userId="S-1-5-21-390540759-788030774-433219294-1366" providerId="AD"/>
      </p:ext>
    </p:extLst>
  </p:cmAuthor>
  <p:cmAuthor id="2" name="Stašová Simona" initials="SS" lastIdx="1" clrIdx="1">
    <p:extLst>
      <p:ext uri="{19B8F6BF-5375-455C-9EA6-DF929625EA0E}">
        <p15:presenceInfo xmlns:p15="http://schemas.microsoft.com/office/powerpoint/2012/main" userId="S-1-5-21-390540759-788030774-433219294-1195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3FA5"/>
    <a:srgbClr val="1C37A8"/>
    <a:srgbClr val="EB31A9"/>
    <a:srgbClr val="FFCC00"/>
    <a:srgbClr val="7EB2E6"/>
    <a:srgbClr val="D78D1F"/>
    <a:srgbClr val="E57A65"/>
    <a:srgbClr val="8EB7BF"/>
    <a:srgbClr val="A3B761"/>
    <a:srgbClr val="6492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redný štýl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Stredný štýl 2 - zvýraznenie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3B4B98B0-60AC-42C2-AFA5-B58CD77FA1E5}" styleName="Světlý styl 1 – zvýraznění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C083E6E3-FA7D-4D7B-A595-EF9225AFEA82}" styleName="Světlý styl 1 – zvýraznění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D27102A9-8310-4765-A935-A1911B00CA55}" styleName="Světlý styl 1 – zvýraznění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0E3FDE45-AF77-4B5C-9715-49D594BDF05E}" styleName="Světlý styl 1 – zvýraznění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08"/>
      </p:cViewPr>
      <p:guideLst>
        <p:guide orient="horz" pos="2160"/>
        <p:guide pos="3840"/>
      </p:guideLst>
    </p:cSldViewPr>
  </p:slideViewPr>
  <p:notesTextViewPr>
    <p:cViewPr>
      <p:scale>
        <a:sx n="1" d="1"/>
        <a:sy n="1" d="1"/>
      </p:scale>
      <p:origin x="0" y="0"/>
    </p:cViewPr>
  </p:notesTextViewPr>
  <p:sorterViewPr>
    <p:cViewPr>
      <p:scale>
        <a:sx n="100" d="100"/>
        <a:sy n="100" d="100"/>
      </p:scale>
      <p:origin x="0" y="-9384"/>
    </p:cViewPr>
  </p:sorter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objekt pre hlavičku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lang="sk-SK"/>
          </a:p>
        </p:txBody>
      </p:sp>
      <p:sp>
        <p:nvSpPr>
          <p:cNvPr id="3" name="Zástupný objekt pre dátum 2"/>
          <p:cNvSpPr>
            <a:spLocks noGrp="1"/>
          </p:cNvSpPr>
          <p:nvPr>
            <p:ph type="dt" sz="quarter" idx="1"/>
          </p:nvPr>
        </p:nvSpPr>
        <p:spPr>
          <a:xfrm>
            <a:off x="3854450" y="0"/>
            <a:ext cx="2949575" cy="498475"/>
          </a:xfrm>
          <a:prstGeom prst="rect">
            <a:avLst/>
          </a:prstGeom>
        </p:spPr>
        <p:txBody>
          <a:bodyPr vert="horz" lIns="91440" tIns="45720" rIns="91440" bIns="45720" rtlCol="0"/>
          <a:lstStyle>
            <a:lvl1pPr algn="r">
              <a:defRPr sz="1200"/>
            </a:lvl1pPr>
          </a:lstStyle>
          <a:p>
            <a:fld id="{4E6FAC8E-137B-4E07-8DBE-06DAE6893E88}" type="datetimeFigureOut">
              <a:rPr lang="sk-SK" smtClean="0"/>
              <a:t>11. 6. 2024</a:t>
            </a:fld>
            <a:endParaRPr lang="sk-SK"/>
          </a:p>
        </p:txBody>
      </p:sp>
      <p:sp>
        <p:nvSpPr>
          <p:cNvPr id="4" name="Zástupný objekt pre pätu 3"/>
          <p:cNvSpPr>
            <a:spLocks noGrp="1"/>
          </p:cNvSpPr>
          <p:nvPr>
            <p:ph type="ftr" sz="quarter" idx="2"/>
          </p:nvPr>
        </p:nvSpPr>
        <p:spPr>
          <a:xfrm>
            <a:off x="0" y="9445625"/>
            <a:ext cx="2949575" cy="498475"/>
          </a:xfrm>
          <a:prstGeom prst="rect">
            <a:avLst/>
          </a:prstGeom>
        </p:spPr>
        <p:txBody>
          <a:bodyPr vert="horz" lIns="91440" tIns="45720" rIns="91440" bIns="45720" rtlCol="0" anchor="b"/>
          <a:lstStyle>
            <a:lvl1pPr algn="l">
              <a:defRPr sz="1200"/>
            </a:lvl1pPr>
          </a:lstStyle>
          <a:p>
            <a:endParaRPr lang="sk-SK"/>
          </a:p>
        </p:txBody>
      </p:sp>
      <p:sp>
        <p:nvSpPr>
          <p:cNvPr id="5" name="Zástupný objekt pre číslo snímky 4"/>
          <p:cNvSpPr>
            <a:spLocks noGrp="1"/>
          </p:cNvSpPr>
          <p:nvPr>
            <p:ph type="sldNum" sz="quarter" idx="3"/>
          </p:nvPr>
        </p:nvSpPr>
        <p:spPr>
          <a:xfrm>
            <a:off x="3854450" y="9445625"/>
            <a:ext cx="2949575" cy="498475"/>
          </a:xfrm>
          <a:prstGeom prst="rect">
            <a:avLst/>
          </a:prstGeom>
        </p:spPr>
        <p:txBody>
          <a:bodyPr vert="horz" lIns="91440" tIns="45720" rIns="91440" bIns="45720" rtlCol="0" anchor="b"/>
          <a:lstStyle>
            <a:lvl1pPr algn="r">
              <a:defRPr sz="1200"/>
            </a:lvl1pPr>
          </a:lstStyle>
          <a:p>
            <a:fld id="{DFE4EDF1-8894-4756-86B5-63D9EFC42734}" type="slidenum">
              <a:rPr lang="sk-SK" smtClean="0"/>
              <a:t>‹#›</a:t>
            </a:fld>
            <a:endParaRPr lang="sk-SK"/>
          </a:p>
        </p:txBody>
      </p:sp>
    </p:spTree>
    <p:extLst>
      <p:ext uri="{BB962C8B-B14F-4D97-AF65-F5344CB8AC3E}">
        <p14:creationId xmlns:p14="http://schemas.microsoft.com/office/powerpoint/2010/main" val="26941528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hlavičky 1"/>
          <p:cNvSpPr>
            <a:spLocks noGrp="1"/>
          </p:cNvSpPr>
          <p:nvPr>
            <p:ph type="hdr" sz="quarter"/>
          </p:nvPr>
        </p:nvSpPr>
        <p:spPr>
          <a:xfrm>
            <a:off x="0" y="0"/>
            <a:ext cx="2949099" cy="498932"/>
          </a:xfrm>
          <a:prstGeom prst="rect">
            <a:avLst/>
          </a:prstGeom>
        </p:spPr>
        <p:txBody>
          <a:bodyPr vert="horz" lIns="91440" tIns="45720" rIns="91440" bIns="45720" rtlCol="0"/>
          <a:lstStyle>
            <a:lvl1pPr algn="l">
              <a:defRPr sz="1200"/>
            </a:lvl1pPr>
          </a:lstStyle>
          <a:p>
            <a:endParaRPr lang="sk-SK"/>
          </a:p>
        </p:txBody>
      </p:sp>
      <p:sp>
        <p:nvSpPr>
          <p:cNvPr id="3" name="Zástupný symbol dátumu 2"/>
          <p:cNvSpPr>
            <a:spLocks noGrp="1"/>
          </p:cNvSpPr>
          <p:nvPr>
            <p:ph type="dt" idx="1"/>
          </p:nvPr>
        </p:nvSpPr>
        <p:spPr>
          <a:xfrm>
            <a:off x="3854939" y="0"/>
            <a:ext cx="2949099" cy="498932"/>
          </a:xfrm>
          <a:prstGeom prst="rect">
            <a:avLst/>
          </a:prstGeom>
        </p:spPr>
        <p:txBody>
          <a:bodyPr vert="horz" lIns="91440" tIns="45720" rIns="91440" bIns="45720" rtlCol="0"/>
          <a:lstStyle>
            <a:lvl1pPr algn="r">
              <a:defRPr sz="1200"/>
            </a:lvl1pPr>
          </a:lstStyle>
          <a:p>
            <a:fld id="{E7AE60D9-8B7F-44D8-B309-3751FFDE3D61}" type="datetimeFigureOut">
              <a:rPr lang="sk-SK" smtClean="0"/>
              <a:t>11. 6. 2024</a:t>
            </a:fld>
            <a:endParaRPr lang="sk-SK"/>
          </a:p>
        </p:txBody>
      </p:sp>
      <p:sp>
        <p:nvSpPr>
          <p:cNvPr id="4" name="Zástupný symbol obrazu snímky 3"/>
          <p:cNvSpPr>
            <a:spLocks noGrp="1" noRot="1" noChangeAspect="1"/>
          </p:cNvSpPr>
          <p:nvPr>
            <p:ph type="sldImg" idx="2"/>
          </p:nvPr>
        </p:nvSpPr>
        <p:spPr>
          <a:xfrm>
            <a:off x="420688" y="1243013"/>
            <a:ext cx="5964237" cy="3355975"/>
          </a:xfrm>
          <a:prstGeom prst="rect">
            <a:avLst/>
          </a:prstGeom>
          <a:noFill/>
          <a:ln w="12700">
            <a:solidFill>
              <a:prstClr val="black"/>
            </a:solidFill>
          </a:ln>
        </p:spPr>
        <p:txBody>
          <a:bodyPr vert="horz" lIns="91440" tIns="45720" rIns="91440" bIns="45720" rtlCol="0" anchor="ctr"/>
          <a:lstStyle/>
          <a:p>
            <a:endParaRPr lang="sk-SK"/>
          </a:p>
        </p:txBody>
      </p:sp>
      <p:sp>
        <p:nvSpPr>
          <p:cNvPr id="5" name="Zástupný symbol poznámok 4"/>
          <p:cNvSpPr>
            <a:spLocks noGrp="1"/>
          </p:cNvSpPr>
          <p:nvPr>
            <p:ph type="body" sz="quarter" idx="3"/>
          </p:nvPr>
        </p:nvSpPr>
        <p:spPr>
          <a:xfrm>
            <a:off x="680562" y="4785598"/>
            <a:ext cx="5444490" cy="3915489"/>
          </a:xfrm>
          <a:prstGeom prst="rect">
            <a:avLst/>
          </a:prstGeom>
        </p:spPr>
        <p:txBody>
          <a:bodyPr vert="horz" lIns="91440" tIns="45720" rIns="91440" bIns="45720" rtlCol="0"/>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6" name="Zástupný symbol päty 5"/>
          <p:cNvSpPr>
            <a:spLocks noGrp="1"/>
          </p:cNvSpPr>
          <p:nvPr>
            <p:ph type="ftr" sz="quarter" idx="4"/>
          </p:nvPr>
        </p:nvSpPr>
        <p:spPr>
          <a:xfrm>
            <a:off x="0" y="9445170"/>
            <a:ext cx="2949099" cy="498931"/>
          </a:xfrm>
          <a:prstGeom prst="rect">
            <a:avLst/>
          </a:prstGeom>
        </p:spPr>
        <p:txBody>
          <a:bodyPr vert="horz" lIns="91440" tIns="45720" rIns="91440" bIns="45720" rtlCol="0" anchor="b"/>
          <a:lstStyle>
            <a:lvl1pPr algn="l">
              <a:defRPr sz="1200"/>
            </a:lvl1pPr>
          </a:lstStyle>
          <a:p>
            <a:endParaRPr lang="sk-SK"/>
          </a:p>
        </p:txBody>
      </p:sp>
      <p:sp>
        <p:nvSpPr>
          <p:cNvPr id="7" name="Zástupný symbol čísla snímky 6"/>
          <p:cNvSpPr>
            <a:spLocks noGrp="1"/>
          </p:cNvSpPr>
          <p:nvPr>
            <p:ph type="sldNum" sz="quarter" idx="5"/>
          </p:nvPr>
        </p:nvSpPr>
        <p:spPr>
          <a:xfrm>
            <a:off x="3854939" y="9445170"/>
            <a:ext cx="2949099" cy="498931"/>
          </a:xfrm>
          <a:prstGeom prst="rect">
            <a:avLst/>
          </a:prstGeom>
        </p:spPr>
        <p:txBody>
          <a:bodyPr vert="horz" lIns="91440" tIns="45720" rIns="91440" bIns="45720" rtlCol="0" anchor="b"/>
          <a:lstStyle>
            <a:lvl1pPr algn="r">
              <a:defRPr sz="1200"/>
            </a:lvl1pPr>
          </a:lstStyle>
          <a:p>
            <a:fld id="{B817AEEF-7305-417B-97F5-6E5EA5BAD0A7}" type="slidenum">
              <a:rPr lang="sk-SK" smtClean="0"/>
              <a:t>‹#›</a:t>
            </a:fld>
            <a:endParaRPr lang="sk-SK"/>
          </a:p>
        </p:txBody>
      </p:sp>
    </p:spTree>
    <p:extLst>
      <p:ext uri="{BB962C8B-B14F-4D97-AF65-F5344CB8AC3E}">
        <p14:creationId xmlns:p14="http://schemas.microsoft.com/office/powerpoint/2010/main" val="2160320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á snímka">
    <p:spTree>
      <p:nvGrpSpPr>
        <p:cNvPr id="1" name=""/>
        <p:cNvGrpSpPr/>
        <p:nvPr/>
      </p:nvGrpSpPr>
      <p:grpSpPr>
        <a:xfrm>
          <a:off x="0" y="0"/>
          <a:ext cx="0" cy="0"/>
          <a:chOff x="0" y="0"/>
          <a:chExt cx="0" cy="0"/>
        </a:xfrm>
      </p:grpSpPr>
      <p:sp>
        <p:nvSpPr>
          <p:cNvPr id="2" name="Nadpis 1"/>
          <p:cNvSpPr>
            <a:spLocks noGrp="1"/>
          </p:cNvSpPr>
          <p:nvPr>
            <p:ph type="ctrTitle"/>
          </p:nvPr>
        </p:nvSpPr>
        <p:spPr>
          <a:xfrm>
            <a:off x="1524000" y="1122363"/>
            <a:ext cx="9144000" cy="2387600"/>
          </a:xfrm>
        </p:spPr>
        <p:txBody>
          <a:bodyPr anchor="b"/>
          <a:lstStyle>
            <a:lvl1pPr algn="ctr">
              <a:defRPr sz="6000"/>
            </a:lvl1pPr>
          </a:lstStyle>
          <a:p>
            <a:r>
              <a:rPr lang="sk-SK" smtClean="0"/>
              <a:t>Upravte štýly predlohy textu</a:t>
            </a:r>
            <a:endParaRPr lang="sk-SK"/>
          </a:p>
        </p:txBody>
      </p:sp>
      <p:sp>
        <p:nvSpPr>
          <p:cNvPr id="3" name="Podnadpis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sk-SK" smtClean="0"/>
              <a:t>Upravte štýl predlohy podnadpisov</a:t>
            </a:r>
            <a:endParaRPr lang="sk-SK"/>
          </a:p>
        </p:txBody>
      </p:sp>
      <p:sp>
        <p:nvSpPr>
          <p:cNvPr id="4" name="Zástupný symbol dátumu 3"/>
          <p:cNvSpPr>
            <a:spLocks noGrp="1"/>
          </p:cNvSpPr>
          <p:nvPr>
            <p:ph type="dt" sz="half" idx="10"/>
          </p:nvPr>
        </p:nvSpPr>
        <p:spPr/>
        <p:txBody>
          <a:bodyPr/>
          <a:lstStyle/>
          <a:p>
            <a:fld id="{83DF9EF2-F5D2-4B8E-BF19-14BB6060FCB3}" type="datetime1">
              <a:rPr lang="sk-SK" smtClean="0"/>
              <a:t>11. 6. 2024</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9D8DAFC1-40C0-429F-A8B9-3CEF2DB091B5}" type="slidenum">
              <a:rPr lang="sk-SK" smtClean="0"/>
              <a:t>‹#›</a:t>
            </a:fld>
            <a:endParaRPr lang="sk-SK"/>
          </a:p>
        </p:txBody>
      </p:sp>
    </p:spTree>
    <p:extLst>
      <p:ext uri="{BB962C8B-B14F-4D97-AF65-F5344CB8AC3E}">
        <p14:creationId xmlns:p14="http://schemas.microsoft.com/office/powerpoint/2010/main" val="35869085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zvislého textu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p>
            <a:fld id="{CD0CD079-51D4-4990-83CA-9AC44991CB89}" type="datetime1">
              <a:rPr lang="sk-SK" smtClean="0"/>
              <a:t>11. 6. 2024</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9D8DAFC1-40C0-429F-A8B9-3CEF2DB091B5}" type="slidenum">
              <a:rPr lang="sk-SK" smtClean="0"/>
              <a:t>‹#›</a:t>
            </a:fld>
            <a:endParaRPr lang="sk-SK"/>
          </a:p>
        </p:txBody>
      </p:sp>
    </p:spTree>
    <p:extLst>
      <p:ext uri="{BB962C8B-B14F-4D97-AF65-F5344CB8AC3E}">
        <p14:creationId xmlns:p14="http://schemas.microsoft.com/office/powerpoint/2010/main" val="2693396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8724900" y="365125"/>
            <a:ext cx="2628900" cy="5811838"/>
          </a:xfrm>
        </p:spPr>
        <p:txBody>
          <a:bodyPr vert="eaVert"/>
          <a:lstStyle/>
          <a:p>
            <a:r>
              <a:rPr lang="sk-SK" smtClean="0"/>
              <a:t>Upravte štýly predlohy textu</a:t>
            </a:r>
            <a:endParaRPr lang="sk-SK"/>
          </a:p>
        </p:txBody>
      </p:sp>
      <p:sp>
        <p:nvSpPr>
          <p:cNvPr id="3" name="Zástupný symbol zvislého textu 2"/>
          <p:cNvSpPr>
            <a:spLocks noGrp="1"/>
          </p:cNvSpPr>
          <p:nvPr>
            <p:ph type="body" orient="vert" idx="1"/>
          </p:nvPr>
        </p:nvSpPr>
        <p:spPr>
          <a:xfrm>
            <a:off x="838200" y="365125"/>
            <a:ext cx="7734300" cy="5811838"/>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p>
            <a:fld id="{690CB0C2-6B34-4638-A666-3AF973CE970E}" type="datetime1">
              <a:rPr lang="sk-SK" smtClean="0"/>
              <a:t>11. 6. 2024</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9D8DAFC1-40C0-429F-A8B9-3CEF2DB091B5}" type="slidenum">
              <a:rPr lang="sk-SK" smtClean="0"/>
              <a:t>‹#›</a:t>
            </a:fld>
            <a:endParaRPr lang="sk-SK"/>
          </a:p>
        </p:txBody>
      </p:sp>
    </p:spTree>
    <p:extLst>
      <p:ext uri="{BB962C8B-B14F-4D97-AF65-F5344CB8AC3E}">
        <p14:creationId xmlns:p14="http://schemas.microsoft.com/office/powerpoint/2010/main" val="2053488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obsahu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p>
            <a:fld id="{26A3947A-7843-4157-8262-8804150B5301}" type="datetime1">
              <a:rPr lang="sk-SK" smtClean="0"/>
              <a:t>11. 6. 2024</a:t>
            </a:fld>
            <a:endParaRPr lang="sk-SK"/>
          </a:p>
        </p:txBody>
      </p:sp>
      <p:sp>
        <p:nvSpPr>
          <p:cNvPr id="6" name="Zástupný symbol čísla snímky 5"/>
          <p:cNvSpPr>
            <a:spLocks noGrp="1"/>
          </p:cNvSpPr>
          <p:nvPr>
            <p:ph type="sldNum" sz="quarter" idx="12"/>
          </p:nvPr>
        </p:nvSpPr>
        <p:spPr/>
        <p:txBody>
          <a:bodyPr/>
          <a:lstStyle/>
          <a:p>
            <a:fld id="{9D8DAFC1-40C0-429F-A8B9-3CEF2DB091B5}" type="slidenum">
              <a:rPr lang="sk-SK" smtClean="0"/>
              <a:t>‹#›</a:t>
            </a:fld>
            <a:endParaRPr lang="sk-SK"/>
          </a:p>
        </p:txBody>
      </p:sp>
    </p:spTree>
    <p:extLst>
      <p:ext uri="{BB962C8B-B14F-4D97-AF65-F5344CB8AC3E}">
        <p14:creationId xmlns:p14="http://schemas.microsoft.com/office/powerpoint/2010/main" val="6185182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831850" y="1709738"/>
            <a:ext cx="10515600" cy="2852737"/>
          </a:xfrm>
        </p:spPr>
        <p:txBody>
          <a:bodyPr anchor="b"/>
          <a:lstStyle>
            <a:lvl1pPr>
              <a:defRPr sz="6000"/>
            </a:lvl1pPr>
          </a:lstStyle>
          <a:p>
            <a:r>
              <a:rPr lang="sk-SK" smtClean="0"/>
              <a:t>Upravte štýly predlohy textu</a:t>
            </a:r>
            <a:endParaRPr lang="sk-SK"/>
          </a:p>
        </p:txBody>
      </p:sp>
      <p:sp>
        <p:nvSpPr>
          <p:cNvPr id="3" name="Zástupný symbol textu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sk-SK" smtClean="0"/>
              <a:t>Upravte štýl predlohy textu.</a:t>
            </a:r>
          </a:p>
        </p:txBody>
      </p:sp>
      <p:sp>
        <p:nvSpPr>
          <p:cNvPr id="4" name="Zástupný symbol dátumu 3"/>
          <p:cNvSpPr>
            <a:spLocks noGrp="1"/>
          </p:cNvSpPr>
          <p:nvPr>
            <p:ph type="dt" sz="half" idx="10"/>
          </p:nvPr>
        </p:nvSpPr>
        <p:spPr/>
        <p:txBody>
          <a:bodyPr/>
          <a:lstStyle/>
          <a:p>
            <a:fld id="{78383CC6-D7F8-4DF9-8F92-7DBAE81DE02F}" type="datetime1">
              <a:rPr lang="sk-SK" smtClean="0"/>
              <a:t>11. 6. 2024</a:t>
            </a:fld>
            <a:endParaRPr lang="sk-SK"/>
          </a:p>
        </p:txBody>
      </p:sp>
      <p:sp>
        <p:nvSpPr>
          <p:cNvPr id="5" name="Zástupný symbol päty 4"/>
          <p:cNvSpPr>
            <a:spLocks noGrp="1"/>
          </p:cNvSpPr>
          <p:nvPr>
            <p:ph type="ftr" sz="quarter" idx="11"/>
          </p:nvPr>
        </p:nvSpPr>
        <p:spPr/>
        <p:txBody>
          <a:bodyPr/>
          <a:lstStyle/>
          <a:p>
            <a:endParaRPr lang="sk-SK"/>
          </a:p>
        </p:txBody>
      </p:sp>
      <p:sp>
        <p:nvSpPr>
          <p:cNvPr id="6" name="Zástupný symbol čísla snímky 5"/>
          <p:cNvSpPr>
            <a:spLocks noGrp="1"/>
          </p:cNvSpPr>
          <p:nvPr>
            <p:ph type="sldNum" sz="quarter" idx="12"/>
          </p:nvPr>
        </p:nvSpPr>
        <p:spPr/>
        <p:txBody>
          <a:bodyPr/>
          <a:lstStyle/>
          <a:p>
            <a:fld id="{9D8DAFC1-40C0-429F-A8B9-3CEF2DB091B5}" type="slidenum">
              <a:rPr lang="sk-SK" smtClean="0"/>
              <a:t>‹#›</a:t>
            </a:fld>
            <a:endParaRPr lang="sk-SK"/>
          </a:p>
        </p:txBody>
      </p:sp>
    </p:spTree>
    <p:extLst>
      <p:ext uri="{BB962C8B-B14F-4D97-AF65-F5344CB8AC3E}">
        <p14:creationId xmlns:p14="http://schemas.microsoft.com/office/powerpoint/2010/main" val="4286545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obsahu 2"/>
          <p:cNvSpPr>
            <a:spLocks noGrp="1"/>
          </p:cNvSpPr>
          <p:nvPr>
            <p:ph sz="half" idx="1"/>
          </p:nvPr>
        </p:nvSpPr>
        <p:spPr>
          <a:xfrm>
            <a:off x="838200" y="1825625"/>
            <a:ext cx="5181600" cy="4351338"/>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6172200" y="1825625"/>
            <a:ext cx="5181600" cy="4351338"/>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4"/>
          <p:cNvSpPr>
            <a:spLocks noGrp="1"/>
          </p:cNvSpPr>
          <p:nvPr>
            <p:ph type="dt" sz="half" idx="10"/>
          </p:nvPr>
        </p:nvSpPr>
        <p:spPr/>
        <p:txBody>
          <a:bodyPr/>
          <a:lstStyle/>
          <a:p>
            <a:fld id="{CDC20463-D90D-4315-9A26-408AD82C1EEA}" type="datetime1">
              <a:rPr lang="sk-SK" smtClean="0"/>
              <a:t>11. 6. 2024</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9D8DAFC1-40C0-429F-A8B9-3CEF2DB091B5}" type="slidenum">
              <a:rPr lang="sk-SK" smtClean="0"/>
              <a:t>‹#›</a:t>
            </a:fld>
            <a:endParaRPr lang="sk-SK"/>
          </a:p>
        </p:txBody>
      </p:sp>
    </p:spTree>
    <p:extLst>
      <p:ext uri="{BB962C8B-B14F-4D97-AF65-F5344CB8AC3E}">
        <p14:creationId xmlns:p14="http://schemas.microsoft.com/office/powerpoint/2010/main" val="1334553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839788" y="365125"/>
            <a:ext cx="10515600" cy="1325563"/>
          </a:xfrm>
        </p:spPr>
        <p:txBody>
          <a:bodyPr/>
          <a:lstStyle/>
          <a:p>
            <a:r>
              <a:rPr lang="sk-SK" smtClean="0"/>
              <a:t>Upravte štýly predlohy textu</a:t>
            </a:r>
            <a:endParaRPr lang="sk-SK"/>
          </a:p>
        </p:txBody>
      </p:sp>
      <p:sp>
        <p:nvSpPr>
          <p:cNvPr id="3" name="Zástupný symbol textu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4" name="Zástupný symbol obsahu 3"/>
          <p:cNvSpPr>
            <a:spLocks noGrp="1"/>
          </p:cNvSpPr>
          <p:nvPr>
            <p:ph sz="half" idx="2"/>
          </p:nvPr>
        </p:nvSpPr>
        <p:spPr>
          <a:xfrm>
            <a:off x="839788" y="2505075"/>
            <a:ext cx="5157787" cy="3684588"/>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6" name="Zástupný symbol obsahu 5"/>
          <p:cNvSpPr>
            <a:spLocks noGrp="1"/>
          </p:cNvSpPr>
          <p:nvPr>
            <p:ph sz="quarter" idx="4"/>
          </p:nvPr>
        </p:nvSpPr>
        <p:spPr>
          <a:xfrm>
            <a:off x="6172200" y="2505075"/>
            <a:ext cx="5183188" cy="3684588"/>
          </a:xfrm>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6"/>
          <p:cNvSpPr>
            <a:spLocks noGrp="1"/>
          </p:cNvSpPr>
          <p:nvPr>
            <p:ph type="dt" sz="half" idx="10"/>
          </p:nvPr>
        </p:nvSpPr>
        <p:spPr/>
        <p:txBody>
          <a:bodyPr/>
          <a:lstStyle/>
          <a:p>
            <a:fld id="{D2D85FD1-5EB5-4F43-A968-9E75A9B46CF7}" type="datetime1">
              <a:rPr lang="sk-SK" smtClean="0"/>
              <a:t>11. 6. 2024</a:t>
            </a:fld>
            <a:endParaRPr lang="sk-SK"/>
          </a:p>
        </p:txBody>
      </p:sp>
      <p:sp>
        <p:nvSpPr>
          <p:cNvPr id="8" name="Zástupný symbol päty 7"/>
          <p:cNvSpPr>
            <a:spLocks noGrp="1"/>
          </p:cNvSpPr>
          <p:nvPr>
            <p:ph type="ftr" sz="quarter" idx="11"/>
          </p:nvPr>
        </p:nvSpPr>
        <p:spPr/>
        <p:txBody>
          <a:bodyPr/>
          <a:lstStyle/>
          <a:p>
            <a:endParaRPr lang="sk-SK"/>
          </a:p>
        </p:txBody>
      </p:sp>
      <p:sp>
        <p:nvSpPr>
          <p:cNvPr id="9" name="Zástupný symbol čísla snímky 8"/>
          <p:cNvSpPr>
            <a:spLocks noGrp="1"/>
          </p:cNvSpPr>
          <p:nvPr>
            <p:ph type="sldNum" sz="quarter" idx="12"/>
          </p:nvPr>
        </p:nvSpPr>
        <p:spPr/>
        <p:txBody>
          <a:bodyPr/>
          <a:lstStyle/>
          <a:p>
            <a:fld id="{9D8DAFC1-40C0-429F-A8B9-3CEF2DB091B5}" type="slidenum">
              <a:rPr lang="sk-SK" smtClean="0"/>
              <a:t>‹#›</a:t>
            </a:fld>
            <a:endParaRPr lang="sk-SK"/>
          </a:p>
        </p:txBody>
      </p:sp>
    </p:spTree>
    <p:extLst>
      <p:ext uri="{BB962C8B-B14F-4D97-AF65-F5344CB8AC3E}">
        <p14:creationId xmlns:p14="http://schemas.microsoft.com/office/powerpoint/2010/main" val="29655587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a:xfrm>
            <a:off x="4394200" y="342901"/>
            <a:ext cx="7429500" cy="6096000"/>
          </a:xfrm>
        </p:spPr>
        <p:txBody>
          <a:bodyPr/>
          <a:lstStyle>
            <a:lvl1pPr>
              <a:defRPr>
                <a:solidFill>
                  <a:schemeClr val="accent3">
                    <a:lumMod val="50000"/>
                  </a:schemeClr>
                </a:solidFill>
              </a:defRPr>
            </a:lvl1pPr>
          </a:lstStyle>
          <a:p>
            <a:r>
              <a:rPr lang="sk-SK" smtClean="0"/>
              <a:t>Upravte štýly predlohy textu</a:t>
            </a:r>
            <a:endParaRPr lang="sk-SK" dirty="0"/>
          </a:p>
        </p:txBody>
      </p:sp>
    </p:spTree>
    <p:extLst>
      <p:ext uri="{BB962C8B-B14F-4D97-AF65-F5344CB8AC3E}">
        <p14:creationId xmlns:p14="http://schemas.microsoft.com/office/powerpoint/2010/main" val="3488383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p>
            <a:fld id="{EB9E44CE-A457-4DF2-9709-81EFC1A6DD71}" type="datetime1">
              <a:rPr lang="sk-SK" smtClean="0"/>
              <a:t>11. 6. 2024</a:t>
            </a:fld>
            <a:endParaRPr lang="sk-SK"/>
          </a:p>
        </p:txBody>
      </p:sp>
      <p:sp>
        <p:nvSpPr>
          <p:cNvPr id="3" name="Zástupný symbol päty 2"/>
          <p:cNvSpPr>
            <a:spLocks noGrp="1"/>
          </p:cNvSpPr>
          <p:nvPr>
            <p:ph type="ftr" sz="quarter" idx="11"/>
          </p:nvPr>
        </p:nvSpPr>
        <p:spPr/>
        <p:txBody>
          <a:bodyPr/>
          <a:lstStyle/>
          <a:p>
            <a:endParaRPr lang="sk-SK"/>
          </a:p>
        </p:txBody>
      </p:sp>
      <p:sp>
        <p:nvSpPr>
          <p:cNvPr id="4" name="Zástupný symbol čísla snímky 3"/>
          <p:cNvSpPr>
            <a:spLocks noGrp="1"/>
          </p:cNvSpPr>
          <p:nvPr>
            <p:ph type="sldNum" sz="quarter" idx="12"/>
          </p:nvPr>
        </p:nvSpPr>
        <p:spPr/>
        <p:txBody>
          <a:bodyPr/>
          <a:lstStyle/>
          <a:p>
            <a:fld id="{9D8DAFC1-40C0-429F-A8B9-3CEF2DB091B5}" type="slidenum">
              <a:rPr lang="sk-SK" smtClean="0"/>
              <a:t>‹#›</a:t>
            </a:fld>
            <a:endParaRPr lang="sk-SK"/>
          </a:p>
        </p:txBody>
      </p:sp>
    </p:spTree>
    <p:extLst>
      <p:ext uri="{BB962C8B-B14F-4D97-AF65-F5344CB8AC3E}">
        <p14:creationId xmlns:p14="http://schemas.microsoft.com/office/powerpoint/2010/main" val="3154833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sk-SK" smtClean="0"/>
              <a:t>Upravte štýly predlohy textu</a:t>
            </a:r>
            <a:endParaRPr lang="sk-SK"/>
          </a:p>
        </p:txBody>
      </p:sp>
      <p:sp>
        <p:nvSpPr>
          <p:cNvPr id="3" name="Zástupný symbol obsah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34C3E922-8FF4-424A-82E2-7E2C87EB11F5}" type="datetime1">
              <a:rPr lang="sk-SK" smtClean="0"/>
              <a:t>11. 6. 2024</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9D8DAFC1-40C0-429F-A8B9-3CEF2DB091B5}" type="slidenum">
              <a:rPr lang="sk-SK" smtClean="0"/>
              <a:t>‹#›</a:t>
            </a:fld>
            <a:endParaRPr lang="sk-SK"/>
          </a:p>
        </p:txBody>
      </p:sp>
    </p:spTree>
    <p:extLst>
      <p:ext uri="{BB962C8B-B14F-4D97-AF65-F5344CB8AC3E}">
        <p14:creationId xmlns:p14="http://schemas.microsoft.com/office/powerpoint/2010/main" val="3705339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839788" y="457200"/>
            <a:ext cx="3932237" cy="1600200"/>
          </a:xfrm>
        </p:spPr>
        <p:txBody>
          <a:bodyPr anchor="b"/>
          <a:lstStyle>
            <a:lvl1pPr>
              <a:defRPr sz="3200"/>
            </a:lvl1pPr>
          </a:lstStyle>
          <a:p>
            <a:r>
              <a:rPr lang="sk-SK" smtClean="0"/>
              <a:t>Upravte štýly predlohy textu</a:t>
            </a:r>
            <a:endParaRPr lang="sk-SK"/>
          </a:p>
        </p:txBody>
      </p:sp>
      <p:sp>
        <p:nvSpPr>
          <p:cNvPr id="3" name="Zástupný symbol obrázka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k-SK" smtClean="0"/>
              <a:t>Ak chcete pridať obrázok, kliknite na ikonu</a:t>
            </a:r>
            <a:endParaRPr lang="sk-SK"/>
          </a:p>
        </p:txBody>
      </p:sp>
      <p:sp>
        <p:nvSpPr>
          <p:cNvPr id="4" name="Zástupný symbol textu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p>
            <a:fld id="{99916C22-141F-49F9-B830-AEFD3E270445}" type="datetime1">
              <a:rPr lang="sk-SK" smtClean="0"/>
              <a:t>11. 6. 2024</a:t>
            </a:fld>
            <a:endParaRPr lang="sk-SK"/>
          </a:p>
        </p:txBody>
      </p:sp>
      <p:sp>
        <p:nvSpPr>
          <p:cNvPr id="6" name="Zástupný symbol päty 5"/>
          <p:cNvSpPr>
            <a:spLocks noGrp="1"/>
          </p:cNvSpPr>
          <p:nvPr>
            <p:ph type="ftr" sz="quarter" idx="11"/>
          </p:nvPr>
        </p:nvSpPr>
        <p:spPr/>
        <p:txBody>
          <a:bodyPr/>
          <a:lstStyle/>
          <a:p>
            <a:endParaRPr lang="sk-SK"/>
          </a:p>
        </p:txBody>
      </p:sp>
      <p:sp>
        <p:nvSpPr>
          <p:cNvPr id="7" name="Zástupný symbol čísla snímky 6"/>
          <p:cNvSpPr>
            <a:spLocks noGrp="1"/>
          </p:cNvSpPr>
          <p:nvPr>
            <p:ph type="sldNum" sz="quarter" idx="12"/>
          </p:nvPr>
        </p:nvSpPr>
        <p:spPr/>
        <p:txBody>
          <a:bodyPr/>
          <a:lstStyle/>
          <a:p>
            <a:fld id="{9D8DAFC1-40C0-429F-A8B9-3CEF2DB091B5}" type="slidenum">
              <a:rPr lang="sk-SK" smtClean="0"/>
              <a:t>‹#›</a:t>
            </a:fld>
            <a:endParaRPr lang="sk-SK"/>
          </a:p>
        </p:txBody>
      </p:sp>
    </p:spTree>
    <p:extLst>
      <p:ext uri="{BB962C8B-B14F-4D97-AF65-F5344CB8AC3E}">
        <p14:creationId xmlns:p14="http://schemas.microsoft.com/office/powerpoint/2010/main" val="3344182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microsoft.com/office/2007/relationships/hdphoto" Target="../media/hdphoto1.wdp"/><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Zástupný symbol nadpisu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sk-SK" smtClean="0"/>
              <a:t>Upravte štýly predlohy textu</a:t>
            </a:r>
            <a:endParaRPr lang="sk-SK"/>
          </a:p>
        </p:txBody>
      </p:sp>
      <p:sp>
        <p:nvSpPr>
          <p:cNvPr id="3" name="Zástupný symbol textu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2"/>
          </p:nvPr>
        </p:nvSpPr>
        <p:spPr>
          <a:xfrm>
            <a:off x="64863" y="6452394"/>
            <a:ext cx="1440000" cy="360000"/>
          </a:xfrm>
          <a:prstGeom prst="rect">
            <a:avLst/>
          </a:prstGeom>
        </p:spPr>
        <p:txBody>
          <a:bodyPr vert="horz" lIns="91440" tIns="45720" rIns="91440" bIns="45720" rtlCol="0" anchor="ctr"/>
          <a:lstStyle>
            <a:lvl1pPr algn="l">
              <a:defRPr sz="1800">
                <a:solidFill>
                  <a:schemeClr val="tx1">
                    <a:tint val="75000"/>
                  </a:schemeClr>
                </a:solidFill>
              </a:defRPr>
            </a:lvl1pPr>
          </a:lstStyle>
          <a:p>
            <a:fld id="{1A96FD3E-9F24-42CD-80C3-2FEB935CF399}" type="datetime1">
              <a:rPr lang="sk-SK" smtClean="0"/>
              <a:t>11. 6. 2024</a:t>
            </a:fld>
            <a:endParaRPr lang="sk-SK"/>
          </a:p>
        </p:txBody>
      </p:sp>
      <p:sp>
        <p:nvSpPr>
          <p:cNvPr id="5" name="Zástupný symbol päty 4"/>
          <p:cNvSpPr>
            <a:spLocks noGrp="1"/>
          </p:cNvSpPr>
          <p:nvPr>
            <p:ph type="ftr" sz="quarter" idx="3"/>
          </p:nvPr>
        </p:nvSpPr>
        <p:spPr>
          <a:xfrm>
            <a:off x="1776000" y="6452394"/>
            <a:ext cx="8640000" cy="360000"/>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lang="sk-SK"/>
          </a:p>
        </p:txBody>
      </p:sp>
      <p:sp>
        <p:nvSpPr>
          <p:cNvPr id="6" name="Zástupný symbol čísla snímky 5"/>
          <p:cNvSpPr>
            <a:spLocks noGrp="1"/>
          </p:cNvSpPr>
          <p:nvPr>
            <p:ph type="sldNum" sz="quarter" idx="4"/>
          </p:nvPr>
        </p:nvSpPr>
        <p:spPr>
          <a:xfrm>
            <a:off x="64863" y="198108"/>
            <a:ext cx="720000" cy="360000"/>
          </a:xfrm>
          <a:prstGeom prst="rect">
            <a:avLst/>
          </a:prstGeom>
        </p:spPr>
        <p:txBody>
          <a:bodyPr vert="horz" lIns="91440" tIns="45720" rIns="91440" bIns="45720" rtlCol="0" anchor="ctr"/>
          <a:lstStyle>
            <a:lvl1pPr algn="r">
              <a:defRPr sz="1800">
                <a:solidFill>
                  <a:schemeClr val="tx1">
                    <a:tint val="75000"/>
                  </a:schemeClr>
                </a:solidFill>
              </a:defRPr>
            </a:lvl1pPr>
          </a:lstStyle>
          <a:p>
            <a:fld id="{9D8DAFC1-40C0-429F-A8B9-3CEF2DB091B5}" type="slidenum">
              <a:rPr lang="sk-SK" smtClean="0"/>
              <a:pPr/>
              <a:t>‹#›</a:t>
            </a:fld>
            <a:endParaRPr lang="sk-SK"/>
          </a:p>
        </p:txBody>
      </p:sp>
      <p:cxnSp>
        <p:nvCxnSpPr>
          <p:cNvPr id="7" name="Rovná spojnica 6"/>
          <p:cNvCxnSpPr/>
          <p:nvPr userDrawn="1"/>
        </p:nvCxnSpPr>
        <p:spPr>
          <a:xfrm>
            <a:off x="822963" y="-1"/>
            <a:ext cx="0" cy="252000"/>
          </a:xfrm>
          <a:prstGeom prst="line">
            <a:avLst/>
          </a:prstGeom>
          <a:ln w="28575">
            <a:solidFill>
              <a:srgbClr val="DDDDDD"/>
            </a:solidFill>
          </a:ln>
        </p:spPr>
        <p:style>
          <a:lnRef idx="1">
            <a:schemeClr val="accent3"/>
          </a:lnRef>
          <a:fillRef idx="0">
            <a:schemeClr val="accent3"/>
          </a:fillRef>
          <a:effectRef idx="0">
            <a:schemeClr val="accent3"/>
          </a:effectRef>
          <a:fontRef idx="minor">
            <a:schemeClr val="tx1"/>
          </a:fontRef>
        </p:style>
      </p:cxnSp>
      <p:cxnSp>
        <p:nvCxnSpPr>
          <p:cNvPr id="8" name="Rovná spojnica 7"/>
          <p:cNvCxnSpPr/>
          <p:nvPr userDrawn="1"/>
        </p:nvCxnSpPr>
        <p:spPr>
          <a:xfrm>
            <a:off x="822963" y="251999"/>
            <a:ext cx="0" cy="252000"/>
          </a:xfrm>
          <a:prstGeom prst="line">
            <a:avLst/>
          </a:prstGeom>
          <a:ln w="28575">
            <a:solidFill>
              <a:srgbClr val="1C37A8"/>
            </a:solidFill>
          </a:ln>
        </p:spPr>
        <p:style>
          <a:lnRef idx="1">
            <a:schemeClr val="accent3"/>
          </a:lnRef>
          <a:fillRef idx="0">
            <a:schemeClr val="accent3"/>
          </a:fillRef>
          <a:effectRef idx="0">
            <a:schemeClr val="accent3"/>
          </a:effectRef>
          <a:fontRef idx="minor">
            <a:schemeClr val="tx1"/>
          </a:fontRef>
        </p:style>
      </p:cxnSp>
      <p:cxnSp>
        <p:nvCxnSpPr>
          <p:cNvPr id="9" name="Rovná spojnica 8"/>
          <p:cNvCxnSpPr/>
          <p:nvPr userDrawn="1"/>
        </p:nvCxnSpPr>
        <p:spPr>
          <a:xfrm>
            <a:off x="822963" y="503999"/>
            <a:ext cx="0" cy="252000"/>
          </a:xfrm>
          <a:prstGeom prst="line">
            <a:avLst/>
          </a:prstGeom>
          <a:ln w="28575">
            <a:solidFill>
              <a:srgbClr val="FF0000"/>
            </a:solidFill>
          </a:ln>
        </p:spPr>
        <p:style>
          <a:lnRef idx="1">
            <a:schemeClr val="accent3"/>
          </a:lnRef>
          <a:fillRef idx="0">
            <a:schemeClr val="accent3"/>
          </a:fillRef>
          <a:effectRef idx="0">
            <a:schemeClr val="accent3"/>
          </a:effectRef>
          <a:fontRef idx="minor">
            <a:schemeClr val="tx1"/>
          </a:fontRef>
        </p:style>
      </p:cxnSp>
      <p:cxnSp>
        <p:nvCxnSpPr>
          <p:cNvPr id="11" name="Rovná spojnica 10"/>
          <p:cNvCxnSpPr/>
          <p:nvPr userDrawn="1"/>
        </p:nvCxnSpPr>
        <p:spPr>
          <a:xfrm>
            <a:off x="0" y="6454777"/>
            <a:ext cx="10404000" cy="0"/>
          </a:xfrm>
          <a:prstGeom prst="line">
            <a:avLst/>
          </a:prstGeom>
          <a:ln w="12700">
            <a:solidFill>
              <a:srgbClr val="E8E8E8"/>
            </a:solidFill>
          </a:ln>
        </p:spPr>
        <p:style>
          <a:lnRef idx="1">
            <a:schemeClr val="accent1"/>
          </a:lnRef>
          <a:fillRef idx="0">
            <a:schemeClr val="accent1"/>
          </a:fillRef>
          <a:effectRef idx="0">
            <a:schemeClr val="accent1"/>
          </a:effectRef>
          <a:fontRef idx="minor">
            <a:schemeClr val="tx1"/>
          </a:fontRef>
        </p:style>
      </p:cxnSp>
      <p:pic>
        <p:nvPicPr>
          <p:cNvPr id="12" name="Obrázok 11"/>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0569956" y="6349924"/>
            <a:ext cx="1567687" cy="334282"/>
          </a:xfrm>
          <a:prstGeom prst="rect">
            <a:avLst/>
          </a:prstGeom>
        </p:spPr>
      </p:pic>
      <p:pic>
        <p:nvPicPr>
          <p:cNvPr id="13" name="Obrázok 12"/>
          <p:cNvPicPr>
            <a:picLocks noChangeAspect="1"/>
          </p:cNvPicPr>
          <p:nvPr userDrawn="1"/>
        </p:nvPicPr>
        <p:blipFill>
          <a:blip r:embed="rId14">
            <a:extLst>
              <a:ext uri="{BEBA8EAE-BF5A-486C-A8C5-ECC9F3942E4B}">
                <a14:imgProps xmlns:a14="http://schemas.microsoft.com/office/drawing/2010/main">
                  <a14:imgLayer r:embed="rId15">
                    <a14:imgEffect>
                      <a14:backgroundRemoval t="0" b="99407" l="0" r="100000"/>
                    </a14:imgEffect>
                  </a14:imgLayer>
                </a14:imgProps>
              </a:ext>
            </a:extLst>
          </a:blip>
          <a:stretch>
            <a:fillRect/>
          </a:stretch>
        </p:blipFill>
        <p:spPr>
          <a:xfrm>
            <a:off x="10042096" y="6244015"/>
            <a:ext cx="405119" cy="546100"/>
          </a:xfrm>
          <a:prstGeom prst="rect">
            <a:avLst/>
          </a:prstGeom>
          <a:noFill/>
        </p:spPr>
      </p:pic>
    </p:spTree>
    <p:extLst>
      <p:ext uri="{BB962C8B-B14F-4D97-AF65-F5344CB8AC3E}">
        <p14:creationId xmlns:p14="http://schemas.microsoft.com/office/powerpoint/2010/main" val="21282600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spcAft>
                <a:spcPts val="600"/>
              </a:spcAft>
            </a:pPr>
            <a:r>
              <a:rPr lang="sk-SK" sz="5400" dirty="0" err="1"/>
              <a:t>Invasive</a:t>
            </a:r>
            <a:r>
              <a:rPr lang="sk-SK" sz="5400" dirty="0"/>
              <a:t> Alien </a:t>
            </a:r>
            <a:r>
              <a:rPr lang="sk-SK" sz="5400" dirty="0" err="1" smtClean="0"/>
              <a:t>Species</a:t>
            </a:r>
            <a:r>
              <a:rPr lang="sk-SK" sz="3200" dirty="0" smtClean="0"/>
              <a:t/>
            </a:r>
            <a:br>
              <a:rPr lang="sk-SK" sz="3200" dirty="0" smtClean="0"/>
            </a:br>
            <a:r>
              <a:rPr lang="sk-SK" sz="3200" dirty="0"/>
              <a:t/>
            </a:r>
            <a:br>
              <a:rPr lang="sk-SK" sz="3200" dirty="0"/>
            </a:br>
            <a:r>
              <a:rPr lang="en-US" sz="3200" dirty="0"/>
              <a:t>Selected topic</a:t>
            </a:r>
            <a:r>
              <a:rPr lang="sk-SK" sz="3200" dirty="0"/>
              <a:t>s</a:t>
            </a:r>
            <a:br>
              <a:rPr lang="sk-SK" sz="3200" dirty="0"/>
            </a:br>
            <a:r>
              <a:rPr lang="sk-SK" sz="3100" b="1" i="1" dirty="0" smtClean="0"/>
              <a:t/>
            </a:r>
            <a:br>
              <a:rPr lang="sk-SK" sz="3100" b="1" i="1" dirty="0" smtClean="0"/>
            </a:br>
            <a:r>
              <a:rPr lang="sk-SK" sz="1000" b="1" dirty="0" smtClean="0"/>
              <a:t/>
            </a:r>
            <a:br>
              <a:rPr lang="sk-SK" sz="1000" b="1" dirty="0" smtClean="0"/>
            </a:br>
            <a:r>
              <a:rPr lang="sk-SK" sz="2000" dirty="0" smtClean="0"/>
              <a:t>12th </a:t>
            </a:r>
            <a:r>
              <a:rPr lang="sk-SK" sz="2000" dirty="0" smtClean="0"/>
              <a:t>of </a:t>
            </a:r>
            <a:r>
              <a:rPr lang="sk-SK" sz="2000" dirty="0" err="1" smtClean="0"/>
              <a:t>June</a:t>
            </a:r>
            <a:r>
              <a:rPr lang="sk-SK" sz="2000" dirty="0" smtClean="0"/>
              <a:t> 2024</a:t>
            </a:r>
            <a:r>
              <a:rPr lang="sk-SK" sz="2000" dirty="0" smtClean="0"/>
              <a:t/>
            </a:r>
            <a:br>
              <a:rPr lang="sk-SK" sz="2000" dirty="0" smtClean="0"/>
            </a:br>
            <a:r>
              <a:rPr lang="sk-SK" sz="1000" dirty="0" smtClean="0"/>
              <a:t/>
            </a:r>
            <a:br>
              <a:rPr lang="sk-SK" sz="1000" dirty="0" smtClean="0"/>
            </a:br>
            <a:endParaRPr lang="sk-SK" sz="2800" dirty="0"/>
          </a:p>
        </p:txBody>
      </p:sp>
      <p:cxnSp>
        <p:nvCxnSpPr>
          <p:cNvPr id="3" name="Rovná spojnica 2"/>
          <p:cNvCxnSpPr/>
          <p:nvPr/>
        </p:nvCxnSpPr>
        <p:spPr>
          <a:xfrm>
            <a:off x="4010526" y="0"/>
            <a:ext cx="0" cy="2880000"/>
          </a:xfrm>
          <a:prstGeom prst="line">
            <a:avLst/>
          </a:prstGeom>
          <a:ln w="28575">
            <a:solidFill>
              <a:srgbClr val="DDDDDD"/>
            </a:solidFill>
          </a:ln>
        </p:spPr>
        <p:style>
          <a:lnRef idx="1">
            <a:schemeClr val="accent3"/>
          </a:lnRef>
          <a:fillRef idx="0">
            <a:schemeClr val="accent3"/>
          </a:fillRef>
          <a:effectRef idx="0">
            <a:schemeClr val="accent3"/>
          </a:effectRef>
          <a:fontRef idx="minor">
            <a:schemeClr val="tx1"/>
          </a:fontRef>
        </p:style>
      </p:cxnSp>
      <p:cxnSp>
        <p:nvCxnSpPr>
          <p:cNvPr id="4" name="Rovná spojnica 3"/>
          <p:cNvCxnSpPr/>
          <p:nvPr/>
        </p:nvCxnSpPr>
        <p:spPr>
          <a:xfrm>
            <a:off x="4010526" y="2880000"/>
            <a:ext cx="0" cy="1152000"/>
          </a:xfrm>
          <a:prstGeom prst="line">
            <a:avLst/>
          </a:prstGeom>
          <a:ln w="28575">
            <a:solidFill>
              <a:srgbClr val="1F3FA5"/>
            </a:solidFill>
          </a:ln>
        </p:spPr>
        <p:style>
          <a:lnRef idx="1">
            <a:schemeClr val="accent3"/>
          </a:lnRef>
          <a:fillRef idx="0">
            <a:schemeClr val="accent3"/>
          </a:fillRef>
          <a:effectRef idx="0">
            <a:schemeClr val="accent3"/>
          </a:effectRef>
          <a:fontRef idx="minor">
            <a:schemeClr val="tx1"/>
          </a:fontRef>
        </p:style>
      </p:cxnSp>
      <p:cxnSp>
        <p:nvCxnSpPr>
          <p:cNvPr id="5" name="Rovná spojnica 4"/>
          <p:cNvCxnSpPr/>
          <p:nvPr/>
        </p:nvCxnSpPr>
        <p:spPr>
          <a:xfrm>
            <a:off x="4010526" y="3978000"/>
            <a:ext cx="0" cy="2880000"/>
          </a:xfrm>
          <a:prstGeom prst="line">
            <a:avLst/>
          </a:prstGeom>
          <a:ln w="28575">
            <a:solidFill>
              <a:srgbClr val="FF0000"/>
            </a:solidFill>
          </a:ln>
        </p:spPr>
        <p:style>
          <a:lnRef idx="1">
            <a:schemeClr val="accent3"/>
          </a:lnRef>
          <a:fillRef idx="0">
            <a:schemeClr val="accent3"/>
          </a:fillRef>
          <a:effectRef idx="0">
            <a:schemeClr val="accent3"/>
          </a:effectRef>
          <a:fontRef idx="minor">
            <a:schemeClr val="tx1"/>
          </a:fontRef>
        </p:style>
      </p:cxnSp>
      <p:pic>
        <p:nvPicPr>
          <p:cNvPr id="7" name="Obrázok 6"/>
          <p:cNvPicPr/>
          <p:nvPr/>
        </p:nvPicPr>
        <p:blipFill>
          <a:blip r:embed="rId2">
            <a:extLst>
              <a:ext uri="{28A0092B-C50C-407E-A947-70E740481C1C}">
                <a14:useLocalDpi xmlns:a14="http://schemas.microsoft.com/office/drawing/2010/main" val="0"/>
              </a:ext>
            </a:extLst>
          </a:blip>
          <a:stretch>
            <a:fillRect/>
          </a:stretch>
        </p:blipFill>
        <p:spPr>
          <a:xfrm>
            <a:off x="394199" y="3035012"/>
            <a:ext cx="3400340" cy="841975"/>
          </a:xfrm>
          <a:prstGeom prst="rect">
            <a:avLst/>
          </a:prstGeom>
        </p:spPr>
      </p:pic>
      <p:sp>
        <p:nvSpPr>
          <p:cNvPr id="15" name="AutoShape 6" descr="ŠOPSR - Správa CHKO Východné Karpaty"/>
          <p:cNvSpPr>
            <a:spLocks noChangeAspect="1" noChangeArrowheads="1"/>
          </p:cNvSpPr>
          <p:nvPr/>
        </p:nvSpPr>
        <p:spPr bwMode="auto">
          <a:xfrm>
            <a:off x="8672275" y="563197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k-SK"/>
          </a:p>
        </p:txBody>
      </p:sp>
      <p:sp>
        <p:nvSpPr>
          <p:cNvPr id="16" name="AutoShape 8" descr="ŠOPSR - Správa CHKO Východné Karpaty"/>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k-SK"/>
          </a:p>
        </p:txBody>
      </p:sp>
    </p:spTree>
    <p:extLst>
      <p:ext uri="{BB962C8B-B14F-4D97-AF65-F5344CB8AC3E}">
        <p14:creationId xmlns:p14="http://schemas.microsoft.com/office/powerpoint/2010/main" val="12734860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objekt pre obsah 2"/>
          <p:cNvSpPr>
            <a:spLocks noGrp="1"/>
          </p:cNvSpPr>
          <p:nvPr>
            <p:ph idx="1"/>
          </p:nvPr>
        </p:nvSpPr>
        <p:spPr>
          <a:xfrm>
            <a:off x="309967" y="365126"/>
            <a:ext cx="11546236" cy="5811838"/>
          </a:xfrm>
        </p:spPr>
        <p:txBody>
          <a:bodyPr>
            <a:normAutofit fontScale="92500" lnSpcReduction="10000"/>
          </a:bodyPr>
          <a:lstStyle/>
          <a:p>
            <a:pPr marL="0" indent="0" algn="ctr">
              <a:buNone/>
            </a:pPr>
            <a:endParaRPr lang="sk-SK" dirty="0" smtClean="0"/>
          </a:p>
          <a:p>
            <a:pPr marL="0" indent="0" algn="ctr">
              <a:buNone/>
            </a:pPr>
            <a:endParaRPr lang="sk-SK" dirty="0"/>
          </a:p>
          <a:p>
            <a:pPr marL="0" indent="0" algn="ctr">
              <a:buNone/>
            </a:pPr>
            <a:endParaRPr lang="sk-SK" dirty="0" smtClean="0"/>
          </a:p>
          <a:p>
            <a:pPr marL="0" indent="0" algn="ctr">
              <a:buNone/>
            </a:pPr>
            <a:endParaRPr lang="sk-SK" dirty="0"/>
          </a:p>
          <a:p>
            <a:pPr marL="0" indent="0" algn="ctr">
              <a:buNone/>
            </a:pPr>
            <a:endParaRPr lang="sk-SK" dirty="0" smtClean="0"/>
          </a:p>
          <a:p>
            <a:pPr marL="0" indent="0" algn="ctr">
              <a:buNone/>
            </a:pPr>
            <a:r>
              <a:rPr lang="sk-SK" sz="6600" dirty="0" smtClean="0">
                <a:solidFill>
                  <a:srgbClr val="1F3FA5"/>
                </a:solidFill>
              </a:rPr>
              <a:t>THANK YOU</a:t>
            </a:r>
          </a:p>
          <a:p>
            <a:pPr marL="0" indent="0" algn="ctr">
              <a:buNone/>
            </a:pPr>
            <a:endParaRPr lang="sk-SK" dirty="0">
              <a:solidFill>
                <a:srgbClr val="1F3FA5"/>
              </a:solidFill>
            </a:endParaRPr>
          </a:p>
          <a:p>
            <a:pPr marL="0" indent="0" algn="ctr">
              <a:buNone/>
            </a:pPr>
            <a:endParaRPr lang="sk-SK" dirty="0" smtClean="0">
              <a:solidFill>
                <a:srgbClr val="1F3FA5"/>
              </a:solidFill>
            </a:endParaRPr>
          </a:p>
          <a:p>
            <a:pPr marL="0" indent="0" algn="ctr">
              <a:buNone/>
            </a:pPr>
            <a:endParaRPr lang="sk-SK" dirty="0">
              <a:solidFill>
                <a:srgbClr val="1F3FA5"/>
              </a:solidFill>
            </a:endParaRPr>
          </a:p>
          <a:p>
            <a:pPr marL="0" indent="0" algn="ctr">
              <a:buNone/>
            </a:pPr>
            <a:endParaRPr lang="sk-SK" dirty="0" smtClean="0">
              <a:solidFill>
                <a:srgbClr val="1F3FA5"/>
              </a:solidFill>
            </a:endParaRPr>
          </a:p>
          <a:p>
            <a:pPr marL="1371600" lvl="3" indent="0">
              <a:buNone/>
            </a:pPr>
            <a:r>
              <a:rPr lang="sk-SK" b="1" dirty="0" smtClean="0">
                <a:solidFill>
                  <a:srgbClr val="1F3FA5"/>
                </a:solidFill>
              </a:rPr>
              <a:t>Barbora Holická </a:t>
            </a:r>
            <a:endParaRPr lang="sk-SK" b="1" dirty="0">
              <a:solidFill>
                <a:srgbClr val="1F3FA5"/>
              </a:solidFill>
            </a:endParaRPr>
          </a:p>
          <a:p>
            <a:pPr marL="1371600" lvl="3" indent="0">
              <a:buNone/>
            </a:pPr>
            <a:r>
              <a:rPr lang="sk-SK" dirty="0" smtClean="0">
                <a:solidFill>
                  <a:srgbClr val="1F3FA5"/>
                </a:solidFill>
              </a:rPr>
              <a:t>barbora.holicka@enviro.gov.sk</a:t>
            </a:r>
            <a:endParaRPr lang="sk-SK" dirty="0" smtClean="0">
              <a:solidFill>
                <a:srgbClr val="1F3FA5"/>
              </a:solidFill>
            </a:endParaRPr>
          </a:p>
          <a:p>
            <a:pPr marL="1371600" lvl="3" indent="0">
              <a:buNone/>
            </a:pPr>
            <a:r>
              <a:rPr lang="sk-SK" dirty="0" smtClean="0">
                <a:solidFill>
                  <a:srgbClr val="1F3FA5"/>
                </a:solidFill>
              </a:rPr>
              <a:t>Department on Biodiversity and </a:t>
            </a:r>
            <a:r>
              <a:rPr lang="sk-SK" dirty="0" err="1" smtClean="0">
                <a:solidFill>
                  <a:srgbClr val="1F3FA5"/>
                </a:solidFill>
              </a:rPr>
              <a:t>Landscape</a:t>
            </a:r>
            <a:r>
              <a:rPr lang="sk-SK" dirty="0" smtClean="0">
                <a:solidFill>
                  <a:srgbClr val="1F3FA5"/>
                </a:solidFill>
              </a:rPr>
              <a:t> </a:t>
            </a:r>
            <a:r>
              <a:rPr lang="sk-SK" dirty="0" err="1">
                <a:solidFill>
                  <a:srgbClr val="1F3FA5"/>
                </a:solidFill>
              </a:rPr>
              <a:t>P</a:t>
            </a:r>
            <a:r>
              <a:rPr lang="sk-SK" dirty="0" err="1" smtClean="0">
                <a:solidFill>
                  <a:srgbClr val="1F3FA5"/>
                </a:solidFill>
              </a:rPr>
              <a:t>rotection</a:t>
            </a:r>
            <a:endParaRPr lang="sk-SK" dirty="0">
              <a:solidFill>
                <a:srgbClr val="1F3FA5"/>
              </a:solidFill>
            </a:endParaRPr>
          </a:p>
        </p:txBody>
      </p:sp>
      <p:sp>
        <p:nvSpPr>
          <p:cNvPr id="5" name="Zástupný objekt pre číslo snímky 4"/>
          <p:cNvSpPr>
            <a:spLocks noGrp="1"/>
          </p:cNvSpPr>
          <p:nvPr>
            <p:ph type="sldNum" sz="quarter" idx="12"/>
          </p:nvPr>
        </p:nvSpPr>
        <p:spPr/>
        <p:txBody>
          <a:bodyPr/>
          <a:lstStyle/>
          <a:p>
            <a:fld id="{9D8DAFC1-40C0-429F-A8B9-3CEF2DB091B5}" type="slidenum">
              <a:rPr lang="sk-SK" smtClean="0"/>
              <a:t>10</a:t>
            </a:fld>
            <a:endParaRPr lang="sk-SK"/>
          </a:p>
        </p:txBody>
      </p:sp>
    </p:spTree>
    <p:extLst>
      <p:ext uri="{BB962C8B-B14F-4D97-AF65-F5344CB8AC3E}">
        <p14:creationId xmlns:p14="http://schemas.microsoft.com/office/powerpoint/2010/main" val="772309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784863" y="182245"/>
            <a:ext cx="10515600" cy="815282"/>
          </a:xfrm>
        </p:spPr>
        <p:txBody>
          <a:bodyPr/>
          <a:lstStyle/>
          <a:p>
            <a:r>
              <a:rPr lang="en-US" dirty="0"/>
              <a:t>Legislation</a:t>
            </a:r>
            <a:endParaRPr lang="sk-SK" dirty="0"/>
          </a:p>
        </p:txBody>
      </p:sp>
      <p:sp>
        <p:nvSpPr>
          <p:cNvPr id="3" name="Zástupný objekt pre obsah 2"/>
          <p:cNvSpPr>
            <a:spLocks noGrp="1"/>
          </p:cNvSpPr>
          <p:nvPr>
            <p:ph idx="1"/>
          </p:nvPr>
        </p:nvSpPr>
        <p:spPr>
          <a:xfrm>
            <a:off x="207817" y="997527"/>
            <a:ext cx="11920451" cy="5785658"/>
          </a:xfrm>
        </p:spPr>
        <p:txBody>
          <a:bodyPr>
            <a:normAutofit fontScale="92500" lnSpcReduction="20000"/>
          </a:bodyPr>
          <a:lstStyle/>
          <a:p>
            <a:r>
              <a:rPr lang="en-US" sz="2400" dirty="0">
                <a:latin typeface="+mj-lt"/>
              </a:rPr>
              <a:t>ACT No. 150/2019 on the prevention and management of introduction and spread of invasive alien species and on the amendment of some laws</a:t>
            </a:r>
            <a:endParaRPr lang="sk-SK" sz="2400" dirty="0">
              <a:latin typeface="+mj-lt"/>
            </a:endParaRPr>
          </a:p>
          <a:p>
            <a:r>
              <a:rPr lang="en-US" sz="2400" dirty="0">
                <a:latin typeface="+mj-lt"/>
              </a:rPr>
              <a:t>Decree</a:t>
            </a:r>
            <a:r>
              <a:rPr lang="sk-SK" sz="2400" dirty="0">
                <a:latin typeface="+mj-lt"/>
              </a:rPr>
              <a:t> No. 485 of </a:t>
            </a:r>
            <a:r>
              <a:rPr lang="sk-SK" sz="2400" dirty="0" err="1">
                <a:latin typeface="+mj-lt"/>
              </a:rPr>
              <a:t>the</a:t>
            </a:r>
            <a:r>
              <a:rPr lang="sk-SK" sz="2400" dirty="0">
                <a:latin typeface="+mj-lt"/>
              </a:rPr>
              <a:t> </a:t>
            </a:r>
            <a:r>
              <a:rPr lang="sk-SK" sz="2400" dirty="0" err="1">
                <a:latin typeface="+mj-lt"/>
              </a:rPr>
              <a:t>Ministry</a:t>
            </a:r>
            <a:r>
              <a:rPr lang="sk-SK" sz="2400" dirty="0">
                <a:latin typeface="+mj-lt"/>
              </a:rPr>
              <a:t> of </a:t>
            </a:r>
            <a:r>
              <a:rPr lang="sk-SK" sz="2400" dirty="0" err="1">
                <a:latin typeface="+mj-lt"/>
              </a:rPr>
              <a:t>Environment</a:t>
            </a:r>
            <a:r>
              <a:rPr lang="sk-SK" sz="2400" dirty="0">
                <a:latin typeface="+mj-lt"/>
              </a:rPr>
              <a:t> of </a:t>
            </a:r>
            <a:r>
              <a:rPr lang="sk-SK" sz="2400" dirty="0" err="1">
                <a:latin typeface="+mj-lt"/>
              </a:rPr>
              <a:t>the</a:t>
            </a:r>
            <a:r>
              <a:rPr lang="sk-SK" sz="2400" dirty="0">
                <a:latin typeface="+mj-lt"/>
              </a:rPr>
              <a:t> Slovak </a:t>
            </a:r>
            <a:r>
              <a:rPr lang="sk-SK" sz="2400" dirty="0" err="1">
                <a:latin typeface="+mj-lt"/>
              </a:rPr>
              <a:t>Republic</a:t>
            </a:r>
            <a:r>
              <a:rPr lang="sk-SK" sz="2400" dirty="0">
                <a:latin typeface="+mj-lt"/>
              </a:rPr>
              <a:t> </a:t>
            </a:r>
            <a:r>
              <a:rPr lang="sk-SK" sz="2400" dirty="0" err="1">
                <a:latin typeface="+mj-lt"/>
              </a:rPr>
              <a:t>amending</a:t>
            </a:r>
            <a:r>
              <a:rPr lang="sk-SK" sz="2400" dirty="0">
                <a:latin typeface="+mj-lt"/>
              </a:rPr>
              <a:t> </a:t>
            </a:r>
            <a:r>
              <a:rPr lang="sk-SK" sz="2400" dirty="0" err="1">
                <a:latin typeface="+mj-lt"/>
              </a:rPr>
              <a:t>the</a:t>
            </a:r>
            <a:r>
              <a:rPr lang="sk-SK" sz="2400" dirty="0">
                <a:latin typeface="+mj-lt"/>
              </a:rPr>
              <a:t> </a:t>
            </a:r>
            <a:r>
              <a:rPr lang="sk-SK" sz="2400" dirty="0" err="1">
                <a:latin typeface="+mj-lt"/>
              </a:rPr>
              <a:t>decree</a:t>
            </a:r>
            <a:r>
              <a:rPr lang="sk-SK" sz="2400" dirty="0">
                <a:latin typeface="+mj-lt"/>
              </a:rPr>
              <a:t> of </a:t>
            </a:r>
            <a:r>
              <a:rPr lang="sk-SK" sz="2400" dirty="0" err="1">
                <a:latin typeface="+mj-lt"/>
              </a:rPr>
              <a:t>the</a:t>
            </a:r>
            <a:r>
              <a:rPr lang="sk-SK" sz="2400" dirty="0">
                <a:latin typeface="+mj-lt"/>
              </a:rPr>
              <a:t> </a:t>
            </a:r>
            <a:r>
              <a:rPr lang="sk-SK" sz="2400" dirty="0" err="1">
                <a:latin typeface="+mj-lt"/>
              </a:rPr>
              <a:t>Ministry</a:t>
            </a:r>
            <a:r>
              <a:rPr lang="sk-SK" sz="2400" dirty="0">
                <a:latin typeface="+mj-lt"/>
              </a:rPr>
              <a:t> of </a:t>
            </a:r>
            <a:r>
              <a:rPr lang="sk-SK" sz="2400" dirty="0" err="1">
                <a:latin typeface="+mj-lt"/>
              </a:rPr>
              <a:t>Environment</a:t>
            </a:r>
            <a:r>
              <a:rPr lang="sk-SK" sz="2400" dirty="0">
                <a:latin typeface="+mj-lt"/>
              </a:rPr>
              <a:t> of </a:t>
            </a:r>
            <a:r>
              <a:rPr lang="sk-SK" sz="2400" dirty="0" err="1">
                <a:latin typeface="+mj-lt"/>
              </a:rPr>
              <a:t>the</a:t>
            </a:r>
            <a:r>
              <a:rPr lang="sk-SK" sz="2400" dirty="0">
                <a:latin typeface="+mj-lt"/>
              </a:rPr>
              <a:t> Slovak </a:t>
            </a:r>
            <a:r>
              <a:rPr lang="sk-SK" sz="2400" dirty="0" err="1">
                <a:latin typeface="+mj-lt"/>
              </a:rPr>
              <a:t>Republic</a:t>
            </a:r>
            <a:r>
              <a:rPr lang="sk-SK" sz="2400" dirty="0">
                <a:latin typeface="+mj-lt"/>
              </a:rPr>
              <a:t> No. 450/2019 </a:t>
            </a:r>
            <a:r>
              <a:rPr lang="sk-SK" sz="2400" dirty="0" err="1">
                <a:latin typeface="+mj-lt"/>
              </a:rPr>
              <a:t>which</a:t>
            </a:r>
            <a:r>
              <a:rPr lang="sk-SK" sz="2400" dirty="0">
                <a:latin typeface="+mj-lt"/>
              </a:rPr>
              <a:t> </a:t>
            </a:r>
            <a:r>
              <a:rPr lang="sk-SK" sz="2400" dirty="0" err="1">
                <a:latin typeface="+mj-lt"/>
              </a:rPr>
              <a:t>establishes</a:t>
            </a:r>
            <a:r>
              <a:rPr lang="sk-SK" sz="2400" dirty="0">
                <a:latin typeface="+mj-lt"/>
              </a:rPr>
              <a:t> </a:t>
            </a:r>
            <a:r>
              <a:rPr lang="sk-SK" sz="2400" dirty="0" err="1">
                <a:latin typeface="+mj-lt"/>
              </a:rPr>
              <a:t>the</a:t>
            </a:r>
            <a:r>
              <a:rPr lang="sk-SK" sz="2400" dirty="0">
                <a:latin typeface="+mj-lt"/>
              </a:rPr>
              <a:t> </a:t>
            </a:r>
            <a:r>
              <a:rPr lang="sk-SK" sz="2400" dirty="0" err="1">
                <a:latin typeface="+mj-lt"/>
              </a:rPr>
              <a:t>conditions</a:t>
            </a:r>
            <a:r>
              <a:rPr lang="sk-SK" sz="2400" dirty="0">
                <a:latin typeface="+mj-lt"/>
              </a:rPr>
              <a:t> and </a:t>
            </a:r>
            <a:r>
              <a:rPr lang="sk-SK" sz="2400" dirty="0" err="1">
                <a:latin typeface="+mj-lt"/>
              </a:rPr>
              <a:t>ways</a:t>
            </a:r>
            <a:r>
              <a:rPr lang="sk-SK" sz="2400" dirty="0">
                <a:latin typeface="+mj-lt"/>
              </a:rPr>
              <a:t> to </a:t>
            </a:r>
            <a:r>
              <a:rPr lang="sk-SK" sz="2400" dirty="0" err="1">
                <a:latin typeface="+mj-lt"/>
              </a:rPr>
              <a:t>remove</a:t>
            </a:r>
            <a:r>
              <a:rPr lang="sk-SK" sz="2400" dirty="0">
                <a:latin typeface="+mj-lt"/>
              </a:rPr>
              <a:t> </a:t>
            </a:r>
            <a:r>
              <a:rPr lang="sk-SK" sz="2400" dirty="0" err="1">
                <a:latin typeface="+mj-lt"/>
              </a:rPr>
              <a:t>invasive</a:t>
            </a:r>
            <a:r>
              <a:rPr lang="sk-SK" sz="2400" dirty="0">
                <a:latin typeface="+mj-lt"/>
              </a:rPr>
              <a:t> </a:t>
            </a:r>
            <a:r>
              <a:rPr lang="sk-SK" sz="2400" dirty="0" err="1">
                <a:latin typeface="+mj-lt"/>
              </a:rPr>
              <a:t>alien</a:t>
            </a:r>
            <a:r>
              <a:rPr lang="sk-SK" sz="2400" dirty="0">
                <a:latin typeface="+mj-lt"/>
              </a:rPr>
              <a:t> </a:t>
            </a:r>
            <a:r>
              <a:rPr lang="sk-SK" sz="2400" dirty="0" err="1" smtClean="0">
                <a:latin typeface="+mj-lt"/>
              </a:rPr>
              <a:t>species</a:t>
            </a:r>
            <a:endParaRPr lang="sk-SK" sz="2400" dirty="0" smtClean="0">
              <a:latin typeface="+mj-lt"/>
            </a:endParaRPr>
          </a:p>
          <a:p>
            <a:pPr marL="0" indent="0">
              <a:buNone/>
            </a:pPr>
            <a:endParaRPr lang="sk-SK" sz="2400" dirty="0">
              <a:latin typeface="+mj-lt"/>
            </a:endParaRPr>
          </a:p>
          <a:p>
            <a:pPr marL="0" indent="0">
              <a:buNone/>
            </a:pPr>
            <a:r>
              <a:rPr lang="sk-SK" sz="2600" b="1" u="sng" dirty="0">
                <a:latin typeface="+mj-lt"/>
              </a:rPr>
              <a:t>List of </a:t>
            </a:r>
            <a:r>
              <a:rPr lang="sk-SK" sz="2600" b="1" u="sng" dirty="0" err="1">
                <a:latin typeface="+mj-lt"/>
              </a:rPr>
              <a:t>invasive</a:t>
            </a:r>
            <a:r>
              <a:rPr lang="sk-SK" sz="2600" b="1" u="sng" dirty="0">
                <a:latin typeface="+mj-lt"/>
              </a:rPr>
              <a:t> </a:t>
            </a:r>
            <a:r>
              <a:rPr lang="sk-SK" sz="2600" b="1" u="sng" dirty="0" err="1">
                <a:latin typeface="+mj-lt"/>
              </a:rPr>
              <a:t>alien</a:t>
            </a:r>
            <a:r>
              <a:rPr lang="sk-SK" sz="2600" b="1" u="sng" dirty="0">
                <a:latin typeface="+mj-lt"/>
              </a:rPr>
              <a:t> </a:t>
            </a:r>
            <a:r>
              <a:rPr lang="sk-SK" sz="2600" b="1" u="sng" dirty="0" err="1">
                <a:latin typeface="+mj-lt"/>
              </a:rPr>
              <a:t>species</a:t>
            </a:r>
            <a:r>
              <a:rPr lang="sk-SK" sz="2600" b="1" u="sng" dirty="0">
                <a:latin typeface="+mj-lt"/>
              </a:rPr>
              <a:t> of </a:t>
            </a:r>
            <a:r>
              <a:rPr lang="sk-SK" sz="2600" b="1" u="sng" dirty="0" err="1">
                <a:latin typeface="+mj-lt"/>
              </a:rPr>
              <a:t>the</a:t>
            </a:r>
            <a:r>
              <a:rPr lang="sk-SK" sz="2600" b="1" u="sng" dirty="0">
                <a:latin typeface="+mj-lt"/>
              </a:rPr>
              <a:t> Slovak </a:t>
            </a:r>
            <a:r>
              <a:rPr lang="sk-SK" sz="2600" b="1" u="sng" dirty="0" err="1">
                <a:latin typeface="+mj-lt"/>
              </a:rPr>
              <a:t>Republic</a:t>
            </a:r>
            <a:r>
              <a:rPr lang="sk-SK" sz="2600" b="1" u="sng" dirty="0">
                <a:latin typeface="+mj-lt"/>
              </a:rPr>
              <a:t>:</a:t>
            </a:r>
          </a:p>
          <a:p>
            <a:endParaRPr lang="sk-SK" sz="2400" b="1" dirty="0" smtClean="0">
              <a:latin typeface="+mj-lt"/>
            </a:endParaRPr>
          </a:p>
          <a:p>
            <a:pPr marL="0" indent="0">
              <a:buNone/>
            </a:pPr>
            <a:r>
              <a:rPr lang="sk-SK" sz="2400" b="1" dirty="0" err="1" smtClean="0">
                <a:latin typeface="+mj-lt"/>
              </a:rPr>
              <a:t>Plants</a:t>
            </a:r>
            <a:r>
              <a:rPr lang="sk-SK" sz="2400" b="1" dirty="0">
                <a:latin typeface="+mj-lt"/>
              </a:rPr>
              <a:t>:				</a:t>
            </a:r>
            <a:r>
              <a:rPr lang="sk-SK" sz="2400" b="1" dirty="0" smtClean="0">
                <a:latin typeface="+mj-lt"/>
              </a:rPr>
              <a:t>	</a:t>
            </a:r>
            <a:r>
              <a:rPr lang="sk-SK" sz="2400" b="1" dirty="0" err="1" smtClean="0">
                <a:latin typeface="+mj-lt"/>
              </a:rPr>
              <a:t>Animals</a:t>
            </a:r>
            <a:r>
              <a:rPr lang="sk-SK" sz="2400" b="1" dirty="0">
                <a:latin typeface="+mj-lt"/>
              </a:rPr>
              <a:t>:</a:t>
            </a:r>
          </a:p>
          <a:p>
            <a:pPr marL="0" indent="0" fontAlgn="t">
              <a:buNone/>
            </a:pPr>
            <a:r>
              <a:rPr lang="sk-SK" sz="2400" dirty="0" err="1">
                <a:latin typeface="+mj-lt"/>
              </a:rPr>
              <a:t>Amorpha</a:t>
            </a:r>
            <a:r>
              <a:rPr lang="sk-SK" sz="2400" dirty="0">
                <a:latin typeface="+mj-lt"/>
              </a:rPr>
              <a:t> </a:t>
            </a:r>
            <a:r>
              <a:rPr lang="sk-SK" sz="2400" dirty="0" err="1">
                <a:latin typeface="+mj-lt"/>
              </a:rPr>
              <a:t>fruticosa</a:t>
            </a:r>
            <a:r>
              <a:rPr lang="sk-SK" sz="2400" dirty="0">
                <a:latin typeface="+mj-lt"/>
              </a:rPr>
              <a:t>			</a:t>
            </a:r>
            <a:r>
              <a:rPr lang="sk-SK" sz="2400" dirty="0" err="1">
                <a:latin typeface="+mj-lt"/>
              </a:rPr>
              <a:t>Arion</a:t>
            </a:r>
            <a:r>
              <a:rPr lang="sk-SK" sz="2400" dirty="0">
                <a:latin typeface="+mj-lt"/>
              </a:rPr>
              <a:t> </a:t>
            </a:r>
            <a:r>
              <a:rPr lang="sk-SK" sz="2400" dirty="0" err="1">
                <a:latin typeface="+mj-lt"/>
              </a:rPr>
              <a:t>Lusitanicus</a:t>
            </a:r>
            <a:r>
              <a:rPr lang="sk-SK" sz="2400" dirty="0">
                <a:latin typeface="+mj-lt"/>
              </a:rPr>
              <a:t>	</a:t>
            </a:r>
            <a:r>
              <a:rPr lang="sk-SK" sz="2400" dirty="0" smtClean="0">
                <a:latin typeface="+mj-lt"/>
              </a:rPr>
              <a:t>	</a:t>
            </a:r>
            <a:r>
              <a:rPr lang="sk-SK" sz="2400" dirty="0" err="1" smtClean="0">
                <a:latin typeface="+mj-lt"/>
              </a:rPr>
              <a:t>Neogobius</a:t>
            </a:r>
            <a:r>
              <a:rPr lang="sk-SK" sz="2400" dirty="0" smtClean="0">
                <a:latin typeface="+mj-lt"/>
              </a:rPr>
              <a:t> </a:t>
            </a:r>
            <a:r>
              <a:rPr lang="sk-SK" sz="2400" dirty="0" err="1">
                <a:latin typeface="+mj-lt"/>
              </a:rPr>
              <a:t>melanostomus</a:t>
            </a:r>
            <a:endParaRPr lang="sk-SK" sz="2400" dirty="0">
              <a:latin typeface="+mj-lt"/>
            </a:endParaRPr>
          </a:p>
          <a:p>
            <a:pPr marL="0" indent="0" fontAlgn="t">
              <a:buNone/>
            </a:pPr>
            <a:r>
              <a:rPr lang="sk-SK" sz="2400" dirty="0" err="1">
                <a:latin typeface="+mj-lt"/>
              </a:rPr>
              <a:t>Ambrosia</a:t>
            </a:r>
            <a:r>
              <a:rPr lang="sk-SK" sz="2400" dirty="0">
                <a:latin typeface="+mj-lt"/>
              </a:rPr>
              <a:t> </a:t>
            </a:r>
            <a:r>
              <a:rPr lang="sk-SK" sz="2400" dirty="0" err="1">
                <a:latin typeface="+mj-lt"/>
              </a:rPr>
              <a:t>artemisiifolia</a:t>
            </a:r>
            <a:r>
              <a:rPr lang="sk-SK" sz="2400" dirty="0">
                <a:latin typeface="+mj-lt"/>
              </a:rPr>
              <a:t>		</a:t>
            </a:r>
            <a:r>
              <a:rPr lang="sk-SK" sz="2400" dirty="0" smtClean="0">
                <a:latin typeface="+mj-lt"/>
              </a:rPr>
              <a:t>	</a:t>
            </a:r>
            <a:r>
              <a:rPr lang="sk-SK" sz="2400" dirty="0" err="1" smtClean="0">
                <a:latin typeface="+mj-lt"/>
              </a:rPr>
              <a:t>Chrysemis</a:t>
            </a:r>
            <a:r>
              <a:rPr lang="sk-SK" sz="2400" dirty="0" smtClean="0">
                <a:latin typeface="+mj-lt"/>
              </a:rPr>
              <a:t> </a:t>
            </a:r>
            <a:r>
              <a:rPr lang="sk-SK" sz="2400" dirty="0" err="1">
                <a:latin typeface="+mj-lt"/>
              </a:rPr>
              <a:t>Picta</a:t>
            </a:r>
            <a:r>
              <a:rPr lang="sk-SK" sz="2400" dirty="0">
                <a:latin typeface="+mj-lt"/>
              </a:rPr>
              <a:t>		</a:t>
            </a:r>
            <a:r>
              <a:rPr lang="sk-SK" sz="2400" dirty="0" smtClean="0">
                <a:latin typeface="+mj-lt"/>
              </a:rPr>
              <a:t>	</a:t>
            </a:r>
            <a:r>
              <a:rPr lang="sk-SK" sz="2400" dirty="0" err="1" smtClean="0">
                <a:latin typeface="+mj-lt"/>
              </a:rPr>
              <a:t>Sinanodonta</a:t>
            </a:r>
            <a:r>
              <a:rPr lang="sk-SK" sz="2400" dirty="0" smtClean="0">
                <a:latin typeface="+mj-lt"/>
              </a:rPr>
              <a:t> </a:t>
            </a:r>
            <a:r>
              <a:rPr lang="sk-SK" sz="2400" dirty="0" err="1">
                <a:latin typeface="+mj-lt"/>
              </a:rPr>
              <a:t>woodiana</a:t>
            </a:r>
            <a:endParaRPr lang="sk-SK" sz="2400" dirty="0">
              <a:latin typeface="+mj-lt"/>
            </a:endParaRPr>
          </a:p>
          <a:p>
            <a:pPr marL="0" indent="0" fontAlgn="t">
              <a:buNone/>
            </a:pPr>
            <a:r>
              <a:rPr lang="sk-SK" sz="2400" dirty="0" err="1">
                <a:latin typeface="+mj-lt"/>
              </a:rPr>
              <a:t>Fallopia</a:t>
            </a:r>
            <a:r>
              <a:rPr lang="sk-SK" sz="2400" dirty="0">
                <a:latin typeface="+mj-lt"/>
              </a:rPr>
              <a:t> </a:t>
            </a:r>
            <a:r>
              <a:rPr lang="sk-SK" sz="2400" dirty="0" err="1">
                <a:latin typeface="+mj-lt"/>
              </a:rPr>
              <a:t>sp</a:t>
            </a:r>
            <a:r>
              <a:rPr lang="sk-SK" sz="2400" dirty="0">
                <a:latin typeface="+mj-lt"/>
              </a:rPr>
              <a:t>. (syn. </a:t>
            </a:r>
            <a:r>
              <a:rPr lang="sk-SK" sz="2400" dirty="0" err="1">
                <a:latin typeface="+mj-lt"/>
              </a:rPr>
              <a:t>Reynoutria</a:t>
            </a:r>
            <a:r>
              <a:rPr lang="sk-SK" sz="2400" dirty="0">
                <a:latin typeface="+mj-lt"/>
              </a:rPr>
              <a:t>)	</a:t>
            </a:r>
            <a:r>
              <a:rPr lang="sk-SK" sz="2400" dirty="0" smtClean="0">
                <a:latin typeface="+mj-lt"/>
              </a:rPr>
              <a:t>	</a:t>
            </a:r>
            <a:r>
              <a:rPr lang="sk-SK" sz="2400" dirty="0" err="1" smtClean="0">
                <a:latin typeface="+mj-lt"/>
              </a:rPr>
              <a:t>Gasterosteus</a:t>
            </a:r>
            <a:r>
              <a:rPr lang="sk-SK" sz="2400" dirty="0" smtClean="0">
                <a:latin typeface="+mj-lt"/>
              </a:rPr>
              <a:t> </a:t>
            </a:r>
            <a:r>
              <a:rPr lang="sk-SK" sz="2400" dirty="0" err="1">
                <a:latin typeface="+mj-lt"/>
              </a:rPr>
              <a:t>aculeatus</a:t>
            </a:r>
            <a:endParaRPr lang="sk-SK" sz="2400" dirty="0">
              <a:latin typeface="+mj-lt"/>
            </a:endParaRPr>
          </a:p>
          <a:p>
            <a:pPr marL="0" indent="0" fontAlgn="t">
              <a:buNone/>
            </a:pPr>
            <a:r>
              <a:rPr lang="sk-SK" sz="2400" dirty="0" err="1">
                <a:latin typeface="+mj-lt"/>
              </a:rPr>
              <a:t>Lycium</a:t>
            </a:r>
            <a:r>
              <a:rPr lang="sk-SK" sz="2400" dirty="0">
                <a:latin typeface="+mj-lt"/>
              </a:rPr>
              <a:t> </a:t>
            </a:r>
            <a:r>
              <a:rPr lang="sk-SK" sz="2400" dirty="0" err="1">
                <a:latin typeface="+mj-lt"/>
              </a:rPr>
              <a:t>barbarum</a:t>
            </a:r>
            <a:r>
              <a:rPr lang="sk-SK" sz="2400" dirty="0">
                <a:latin typeface="+mj-lt"/>
              </a:rPr>
              <a:t>			</a:t>
            </a:r>
            <a:r>
              <a:rPr lang="sk-SK" sz="2400" dirty="0" err="1">
                <a:latin typeface="+mj-lt"/>
              </a:rPr>
              <a:t>Mustela</a:t>
            </a:r>
            <a:r>
              <a:rPr lang="sk-SK" sz="2400" dirty="0">
                <a:latin typeface="+mj-lt"/>
              </a:rPr>
              <a:t> </a:t>
            </a:r>
            <a:r>
              <a:rPr lang="sk-SK" sz="2400" dirty="0" err="1">
                <a:latin typeface="+mj-lt"/>
              </a:rPr>
              <a:t>Vision</a:t>
            </a:r>
            <a:endParaRPr lang="sk-SK" sz="2400" dirty="0">
              <a:latin typeface="+mj-lt"/>
            </a:endParaRPr>
          </a:p>
          <a:p>
            <a:pPr marL="0" indent="0" fontAlgn="t">
              <a:buNone/>
            </a:pPr>
            <a:r>
              <a:rPr lang="sk-SK" sz="2400" dirty="0" err="1">
                <a:latin typeface="+mj-lt"/>
              </a:rPr>
              <a:t>Negundo</a:t>
            </a:r>
            <a:r>
              <a:rPr lang="sk-SK" sz="2400" dirty="0">
                <a:latin typeface="+mj-lt"/>
              </a:rPr>
              <a:t> </a:t>
            </a:r>
            <a:r>
              <a:rPr lang="sk-SK" sz="2400" dirty="0" err="1">
                <a:latin typeface="+mj-lt"/>
              </a:rPr>
              <a:t>aceroides</a:t>
            </a:r>
            <a:r>
              <a:rPr lang="sk-SK" sz="2400" dirty="0">
                <a:latin typeface="+mj-lt"/>
              </a:rPr>
              <a:t>			</a:t>
            </a:r>
            <a:r>
              <a:rPr lang="sk-SK" sz="2400" dirty="0" err="1">
                <a:latin typeface="+mj-lt"/>
              </a:rPr>
              <a:t>Neogobius</a:t>
            </a:r>
            <a:r>
              <a:rPr lang="sk-SK" sz="2400" dirty="0">
                <a:latin typeface="+mj-lt"/>
              </a:rPr>
              <a:t> </a:t>
            </a:r>
            <a:r>
              <a:rPr lang="sk-SK" sz="2400" dirty="0" err="1">
                <a:latin typeface="+mj-lt"/>
              </a:rPr>
              <a:t>fluviatilis</a:t>
            </a:r>
            <a:endParaRPr lang="sk-SK" sz="2400" dirty="0">
              <a:latin typeface="+mj-lt"/>
            </a:endParaRPr>
          </a:p>
          <a:p>
            <a:pPr marL="0" indent="0" fontAlgn="t">
              <a:buNone/>
            </a:pPr>
            <a:r>
              <a:rPr lang="sk-SK" sz="2400" dirty="0" err="1">
                <a:latin typeface="+mj-lt"/>
              </a:rPr>
              <a:t>Solidago</a:t>
            </a:r>
            <a:r>
              <a:rPr lang="sk-SK" sz="2400" dirty="0">
                <a:latin typeface="+mj-lt"/>
              </a:rPr>
              <a:t> </a:t>
            </a:r>
            <a:r>
              <a:rPr lang="sk-SK" sz="2400" dirty="0" err="1">
                <a:latin typeface="+mj-lt"/>
              </a:rPr>
              <a:t>canadensis</a:t>
            </a:r>
            <a:r>
              <a:rPr lang="sk-SK" sz="2400" dirty="0">
                <a:latin typeface="+mj-lt"/>
              </a:rPr>
              <a:t>			</a:t>
            </a:r>
            <a:r>
              <a:rPr lang="sk-SK" sz="2400" dirty="0" err="1">
                <a:latin typeface="+mj-lt"/>
              </a:rPr>
              <a:t>Neogobius</a:t>
            </a:r>
            <a:r>
              <a:rPr lang="sk-SK" sz="2400" dirty="0">
                <a:latin typeface="+mj-lt"/>
              </a:rPr>
              <a:t> </a:t>
            </a:r>
            <a:r>
              <a:rPr lang="sk-SK" sz="2400" dirty="0" err="1">
                <a:latin typeface="+mj-lt"/>
              </a:rPr>
              <a:t>gymnotrachelus</a:t>
            </a:r>
            <a:endParaRPr lang="sk-SK" sz="2400" dirty="0">
              <a:latin typeface="+mj-lt"/>
            </a:endParaRPr>
          </a:p>
          <a:p>
            <a:pPr marL="0" indent="0" fontAlgn="t">
              <a:buNone/>
            </a:pPr>
            <a:r>
              <a:rPr lang="sk-SK" sz="2400" dirty="0" err="1">
                <a:latin typeface="+mj-lt"/>
              </a:rPr>
              <a:t>Solidago</a:t>
            </a:r>
            <a:r>
              <a:rPr lang="sk-SK" sz="2400" dirty="0">
                <a:latin typeface="+mj-lt"/>
              </a:rPr>
              <a:t> </a:t>
            </a:r>
            <a:r>
              <a:rPr lang="sk-SK" sz="2400" dirty="0" err="1">
                <a:latin typeface="+mj-lt"/>
              </a:rPr>
              <a:t>gigantea</a:t>
            </a:r>
            <a:r>
              <a:rPr lang="sk-SK" sz="2400" dirty="0">
                <a:latin typeface="+mj-lt"/>
              </a:rPr>
              <a:t>			</a:t>
            </a:r>
            <a:r>
              <a:rPr lang="sk-SK" sz="2400" dirty="0" err="1">
                <a:latin typeface="+mj-lt"/>
              </a:rPr>
              <a:t>Neogobius</a:t>
            </a:r>
            <a:r>
              <a:rPr lang="sk-SK" sz="2400" dirty="0">
                <a:latin typeface="+mj-lt"/>
              </a:rPr>
              <a:t> </a:t>
            </a:r>
            <a:r>
              <a:rPr lang="sk-SK" sz="2400" dirty="0" err="1">
                <a:latin typeface="+mj-lt"/>
              </a:rPr>
              <a:t>kessleri</a:t>
            </a:r>
            <a:endParaRPr lang="sk-SK" sz="2400" dirty="0">
              <a:latin typeface="+mj-lt"/>
            </a:endParaRPr>
          </a:p>
          <a:p>
            <a:pPr marL="0" indent="0">
              <a:buNone/>
            </a:pPr>
            <a:endParaRPr lang="sk-SK" dirty="0"/>
          </a:p>
          <a:p>
            <a:endParaRPr lang="sk-SK" dirty="0"/>
          </a:p>
          <a:p>
            <a:endParaRPr lang="sk-SK" dirty="0"/>
          </a:p>
        </p:txBody>
      </p:sp>
      <p:sp>
        <p:nvSpPr>
          <p:cNvPr id="5" name="Zástupný objekt pre číslo snímky 4"/>
          <p:cNvSpPr>
            <a:spLocks noGrp="1"/>
          </p:cNvSpPr>
          <p:nvPr>
            <p:ph type="sldNum" sz="quarter" idx="12"/>
          </p:nvPr>
        </p:nvSpPr>
        <p:spPr/>
        <p:txBody>
          <a:bodyPr/>
          <a:lstStyle/>
          <a:p>
            <a:fld id="{9D8DAFC1-40C0-429F-A8B9-3CEF2DB091B5}" type="slidenum">
              <a:rPr lang="sk-SK" smtClean="0"/>
              <a:t>2</a:t>
            </a:fld>
            <a:endParaRPr lang="sk-SK"/>
          </a:p>
        </p:txBody>
      </p:sp>
    </p:spTree>
    <p:extLst>
      <p:ext uri="{BB962C8B-B14F-4D97-AF65-F5344CB8AC3E}">
        <p14:creationId xmlns:p14="http://schemas.microsoft.com/office/powerpoint/2010/main" val="1432983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365126"/>
            <a:ext cx="10515600" cy="748780"/>
          </a:xfrm>
        </p:spPr>
        <p:txBody>
          <a:bodyPr/>
          <a:lstStyle/>
          <a:p>
            <a:r>
              <a:rPr lang="en-US" dirty="0"/>
              <a:t>Our plans </a:t>
            </a:r>
            <a:endParaRPr lang="sk-SK" dirty="0"/>
          </a:p>
        </p:txBody>
      </p:sp>
      <p:sp>
        <p:nvSpPr>
          <p:cNvPr id="3" name="Zástupný objekt pre obsah 2"/>
          <p:cNvSpPr>
            <a:spLocks noGrp="1"/>
          </p:cNvSpPr>
          <p:nvPr>
            <p:ph idx="1"/>
          </p:nvPr>
        </p:nvSpPr>
        <p:spPr>
          <a:xfrm>
            <a:off x="232756" y="1113906"/>
            <a:ext cx="11787448" cy="5511338"/>
          </a:xfrm>
        </p:spPr>
        <p:txBody>
          <a:bodyPr/>
          <a:lstStyle/>
          <a:p>
            <a:pPr marL="0" indent="0">
              <a:buNone/>
            </a:pPr>
            <a:r>
              <a:rPr lang="en-US" sz="2600" b="1" dirty="0">
                <a:latin typeface="+mj-lt"/>
              </a:rPr>
              <a:t>The upcoming </a:t>
            </a:r>
            <a:r>
              <a:rPr lang="en-US" sz="2600" b="1" dirty="0" smtClean="0">
                <a:latin typeface="+mj-lt"/>
              </a:rPr>
              <a:t>amendment</a:t>
            </a:r>
            <a:r>
              <a:rPr lang="sk-SK" sz="2600" b="1" dirty="0" smtClean="0">
                <a:latin typeface="+mj-lt"/>
              </a:rPr>
              <a:t>s</a:t>
            </a:r>
            <a:r>
              <a:rPr lang="en-US" sz="2600" b="1" dirty="0" smtClean="0">
                <a:latin typeface="+mj-lt"/>
              </a:rPr>
              <a:t> </a:t>
            </a:r>
            <a:r>
              <a:rPr lang="en-US" sz="2600" b="1" dirty="0">
                <a:latin typeface="+mj-lt"/>
              </a:rPr>
              <a:t>to the law:</a:t>
            </a:r>
          </a:p>
          <a:p>
            <a:r>
              <a:rPr lang="en-US" sz="2600" dirty="0">
                <a:latin typeface="+mj-lt"/>
              </a:rPr>
              <a:t>Regulation of obligations for nature protection </a:t>
            </a:r>
            <a:r>
              <a:rPr lang="en-US" sz="2600" dirty="0" err="1">
                <a:latin typeface="+mj-lt"/>
              </a:rPr>
              <a:t>organi</a:t>
            </a:r>
            <a:r>
              <a:rPr lang="sk-SK" sz="2600" dirty="0">
                <a:latin typeface="+mj-lt"/>
              </a:rPr>
              <a:t>z</a:t>
            </a:r>
            <a:r>
              <a:rPr lang="en-US" sz="2600" dirty="0" err="1">
                <a:latin typeface="+mj-lt"/>
              </a:rPr>
              <a:t>ation</a:t>
            </a:r>
            <a:r>
              <a:rPr lang="sk-SK" sz="2600" dirty="0">
                <a:latin typeface="+mj-lt"/>
              </a:rPr>
              <a:t>s</a:t>
            </a:r>
            <a:endParaRPr lang="en-US" sz="2600" dirty="0">
              <a:latin typeface="+mj-lt"/>
            </a:endParaRPr>
          </a:p>
          <a:p>
            <a:r>
              <a:rPr lang="en-US" sz="2600" dirty="0">
                <a:latin typeface="+mj-lt"/>
              </a:rPr>
              <a:t>Better connection between non-native species and invasive species</a:t>
            </a:r>
            <a:endParaRPr lang="en-US" sz="2600" dirty="0">
              <a:solidFill>
                <a:srgbClr val="FF0000"/>
              </a:solidFill>
              <a:latin typeface="+mj-lt"/>
            </a:endParaRPr>
          </a:p>
          <a:p>
            <a:r>
              <a:rPr lang="en-US" sz="2600" dirty="0">
                <a:latin typeface="+mj-lt"/>
              </a:rPr>
              <a:t> Adjustment of planting conditions and </a:t>
            </a:r>
            <a:r>
              <a:rPr lang="en-US" sz="2600" dirty="0" smtClean="0">
                <a:latin typeface="+mj-lt"/>
              </a:rPr>
              <a:t>release</a:t>
            </a:r>
            <a:r>
              <a:rPr lang="sk-SK" sz="2600" dirty="0" smtClean="0">
                <a:latin typeface="+mj-lt"/>
              </a:rPr>
              <a:t> </a:t>
            </a:r>
            <a:r>
              <a:rPr lang="sk-SK" sz="2600" dirty="0" err="1" smtClean="0">
                <a:latin typeface="+mj-lt"/>
              </a:rPr>
              <a:t>animals</a:t>
            </a:r>
            <a:r>
              <a:rPr lang="en-US" sz="2600" dirty="0" smtClean="0">
                <a:latin typeface="+mj-lt"/>
              </a:rPr>
              <a:t> </a:t>
            </a:r>
            <a:r>
              <a:rPr lang="en-US" sz="2600" dirty="0">
                <a:latin typeface="+mj-lt"/>
              </a:rPr>
              <a:t>of non-native species into the environment</a:t>
            </a:r>
            <a:endParaRPr lang="sk-SK" sz="2600" dirty="0">
              <a:latin typeface="+mj-lt"/>
            </a:endParaRPr>
          </a:p>
          <a:p>
            <a:r>
              <a:rPr lang="en-US" sz="2600" dirty="0">
                <a:latin typeface="+mj-lt"/>
              </a:rPr>
              <a:t>Prohibition of feeding </a:t>
            </a:r>
            <a:r>
              <a:rPr lang="en-US" sz="2600" dirty="0" smtClean="0">
                <a:latin typeface="+mj-lt"/>
              </a:rPr>
              <a:t>invasive</a:t>
            </a:r>
            <a:r>
              <a:rPr lang="sk-SK" sz="2600" dirty="0" smtClean="0">
                <a:latin typeface="+mj-lt"/>
              </a:rPr>
              <a:t> </a:t>
            </a:r>
            <a:r>
              <a:rPr lang="sk-SK" sz="2600" dirty="0" err="1" smtClean="0">
                <a:latin typeface="+mj-lt"/>
              </a:rPr>
              <a:t>alien</a:t>
            </a:r>
            <a:r>
              <a:rPr lang="en-US" sz="2600" dirty="0" smtClean="0">
                <a:latin typeface="+mj-lt"/>
              </a:rPr>
              <a:t> </a:t>
            </a:r>
            <a:r>
              <a:rPr lang="en-US" sz="2600" dirty="0">
                <a:latin typeface="+mj-lt"/>
              </a:rPr>
              <a:t>species</a:t>
            </a:r>
          </a:p>
          <a:p>
            <a:pPr marL="0" indent="0">
              <a:buNone/>
            </a:pPr>
            <a:endParaRPr lang="en-US" sz="2600" dirty="0">
              <a:latin typeface="+mj-lt"/>
            </a:endParaRPr>
          </a:p>
          <a:p>
            <a:pPr marL="0" indent="0">
              <a:buNone/>
            </a:pPr>
            <a:r>
              <a:rPr lang="en-US" sz="2600" b="1" dirty="0">
                <a:latin typeface="+mj-lt"/>
              </a:rPr>
              <a:t>Management actions plans: </a:t>
            </a:r>
            <a:endParaRPr lang="sk-SK" sz="2600" b="1" dirty="0">
              <a:latin typeface="+mj-lt"/>
            </a:endParaRPr>
          </a:p>
          <a:p>
            <a:r>
              <a:rPr lang="sk-SK" sz="2600" dirty="0" err="1">
                <a:latin typeface="+mj-lt"/>
              </a:rPr>
              <a:t>Heracleum</a:t>
            </a:r>
            <a:r>
              <a:rPr lang="sk-SK" sz="2600" dirty="0">
                <a:latin typeface="+mj-lt"/>
              </a:rPr>
              <a:t> </a:t>
            </a:r>
            <a:r>
              <a:rPr lang="sk-SK" sz="2600" dirty="0" err="1">
                <a:latin typeface="+mj-lt"/>
              </a:rPr>
              <a:t>mantegazianum</a:t>
            </a:r>
            <a:endParaRPr lang="sk-SK" sz="2600" dirty="0">
              <a:latin typeface="+mj-lt"/>
            </a:endParaRPr>
          </a:p>
          <a:p>
            <a:r>
              <a:rPr lang="sk-SK" sz="2600" dirty="0" err="1">
                <a:latin typeface="+mj-lt"/>
              </a:rPr>
              <a:t>Ailanthus</a:t>
            </a:r>
            <a:r>
              <a:rPr lang="sk-SK" sz="2600" dirty="0">
                <a:latin typeface="+mj-lt"/>
              </a:rPr>
              <a:t> </a:t>
            </a:r>
            <a:r>
              <a:rPr lang="sk-SK" sz="2600" dirty="0" err="1">
                <a:latin typeface="+mj-lt"/>
              </a:rPr>
              <a:t>altissima</a:t>
            </a:r>
            <a:endParaRPr lang="sk-SK" sz="2600" dirty="0">
              <a:latin typeface="+mj-lt"/>
            </a:endParaRPr>
          </a:p>
          <a:p>
            <a:r>
              <a:rPr lang="sk-SK" sz="2600" dirty="0" err="1">
                <a:latin typeface="+mj-lt"/>
              </a:rPr>
              <a:t>Negundo</a:t>
            </a:r>
            <a:r>
              <a:rPr lang="sk-SK" sz="2600" dirty="0">
                <a:latin typeface="+mj-lt"/>
              </a:rPr>
              <a:t> </a:t>
            </a:r>
            <a:r>
              <a:rPr lang="sk-SK" sz="2600" dirty="0" err="1">
                <a:latin typeface="+mj-lt"/>
              </a:rPr>
              <a:t>aceroides</a:t>
            </a:r>
            <a:endParaRPr lang="sk-SK" sz="2600" dirty="0">
              <a:latin typeface="+mj-lt"/>
            </a:endParaRPr>
          </a:p>
          <a:p>
            <a:pPr marL="0" indent="0">
              <a:buNone/>
            </a:pPr>
            <a:endParaRPr lang="sk-SK" dirty="0"/>
          </a:p>
          <a:p>
            <a:pPr marL="0" indent="0">
              <a:buNone/>
            </a:pPr>
            <a:endParaRPr lang="en-US" dirty="0"/>
          </a:p>
          <a:p>
            <a:endParaRPr lang="sk-SK" dirty="0"/>
          </a:p>
        </p:txBody>
      </p:sp>
      <p:sp>
        <p:nvSpPr>
          <p:cNvPr id="5" name="Zástupný objekt pre číslo snímky 4"/>
          <p:cNvSpPr>
            <a:spLocks noGrp="1"/>
          </p:cNvSpPr>
          <p:nvPr>
            <p:ph type="sldNum" sz="quarter" idx="12"/>
          </p:nvPr>
        </p:nvSpPr>
        <p:spPr/>
        <p:txBody>
          <a:bodyPr/>
          <a:lstStyle/>
          <a:p>
            <a:fld id="{9D8DAFC1-40C0-429F-A8B9-3CEF2DB091B5}" type="slidenum">
              <a:rPr lang="sk-SK" smtClean="0"/>
              <a:t>3</a:t>
            </a:fld>
            <a:endParaRPr lang="sk-SK"/>
          </a:p>
        </p:txBody>
      </p:sp>
    </p:spTree>
    <p:extLst>
      <p:ext uri="{BB962C8B-B14F-4D97-AF65-F5344CB8AC3E}">
        <p14:creationId xmlns:p14="http://schemas.microsoft.com/office/powerpoint/2010/main" val="2060252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365126"/>
            <a:ext cx="10515600" cy="840220"/>
          </a:xfrm>
        </p:spPr>
        <p:txBody>
          <a:bodyPr/>
          <a:lstStyle/>
          <a:p>
            <a:r>
              <a:rPr lang="en-US" dirty="0"/>
              <a:t>Our plans </a:t>
            </a:r>
            <a:endParaRPr lang="sk-SK" dirty="0"/>
          </a:p>
        </p:txBody>
      </p:sp>
      <p:sp>
        <p:nvSpPr>
          <p:cNvPr id="3" name="Zástupný objekt pre obsah 2"/>
          <p:cNvSpPr>
            <a:spLocks noGrp="1"/>
          </p:cNvSpPr>
          <p:nvPr>
            <p:ph idx="1"/>
          </p:nvPr>
        </p:nvSpPr>
        <p:spPr>
          <a:xfrm>
            <a:off x="64863" y="1205346"/>
            <a:ext cx="11980279" cy="5436523"/>
          </a:xfrm>
        </p:spPr>
        <p:txBody>
          <a:bodyPr>
            <a:normAutofit fontScale="85000" lnSpcReduction="20000"/>
          </a:bodyPr>
          <a:lstStyle/>
          <a:p>
            <a:pPr marL="0" indent="0">
              <a:buNone/>
            </a:pPr>
            <a:r>
              <a:rPr lang="en-US" sz="3100" b="1" dirty="0">
                <a:latin typeface="+mj-lt"/>
              </a:rPr>
              <a:t>Preparation of a national project and creation of an eradication team</a:t>
            </a:r>
          </a:p>
          <a:p>
            <a:pPr>
              <a:buFontTx/>
              <a:buChar char="-"/>
            </a:pPr>
            <a:r>
              <a:rPr lang="en-US" sz="3100" dirty="0">
                <a:latin typeface="+mj-lt"/>
              </a:rPr>
              <a:t>Creation of sufficient capacities for monitoring and eradication of IAS</a:t>
            </a:r>
            <a:r>
              <a:rPr lang="sk-SK" sz="3100" dirty="0">
                <a:latin typeface="+mj-lt"/>
              </a:rPr>
              <a:t> (</a:t>
            </a:r>
            <a:r>
              <a:rPr lang="en-US" sz="3100" dirty="0">
                <a:latin typeface="+mj-lt"/>
              </a:rPr>
              <a:t>the use of new methods such as </a:t>
            </a:r>
            <a:r>
              <a:rPr lang="sk-SK" sz="3100" dirty="0" err="1">
                <a:latin typeface="+mj-lt"/>
              </a:rPr>
              <a:t>eDNA</a:t>
            </a:r>
            <a:r>
              <a:rPr lang="sk-SK" sz="3100" dirty="0">
                <a:latin typeface="+mj-lt"/>
              </a:rPr>
              <a:t>)</a:t>
            </a:r>
            <a:endParaRPr lang="en-US" sz="3100" dirty="0">
              <a:latin typeface="+mj-lt"/>
            </a:endParaRPr>
          </a:p>
          <a:p>
            <a:pPr>
              <a:buFontTx/>
              <a:buChar char="-"/>
            </a:pPr>
            <a:r>
              <a:rPr lang="en-US" sz="3100" dirty="0">
                <a:latin typeface="+mj-lt"/>
              </a:rPr>
              <a:t>Elimination of risks from action of IAS through natural pathways of terrestrial spread and  associated with the aquatic environment</a:t>
            </a:r>
          </a:p>
          <a:p>
            <a:pPr>
              <a:buFontTx/>
              <a:buChar char="-"/>
            </a:pPr>
            <a:r>
              <a:rPr lang="en-US" sz="3100" dirty="0">
                <a:latin typeface="+mj-lt"/>
              </a:rPr>
              <a:t>Increasing the level of knowledge about the monitoring and spread of IAS</a:t>
            </a:r>
            <a:endParaRPr lang="en-US" sz="3100" dirty="0">
              <a:solidFill>
                <a:srgbClr val="FF0000"/>
              </a:solidFill>
              <a:latin typeface="+mj-lt"/>
            </a:endParaRPr>
          </a:p>
          <a:p>
            <a:pPr>
              <a:buFontTx/>
              <a:buChar char="-"/>
            </a:pPr>
            <a:r>
              <a:rPr lang="en-US" sz="3100" dirty="0" err="1">
                <a:latin typeface="+mj-lt"/>
              </a:rPr>
              <a:t>Suppre</a:t>
            </a:r>
            <a:r>
              <a:rPr lang="sk-SK" sz="3100" dirty="0">
                <a:latin typeface="+mj-lt"/>
              </a:rPr>
              <a:t>s</a:t>
            </a:r>
            <a:r>
              <a:rPr lang="en-US" sz="3100" dirty="0" err="1">
                <a:latin typeface="+mj-lt"/>
              </a:rPr>
              <a:t>sion</a:t>
            </a:r>
            <a:r>
              <a:rPr lang="en-US" sz="3100" dirty="0">
                <a:latin typeface="+mj-lt"/>
              </a:rPr>
              <a:t> of IAS with localized spread and eradication of newly IAS species</a:t>
            </a:r>
          </a:p>
          <a:p>
            <a:pPr>
              <a:buFontTx/>
              <a:buChar char="-"/>
            </a:pPr>
            <a:r>
              <a:rPr lang="en-US" sz="3100" dirty="0">
                <a:latin typeface="+mj-lt"/>
              </a:rPr>
              <a:t>Raising the public </a:t>
            </a:r>
            <a:r>
              <a:rPr lang="en-US" sz="3100" dirty="0" err="1">
                <a:latin typeface="+mj-lt"/>
              </a:rPr>
              <a:t>awarenes</a:t>
            </a:r>
            <a:r>
              <a:rPr lang="sk-SK" sz="3100" dirty="0">
                <a:latin typeface="+mj-lt"/>
              </a:rPr>
              <a:t>s</a:t>
            </a:r>
            <a:r>
              <a:rPr lang="en-US" sz="3100" dirty="0">
                <a:latin typeface="+mj-lt"/>
              </a:rPr>
              <a:t> about IAS</a:t>
            </a:r>
          </a:p>
          <a:p>
            <a:pPr marL="0" indent="0">
              <a:buNone/>
            </a:pPr>
            <a:endParaRPr lang="en-US" sz="3100" dirty="0">
              <a:latin typeface="+mj-lt"/>
            </a:endParaRPr>
          </a:p>
          <a:p>
            <a:pPr marL="0" indent="0">
              <a:buNone/>
            </a:pPr>
            <a:r>
              <a:rPr lang="sk-SK" sz="3100" b="1" dirty="0" err="1">
                <a:latin typeface="+mj-lt"/>
              </a:rPr>
              <a:t>Asian</a:t>
            </a:r>
            <a:r>
              <a:rPr lang="sk-SK" sz="3100" b="1" dirty="0">
                <a:latin typeface="+mj-lt"/>
              </a:rPr>
              <a:t> </a:t>
            </a:r>
            <a:r>
              <a:rPr lang="sk-SK" sz="3100" b="1" dirty="0" err="1">
                <a:latin typeface="+mj-lt"/>
              </a:rPr>
              <a:t>hornet</a:t>
            </a:r>
            <a:r>
              <a:rPr lang="en-US" sz="3100" b="1" dirty="0">
                <a:latin typeface="+mj-lt"/>
              </a:rPr>
              <a:t>– SK situation</a:t>
            </a:r>
          </a:p>
          <a:p>
            <a:pPr marL="0" indent="0">
              <a:buNone/>
            </a:pPr>
            <a:r>
              <a:rPr lang="en-US" sz="3100" dirty="0">
                <a:latin typeface="+mj-lt"/>
              </a:rPr>
              <a:t>- Not yet confirmed occurrence </a:t>
            </a:r>
          </a:p>
          <a:p>
            <a:pPr marL="0" indent="0">
              <a:buNone/>
            </a:pPr>
            <a:r>
              <a:rPr lang="en-US" sz="3100" dirty="0">
                <a:latin typeface="+mj-lt"/>
              </a:rPr>
              <a:t>- Preparation of an eradication plan for </a:t>
            </a:r>
            <a:r>
              <a:rPr lang="sk-SK" sz="3100" dirty="0" err="1">
                <a:latin typeface="+mj-lt"/>
              </a:rPr>
              <a:t>Asian</a:t>
            </a:r>
            <a:r>
              <a:rPr lang="sk-SK" sz="3100" dirty="0">
                <a:latin typeface="+mj-lt"/>
              </a:rPr>
              <a:t> </a:t>
            </a:r>
            <a:r>
              <a:rPr lang="sk-SK" sz="3100" dirty="0" err="1">
                <a:latin typeface="+mj-lt"/>
              </a:rPr>
              <a:t>hornet</a:t>
            </a:r>
            <a:endParaRPr lang="en-US" sz="3100" dirty="0">
              <a:latin typeface="+mj-lt"/>
            </a:endParaRPr>
          </a:p>
          <a:p>
            <a:pPr marL="0" indent="0">
              <a:buNone/>
            </a:pPr>
            <a:r>
              <a:rPr lang="en-US" sz="3100" dirty="0">
                <a:latin typeface="+mj-lt"/>
              </a:rPr>
              <a:t>- Public engagement through a</a:t>
            </a:r>
            <a:r>
              <a:rPr lang="sk-SK" sz="3100" dirty="0">
                <a:latin typeface="+mj-lt"/>
              </a:rPr>
              <a:t>n </a:t>
            </a:r>
            <a:r>
              <a:rPr lang="sk-SK" sz="3100" dirty="0" err="1">
                <a:latin typeface="+mj-lt"/>
              </a:rPr>
              <a:t>Asian</a:t>
            </a:r>
            <a:r>
              <a:rPr lang="en-US" sz="3100" dirty="0">
                <a:latin typeface="+mj-lt"/>
              </a:rPr>
              <a:t> hornet reporting application  </a:t>
            </a:r>
            <a:r>
              <a:rPr lang="sk-SK" sz="3100" dirty="0">
                <a:latin typeface="+mj-lt"/>
              </a:rPr>
              <a:t>- in </a:t>
            </a:r>
            <a:r>
              <a:rPr lang="sk-SK" sz="3100" dirty="0" err="1">
                <a:latin typeface="+mj-lt"/>
              </a:rPr>
              <a:t>preparation</a:t>
            </a:r>
            <a:endParaRPr lang="en-US" sz="3100" dirty="0">
              <a:latin typeface="+mj-lt"/>
            </a:endParaRPr>
          </a:p>
          <a:p>
            <a:endParaRPr lang="sk-SK" dirty="0"/>
          </a:p>
        </p:txBody>
      </p:sp>
      <p:sp>
        <p:nvSpPr>
          <p:cNvPr id="5" name="Zástupný objekt pre číslo snímky 4"/>
          <p:cNvSpPr>
            <a:spLocks noGrp="1"/>
          </p:cNvSpPr>
          <p:nvPr>
            <p:ph type="sldNum" sz="quarter" idx="12"/>
          </p:nvPr>
        </p:nvSpPr>
        <p:spPr/>
        <p:txBody>
          <a:bodyPr/>
          <a:lstStyle/>
          <a:p>
            <a:fld id="{9D8DAFC1-40C0-429F-A8B9-3CEF2DB091B5}" type="slidenum">
              <a:rPr lang="sk-SK" smtClean="0"/>
              <a:t>4</a:t>
            </a:fld>
            <a:endParaRPr lang="sk-SK"/>
          </a:p>
        </p:txBody>
      </p:sp>
    </p:spTree>
    <p:extLst>
      <p:ext uri="{BB962C8B-B14F-4D97-AF65-F5344CB8AC3E}">
        <p14:creationId xmlns:p14="http://schemas.microsoft.com/office/powerpoint/2010/main" val="1113289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365126"/>
            <a:ext cx="10515600" cy="806970"/>
          </a:xfrm>
        </p:spPr>
        <p:txBody>
          <a:bodyPr/>
          <a:lstStyle/>
          <a:p>
            <a:r>
              <a:rPr lang="sk-SK" dirty="0"/>
              <a:t>Management of </a:t>
            </a:r>
            <a:r>
              <a:rPr lang="sk-SK" dirty="0" err="1"/>
              <a:t>coypu</a:t>
            </a:r>
            <a:r>
              <a:rPr lang="sk-SK" dirty="0"/>
              <a:t> - </a:t>
            </a:r>
            <a:r>
              <a:rPr lang="sk-SK" dirty="0" err="1"/>
              <a:t>general</a:t>
            </a:r>
            <a:endParaRPr lang="sk-SK" dirty="0"/>
          </a:p>
        </p:txBody>
      </p:sp>
      <p:sp>
        <p:nvSpPr>
          <p:cNvPr id="3" name="Zástupný objekt pre obsah 2"/>
          <p:cNvSpPr>
            <a:spLocks noGrp="1"/>
          </p:cNvSpPr>
          <p:nvPr>
            <p:ph idx="1"/>
          </p:nvPr>
        </p:nvSpPr>
        <p:spPr>
          <a:xfrm>
            <a:off x="266007" y="1263535"/>
            <a:ext cx="11538066" cy="5012574"/>
          </a:xfrm>
        </p:spPr>
        <p:txBody>
          <a:bodyPr>
            <a:normAutofit/>
          </a:bodyPr>
          <a:lstStyle/>
          <a:p>
            <a:pPr marL="0" indent="0">
              <a:buNone/>
            </a:pPr>
            <a:endParaRPr lang="sk-SK" sz="2400" b="1" dirty="0"/>
          </a:p>
          <a:p>
            <a:pPr marL="0" indent="0">
              <a:buNone/>
            </a:pPr>
            <a:r>
              <a:rPr lang="sk-SK" sz="2600" b="1" dirty="0">
                <a:latin typeface="+mj-lt"/>
              </a:rPr>
              <a:t>- </a:t>
            </a:r>
            <a:r>
              <a:rPr lang="en-US" sz="2600" dirty="0">
                <a:latin typeface="+mj-lt"/>
              </a:rPr>
              <a:t>the State Nature Conservancy and National Park Administrations have permit</a:t>
            </a:r>
            <a:r>
              <a:rPr lang="sk-SK" sz="2600" dirty="0">
                <a:latin typeface="+mj-lt"/>
              </a:rPr>
              <a:t>s</a:t>
            </a:r>
            <a:r>
              <a:rPr lang="en-US" sz="2600" dirty="0">
                <a:latin typeface="+mj-lt"/>
              </a:rPr>
              <a:t> for catching IAS animals</a:t>
            </a:r>
          </a:p>
          <a:p>
            <a:pPr marL="0" indent="0">
              <a:buNone/>
            </a:pPr>
            <a:r>
              <a:rPr lang="en-US" sz="2600" dirty="0">
                <a:latin typeface="+mj-lt"/>
              </a:rPr>
              <a:t>- </a:t>
            </a:r>
            <a:r>
              <a:rPr lang="sk-SK" sz="2600" dirty="0">
                <a:latin typeface="+mj-lt"/>
              </a:rPr>
              <a:t>in </a:t>
            </a:r>
            <a:r>
              <a:rPr lang="sk-SK" sz="2600" dirty="0" err="1">
                <a:latin typeface="+mj-lt"/>
              </a:rPr>
              <a:t>practice</a:t>
            </a:r>
            <a:r>
              <a:rPr lang="sk-SK" sz="2600" dirty="0">
                <a:latin typeface="+mj-lt"/>
              </a:rPr>
              <a:t> </a:t>
            </a:r>
            <a:r>
              <a:rPr lang="en-US" sz="2600" dirty="0">
                <a:latin typeface="+mj-lt"/>
              </a:rPr>
              <a:t>no regular management (lack of stuff / </a:t>
            </a:r>
            <a:r>
              <a:rPr lang="en-US" sz="2600" dirty="0" err="1">
                <a:latin typeface="+mj-lt"/>
              </a:rPr>
              <a:t>fina</a:t>
            </a:r>
            <a:r>
              <a:rPr lang="sk-SK" sz="2600" dirty="0">
                <a:latin typeface="+mj-lt"/>
              </a:rPr>
              <a:t>n</a:t>
            </a:r>
            <a:r>
              <a:rPr lang="en-US" sz="2600" dirty="0" err="1">
                <a:latin typeface="+mj-lt"/>
              </a:rPr>
              <a:t>cial</a:t>
            </a:r>
            <a:r>
              <a:rPr lang="en-US" sz="2600" dirty="0">
                <a:latin typeface="+mj-lt"/>
              </a:rPr>
              <a:t> sources)</a:t>
            </a:r>
          </a:p>
          <a:p>
            <a:pPr marL="0" indent="0">
              <a:buNone/>
            </a:pPr>
            <a:r>
              <a:rPr lang="en-US" sz="2600" dirty="0">
                <a:latin typeface="+mj-lt"/>
              </a:rPr>
              <a:t>- some regulations by hunters </a:t>
            </a:r>
          </a:p>
          <a:p>
            <a:pPr marL="0" indent="0">
              <a:buNone/>
            </a:pPr>
            <a:r>
              <a:rPr lang="en-US" sz="2600" dirty="0">
                <a:latin typeface="+mj-lt"/>
              </a:rPr>
              <a:t>-</a:t>
            </a:r>
            <a:r>
              <a:rPr lang="sk-SK" sz="2600" dirty="0">
                <a:latin typeface="+mj-lt"/>
              </a:rPr>
              <a:t> </a:t>
            </a:r>
            <a:r>
              <a:rPr lang="en-US" sz="2600" dirty="0">
                <a:latin typeface="+mj-lt"/>
              </a:rPr>
              <a:t>future activity</a:t>
            </a:r>
            <a:r>
              <a:rPr lang="sk-SK" sz="2600" dirty="0">
                <a:latin typeface="+mj-lt"/>
              </a:rPr>
              <a:t>: </a:t>
            </a:r>
            <a:r>
              <a:rPr lang="en-US" sz="2600" dirty="0">
                <a:latin typeface="+mj-lt"/>
              </a:rPr>
              <a:t>management action plan</a:t>
            </a:r>
            <a:r>
              <a:rPr lang="sk-SK" sz="2600" dirty="0">
                <a:latin typeface="+mj-lt"/>
              </a:rPr>
              <a:t> (</a:t>
            </a:r>
            <a:r>
              <a:rPr lang="sk-SK" sz="2600" dirty="0" err="1">
                <a:latin typeface="+mj-lt"/>
              </a:rPr>
              <a:t>if</a:t>
            </a:r>
            <a:r>
              <a:rPr lang="en-US" sz="2600" dirty="0">
                <a:latin typeface="+mj-lt"/>
              </a:rPr>
              <a:t> necessary, it will also include cross-border cooperation</a:t>
            </a:r>
            <a:r>
              <a:rPr lang="sk-SK" sz="2600" dirty="0">
                <a:latin typeface="+mj-lt"/>
              </a:rPr>
              <a:t>)</a:t>
            </a:r>
            <a:endParaRPr lang="en-US" sz="2600" b="1" dirty="0">
              <a:latin typeface="+mj-lt"/>
            </a:endParaRPr>
          </a:p>
          <a:p>
            <a:pPr marL="0" indent="0">
              <a:buNone/>
            </a:pPr>
            <a:endParaRPr lang="en-US" sz="2400" b="1" dirty="0"/>
          </a:p>
          <a:p>
            <a:pPr marL="0" indent="0">
              <a:buNone/>
            </a:pPr>
            <a:endParaRPr lang="sk-SK" sz="2600" dirty="0">
              <a:latin typeface="+mj-lt"/>
            </a:endParaRPr>
          </a:p>
        </p:txBody>
      </p:sp>
      <p:sp>
        <p:nvSpPr>
          <p:cNvPr id="5" name="Zástupný objekt pre číslo snímky 4"/>
          <p:cNvSpPr>
            <a:spLocks noGrp="1"/>
          </p:cNvSpPr>
          <p:nvPr>
            <p:ph type="sldNum" sz="quarter" idx="12"/>
          </p:nvPr>
        </p:nvSpPr>
        <p:spPr/>
        <p:txBody>
          <a:bodyPr/>
          <a:lstStyle/>
          <a:p>
            <a:fld id="{9D8DAFC1-40C0-429F-A8B9-3CEF2DB091B5}" type="slidenum">
              <a:rPr lang="sk-SK" smtClean="0"/>
              <a:t>5</a:t>
            </a:fld>
            <a:endParaRPr lang="sk-SK"/>
          </a:p>
        </p:txBody>
      </p:sp>
    </p:spTree>
    <p:extLst>
      <p:ext uri="{BB962C8B-B14F-4D97-AF65-F5344CB8AC3E}">
        <p14:creationId xmlns:p14="http://schemas.microsoft.com/office/powerpoint/2010/main" val="3159633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365126"/>
            <a:ext cx="10515600" cy="673966"/>
          </a:xfrm>
        </p:spPr>
        <p:txBody>
          <a:bodyPr>
            <a:normAutofit fontScale="90000"/>
          </a:bodyPr>
          <a:lstStyle/>
          <a:p>
            <a:r>
              <a:rPr lang="sk-SK" dirty="0" err="1"/>
              <a:t>Maps</a:t>
            </a:r>
            <a:r>
              <a:rPr lang="sk-SK" dirty="0"/>
              <a:t> of </a:t>
            </a:r>
            <a:r>
              <a:rPr lang="sk-SK" dirty="0" err="1"/>
              <a:t>occurence</a:t>
            </a:r>
            <a:r>
              <a:rPr lang="sk-SK" dirty="0"/>
              <a:t> of </a:t>
            </a:r>
            <a:r>
              <a:rPr lang="sk-SK" dirty="0" err="1"/>
              <a:t>coypu</a:t>
            </a:r>
            <a:endParaRPr lang="sk-SK" dirty="0"/>
          </a:p>
        </p:txBody>
      </p:sp>
      <p:sp>
        <p:nvSpPr>
          <p:cNvPr id="5" name="Zástupný objekt pre číslo snímky 4"/>
          <p:cNvSpPr>
            <a:spLocks noGrp="1"/>
          </p:cNvSpPr>
          <p:nvPr>
            <p:ph type="sldNum" sz="quarter" idx="12"/>
          </p:nvPr>
        </p:nvSpPr>
        <p:spPr/>
        <p:txBody>
          <a:bodyPr/>
          <a:lstStyle/>
          <a:p>
            <a:fld id="{9D8DAFC1-40C0-429F-A8B9-3CEF2DB091B5}" type="slidenum">
              <a:rPr lang="sk-SK" smtClean="0"/>
              <a:t>6</a:t>
            </a:fld>
            <a:endParaRPr lang="sk-SK"/>
          </a:p>
        </p:txBody>
      </p:sp>
      <p:pic>
        <p:nvPicPr>
          <p:cNvPr id="6" name="Zástupný objekt pre obsah 3"/>
          <p:cNvPicPr>
            <a:picLocks noChangeAspect="1"/>
          </p:cNvPicPr>
          <p:nvPr/>
        </p:nvPicPr>
        <p:blipFill rotWithShape="1">
          <a:blip r:embed="rId2" cstate="print">
            <a:extLst>
              <a:ext uri="{28A0092B-C50C-407E-A947-70E740481C1C}">
                <a14:useLocalDpi xmlns:a14="http://schemas.microsoft.com/office/drawing/2010/main" val="0"/>
              </a:ext>
            </a:extLst>
          </a:blip>
          <a:srcRect l="4955" t="9783" r="4564" b="9260"/>
          <a:stretch/>
        </p:blipFill>
        <p:spPr>
          <a:xfrm>
            <a:off x="1138844" y="1039092"/>
            <a:ext cx="8611985" cy="5779095"/>
          </a:xfrm>
          <a:prstGeom prst="rect">
            <a:avLst/>
          </a:prstGeom>
        </p:spPr>
      </p:pic>
    </p:spTree>
    <p:extLst>
      <p:ext uri="{BB962C8B-B14F-4D97-AF65-F5344CB8AC3E}">
        <p14:creationId xmlns:p14="http://schemas.microsoft.com/office/powerpoint/2010/main" val="1602519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365126"/>
            <a:ext cx="10515600" cy="740468"/>
          </a:xfrm>
        </p:spPr>
        <p:txBody>
          <a:bodyPr/>
          <a:lstStyle/>
          <a:p>
            <a:r>
              <a:rPr lang="sk-SK" dirty="0" err="1"/>
              <a:t>Maps</a:t>
            </a:r>
            <a:r>
              <a:rPr lang="sk-SK" dirty="0"/>
              <a:t> of </a:t>
            </a:r>
            <a:r>
              <a:rPr lang="sk-SK" dirty="0" err="1"/>
              <a:t>occurence</a:t>
            </a:r>
            <a:r>
              <a:rPr lang="sk-SK" dirty="0"/>
              <a:t> of </a:t>
            </a:r>
            <a:r>
              <a:rPr lang="sk-SK" dirty="0" err="1"/>
              <a:t>coypu</a:t>
            </a:r>
            <a:endParaRPr lang="sk-SK" dirty="0"/>
          </a:p>
        </p:txBody>
      </p:sp>
      <p:sp>
        <p:nvSpPr>
          <p:cNvPr id="5" name="Zástupný objekt pre číslo snímky 4"/>
          <p:cNvSpPr>
            <a:spLocks noGrp="1"/>
          </p:cNvSpPr>
          <p:nvPr>
            <p:ph type="sldNum" sz="quarter" idx="12"/>
          </p:nvPr>
        </p:nvSpPr>
        <p:spPr/>
        <p:txBody>
          <a:bodyPr/>
          <a:lstStyle/>
          <a:p>
            <a:fld id="{9D8DAFC1-40C0-429F-A8B9-3CEF2DB091B5}" type="slidenum">
              <a:rPr lang="sk-SK" smtClean="0"/>
              <a:t>7</a:t>
            </a:fld>
            <a:endParaRPr lang="sk-SK"/>
          </a:p>
        </p:txBody>
      </p:sp>
      <p:pic>
        <p:nvPicPr>
          <p:cNvPr id="6" name="Zástupný objekt pre obsah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3359" t="3935" r="3050" b="3384"/>
          <a:stretch/>
        </p:blipFill>
        <p:spPr>
          <a:xfrm>
            <a:off x="1803861" y="1005205"/>
            <a:ext cx="7880466" cy="5852795"/>
          </a:xfrm>
        </p:spPr>
      </p:pic>
    </p:spTree>
    <p:extLst>
      <p:ext uri="{BB962C8B-B14F-4D97-AF65-F5344CB8AC3E}">
        <p14:creationId xmlns:p14="http://schemas.microsoft.com/office/powerpoint/2010/main" val="31321371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38200" y="365126"/>
            <a:ext cx="10515600" cy="723842"/>
          </a:xfrm>
        </p:spPr>
        <p:txBody>
          <a:bodyPr>
            <a:normAutofit fontScale="90000"/>
          </a:bodyPr>
          <a:lstStyle/>
          <a:p>
            <a:r>
              <a:rPr lang="sk-SK" dirty="0"/>
              <a:t>Nitra – pilot </a:t>
            </a:r>
            <a:r>
              <a:rPr lang="sk-SK" dirty="0" err="1" smtClean="0"/>
              <a:t>event</a:t>
            </a:r>
            <a:r>
              <a:rPr lang="sk-SK" dirty="0" smtClean="0"/>
              <a:t/>
            </a:r>
            <a:br>
              <a:rPr lang="sk-SK" dirty="0" smtClean="0"/>
            </a:br>
            <a:r>
              <a:rPr lang="sk-SK" dirty="0" smtClean="0"/>
              <a:t> </a:t>
            </a:r>
            <a:endParaRPr lang="sk-SK" dirty="0"/>
          </a:p>
        </p:txBody>
      </p:sp>
      <p:sp>
        <p:nvSpPr>
          <p:cNvPr id="3" name="Zástupný objekt pre obsah 2"/>
          <p:cNvSpPr>
            <a:spLocks noGrp="1"/>
          </p:cNvSpPr>
          <p:nvPr>
            <p:ph idx="1"/>
          </p:nvPr>
        </p:nvSpPr>
        <p:spPr>
          <a:xfrm>
            <a:off x="133003" y="1014152"/>
            <a:ext cx="11903825" cy="5503025"/>
          </a:xfrm>
        </p:spPr>
        <p:txBody>
          <a:bodyPr>
            <a:normAutofit fontScale="92500" lnSpcReduction="10000"/>
          </a:bodyPr>
          <a:lstStyle/>
          <a:p>
            <a:pPr marL="0" indent="0">
              <a:buNone/>
            </a:pPr>
            <a:r>
              <a:rPr lang="sk-SK" dirty="0">
                <a:latin typeface="+mj-lt"/>
              </a:rPr>
              <a:t>- </a:t>
            </a:r>
            <a:r>
              <a:rPr lang="en-US" dirty="0">
                <a:latin typeface="+mj-lt"/>
              </a:rPr>
              <a:t>The aim of the event was to verify the methodology of capturing this species in cage traps, eliminating the large population of coypu in the urban area of the city of Nitra, and monitoring their health status</a:t>
            </a:r>
          </a:p>
          <a:p>
            <a:pPr marL="0" indent="0">
              <a:buNone/>
            </a:pPr>
            <a:r>
              <a:rPr lang="en-US" dirty="0">
                <a:latin typeface="+mj-lt"/>
              </a:rPr>
              <a:t>- November 2023</a:t>
            </a:r>
          </a:p>
          <a:p>
            <a:pPr marL="0" indent="0">
              <a:buNone/>
            </a:pPr>
            <a:r>
              <a:rPr lang="en-US" dirty="0">
                <a:latin typeface="+mj-lt"/>
              </a:rPr>
              <a:t>- State Nature Conservancy with cooperation of </a:t>
            </a:r>
            <a:r>
              <a:rPr lang="en-US" dirty="0" err="1">
                <a:latin typeface="+mj-lt"/>
              </a:rPr>
              <a:t>volunt</a:t>
            </a:r>
            <a:r>
              <a:rPr lang="sk-SK" dirty="0" err="1">
                <a:latin typeface="+mj-lt"/>
              </a:rPr>
              <a:t>ee</a:t>
            </a:r>
            <a:r>
              <a:rPr lang="en-US" dirty="0">
                <a:latin typeface="+mj-lt"/>
              </a:rPr>
              <a:t>ring </a:t>
            </a:r>
            <a:r>
              <a:rPr lang="en-US" dirty="0" err="1">
                <a:latin typeface="+mj-lt"/>
              </a:rPr>
              <a:t>organi</a:t>
            </a:r>
            <a:r>
              <a:rPr lang="sk-SK" dirty="0">
                <a:latin typeface="+mj-lt"/>
              </a:rPr>
              <a:t>z</a:t>
            </a:r>
            <a:r>
              <a:rPr lang="en-US" dirty="0" err="1">
                <a:latin typeface="+mj-lt"/>
              </a:rPr>
              <a:t>ations</a:t>
            </a:r>
            <a:r>
              <a:rPr lang="en-US" dirty="0">
                <a:latin typeface="+mj-lt"/>
              </a:rPr>
              <a:t> </a:t>
            </a:r>
          </a:p>
          <a:p>
            <a:pPr marL="0" indent="0">
              <a:buNone/>
            </a:pPr>
            <a:r>
              <a:rPr lang="en-US" dirty="0">
                <a:latin typeface="+mj-lt"/>
              </a:rPr>
              <a:t> - Total: 27 individuals </a:t>
            </a:r>
          </a:p>
          <a:p>
            <a:pPr>
              <a:buFontTx/>
              <a:buChar char="-"/>
            </a:pPr>
            <a:r>
              <a:rPr lang="en-US" dirty="0" smtClean="0">
                <a:latin typeface="+mj-lt"/>
              </a:rPr>
              <a:t>Veterinary </a:t>
            </a:r>
            <a:r>
              <a:rPr lang="en-US" dirty="0">
                <a:latin typeface="+mj-lt"/>
              </a:rPr>
              <a:t>sampling to determine possible health risks, </a:t>
            </a:r>
            <a:r>
              <a:rPr lang="en-US" dirty="0" smtClean="0">
                <a:latin typeface="+mj-lt"/>
              </a:rPr>
              <a:t>euthanasia</a:t>
            </a:r>
            <a:endParaRPr lang="sk-SK" dirty="0" smtClean="0">
              <a:latin typeface="+mj-lt"/>
            </a:endParaRPr>
          </a:p>
          <a:p>
            <a:pPr marL="0" indent="0">
              <a:buNone/>
            </a:pPr>
            <a:endParaRPr lang="en-US" dirty="0">
              <a:latin typeface="+mj-lt"/>
            </a:endParaRPr>
          </a:p>
          <a:p>
            <a:pPr marL="0" indent="0">
              <a:buNone/>
            </a:pPr>
            <a:r>
              <a:rPr lang="en-US" dirty="0" smtClean="0">
                <a:latin typeface="+mj-lt"/>
              </a:rPr>
              <a:t> </a:t>
            </a:r>
            <a:r>
              <a:rPr lang="en-US" b="1" dirty="0">
                <a:latin typeface="+mj-lt"/>
              </a:rPr>
              <a:t>Conclusions:</a:t>
            </a:r>
          </a:p>
          <a:p>
            <a:pPr marL="0" indent="0">
              <a:buNone/>
            </a:pPr>
            <a:r>
              <a:rPr lang="en-US" dirty="0">
                <a:latin typeface="+mj-lt"/>
              </a:rPr>
              <a:t>- no diseases of bacterial origin were detected in the controlled individuals</a:t>
            </a:r>
          </a:p>
          <a:p>
            <a:pPr marL="0" indent="0">
              <a:buNone/>
            </a:pPr>
            <a:r>
              <a:rPr lang="en-US" dirty="0">
                <a:latin typeface="+mj-lt"/>
              </a:rPr>
              <a:t>- parasites were detected in some individuals, but they are not </a:t>
            </a:r>
            <a:r>
              <a:rPr lang="en-US" dirty="0" err="1">
                <a:latin typeface="+mj-lt"/>
              </a:rPr>
              <a:t>tra</a:t>
            </a:r>
            <a:r>
              <a:rPr lang="sk-SK" dirty="0">
                <a:latin typeface="+mj-lt"/>
              </a:rPr>
              <a:t>n</a:t>
            </a:r>
            <a:r>
              <a:rPr lang="en-US" dirty="0" err="1">
                <a:latin typeface="+mj-lt"/>
              </a:rPr>
              <a:t>smissible</a:t>
            </a:r>
            <a:r>
              <a:rPr lang="en-US" dirty="0">
                <a:latin typeface="+mj-lt"/>
              </a:rPr>
              <a:t> to humans </a:t>
            </a:r>
          </a:p>
          <a:p>
            <a:pPr marL="0" indent="0">
              <a:buNone/>
            </a:pPr>
            <a:r>
              <a:rPr lang="en-US" dirty="0">
                <a:latin typeface="+mj-lt"/>
              </a:rPr>
              <a:t>- need for better public </a:t>
            </a:r>
            <a:r>
              <a:rPr lang="en-US" dirty="0" err="1">
                <a:latin typeface="+mj-lt"/>
              </a:rPr>
              <a:t>awarenes</a:t>
            </a:r>
            <a:r>
              <a:rPr lang="sk-SK" dirty="0">
                <a:latin typeface="+mj-lt"/>
              </a:rPr>
              <a:t>s</a:t>
            </a:r>
            <a:r>
              <a:rPr lang="en-US" dirty="0">
                <a:latin typeface="+mj-lt"/>
              </a:rPr>
              <a:t> and prohibition of feeding</a:t>
            </a:r>
          </a:p>
          <a:p>
            <a:pPr marL="0" indent="0">
              <a:buNone/>
            </a:pPr>
            <a:r>
              <a:rPr lang="en-US" dirty="0">
                <a:latin typeface="+mj-lt"/>
              </a:rPr>
              <a:t>- regular monitoring</a:t>
            </a:r>
          </a:p>
          <a:p>
            <a:endParaRPr lang="sk-SK" dirty="0"/>
          </a:p>
        </p:txBody>
      </p:sp>
      <p:sp>
        <p:nvSpPr>
          <p:cNvPr id="5" name="Zástupný objekt pre číslo snímky 4"/>
          <p:cNvSpPr>
            <a:spLocks noGrp="1"/>
          </p:cNvSpPr>
          <p:nvPr>
            <p:ph type="sldNum" sz="quarter" idx="12"/>
          </p:nvPr>
        </p:nvSpPr>
        <p:spPr/>
        <p:txBody>
          <a:bodyPr/>
          <a:lstStyle/>
          <a:p>
            <a:fld id="{9D8DAFC1-40C0-429F-A8B9-3CEF2DB091B5}" type="slidenum">
              <a:rPr lang="sk-SK" smtClean="0"/>
              <a:t>8</a:t>
            </a:fld>
            <a:endParaRPr lang="sk-SK"/>
          </a:p>
        </p:txBody>
      </p:sp>
    </p:spTree>
    <p:extLst>
      <p:ext uri="{BB962C8B-B14F-4D97-AF65-F5344CB8AC3E}">
        <p14:creationId xmlns:p14="http://schemas.microsoft.com/office/powerpoint/2010/main" val="2008800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876993" y="198108"/>
            <a:ext cx="10515600" cy="740468"/>
          </a:xfrm>
        </p:spPr>
        <p:txBody>
          <a:bodyPr/>
          <a:lstStyle/>
          <a:p>
            <a:r>
              <a:rPr lang="sk-SK" dirty="0" err="1"/>
              <a:t>Questions</a:t>
            </a:r>
            <a:endParaRPr lang="sk-SK" dirty="0"/>
          </a:p>
        </p:txBody>
      </p:sp>
      <p:sp>
        <p:nvSpPr>
          <p:cNvPr id="3" name="Zástupný objekt pre obsah 2"/>
          <p:cNvSpPr>
            <a:spLocks noGrp="1"/>
          </p:cNvSpPr>
          <p:nvPr>
            <p:ph idx="1"/>
          </p:nvPr>
        </p:nvSpPr>
        <p:spPr>
          <a:xfrm>
            <a:off x="249382" y="1105594"/>
            <a:ext cx="11770822" cy="5536275"/>
          </a:xfrm>
        </p:spPr>
        <p:txBody>
          <a:bodyPr>
            <a:normAutofit lnSpcReduction="10000"/>
          </a:bodyPr>
          <a:lstStyle/>
          <a:p>
            <a:pPr marL="0" indent="0">
              <a:buNone/>
            </a:pPr>
            <a:r>
              <a:rPr lang="sk-SK" sz="2600" dirty="0" smtClean="0">
                <a:latin typeface="+mj-lt"/>
              </a:rPr>
              <a:t>1. </a:t>
            </a:r>
            <a:r>
              <a:rPr lang="sk-SK" sz="2600" dirty="0" err="1" smtClean="0">
                <a:latin typeface="+mj-lt"/>
              </a:rPr>
              <a:t>How</a:t>
            </a:r>
            <a:r>
              <a:rPr lang="sk-SK" sz="2600" dirty="0" smtClean="0">
                <a:latin typeface="+mj-lt"/>
              </a:rPr>
              <a:t> </a:t>
            </a:r>
            <a:r>
              <a:rPr lang="sk-SK" sz="2600" dirty="0" err="1">
                <a:latin typeface="+mj-lt"/>
              </a:rPr>
              <a:t>spread</a:t>
            </a:r>
            <a:r>
              <a:rPr lang="sk-SK" sz="2600" dirty="0">
                <a:latin typeface="+mj-lt"/>
              </a:rPr>
              <a:t> </a:t>
            </a:r>
            <a:r>
              <a:rPr lang="sk-SK" sz="2600" dirty="0" err="1">
                <a:latin typeface="+mj-lt"/>
              </a:rPr>
              <a:t>is</a:t>
            </a:r>
            <a:r>
              <a:rPr lang="sk-SK" sz="2600" dirty="0">
                <a:latin typeface="+mj-lt"/>
              </a:rPr>
              <a:t> </a:t>
            </a:r>
            <a:r>
              <a:rPr lang="sk-SK" sz="2600" dirty="0" err="1">
                <a:latin typeface="+mj-lt"/>
              </a:rPr>
              <a:t>population</a:t>
            </a:r>
            <a:r>
              <a:rPr lang="sk-SK" sz="2600" dirty="0">
                <a:latin typeface="+mj-lt"/>
              </a:rPr>
              <a:t> of </a:t>
            </a:r>
            <a:r>
              <a:rPr lang="sk-SK" sz="2600" dirty="0" err="1">
                <a:latin typeface="+mj-lt"/>
              </a:rPr>
              <a:t>coypu</a:t>
            </a:r>
            <a:r>
              <a:rPr lang="sk-SK" sz="2600" dirty="0">
                <a:latin typeface="+mj-lt"/>
              </a:rPr>
              <a:t> in </a:t>
            </a:r>
            <a:r>
              <a:rPr lang="sk-SK" sz="2600" dirty="0" err="1">
                <a:latin typeface="+mj-lt"/>
              </a:rPr>
              <a:t>Hungary</a:t>
            </a:r>
            <a:r>
              <a:rPr lang="sk-SK" sz="2600" dirty="0">
                <a:latin typeface="+mj-lt"/>
              </a:rPr>
              <a:t>?  </a:t>
            </a:r>
            <a:endParaRPr lang="sk-SK" sz="2600" dirty="0" smtClean="0">
              <a:latin typeface="+mj-lt"/>
            </a:endParaRPr>
          </a:p>
          <a:p>
            <a:pPr marL="0" indent="0">
              <a:buNone/>
            </a:pPr>
            <a:endParaRPr lang="sk-SK" sz="2600" dirty="0">
              <a:latin typeface="+mj-lt"/>
            </a:endParaRPr>
          </a:p>
          <a:p>
            <a:pPr marL="0" indent="0">
              <a:buNone/>
            </a:pPr>
            <a:r>
              <a:rPr lang="sk-SK" sz="2600" dirty="0">
                <a:latin typeface="+mj-lt"/>
              </a:rPr>
              <a:t>2</a:t>
            </a:r>
            <a:r>
              <a:rPr lang="en-US" sz="2600" dirty="0">
                <a:latin typeface="+mj-lt"/>
              </a:rPr>
              <a:t>. Who does practical management </a:t>
            </a:r>
            <a:r>
              <a:rPr lang="sk-SK" sz="2600" dirty="0">
                <a:latin typeface="+mj-lt"/>
              </a:rPr>
              <a:t>of </a:t>
            </a:r>
            <a:r>
              <a:rPr lang="sk-SK" sz="2600" dirty="0" err="1">
                <a:latin typeface="+mj-lt"/>
              </a:rPr>
              <a:t>coypu</a:t>
            </a:r>
            <a:r>
              <a:rPr lang="sk-SK" sz="2600" dirty="0">
                <a:latin typeface="+mj-lt"/>
              </a:rPr>
              <a:t> in </a:t>
            </a:r>
            <a:r>
              <a:rPr lang="sk-SK" sz="2600" dirty="0" err="1">
                <a:latin typeface="+mj-lt"/>
              </a:rPr>
              <a:t>Hungary</a:t>
            </a:r>
            <a:r>
              <a:rPr lang="sk-SK" sz="2600" dirty="0">
                <a:latin typeface="+mj-lt"/>
              </a:rPr>
              <a:t> </a:t>
            </a:r>
            <a:r>
              <a:rPr lang="en-US" sz="2600" dirty="0">
                <a:latin typeface="+mj-lt"/>
              </a:rPr>
              <a:t>(e.g.cat</a:t>
            </a:r>
            <a:r>
              <a:rPr lang="sk-SK" sz="2600" dirty="0">
                <a:latin typeface="+mj-lt"/>
              </a:rPr>
              <a:t>c</a:t>
            </a:r>
            <a:r>
              <a:rPr lang="en-US" sz="2600" dirty="0" err="1">
                <a:latin typeface="+mj-lt"/>
              </a:rPr>
              <a:t>hing</a:t>
            </a:r>
            <a:r>
              <a:rPr lang="en-US" sz="2600" dirty="0" smtClean="0">
                <a:latin typeface="+mj-lt"/>
              </a:rPr>
              <a:t>)? </a:t>
            </a:r>
            <a:endParaRPr lang="sk-SK" sz="2600" dirty="0" smtClean="0">
              <a:latin typeface="+mj-lt"/>
            </a:endParaRPr>
          </a:p>
          <a:p>
            <a:pPr marL="0" indent="0">
              <a:buNone/>
            </a:pPr>
            <a:endParaRPr lang="en-US" sz="2600" dirty="0">
              <a:latin typeface="+mj-lt"/>
            </a:endParaRPr>
          </a:p>
          <a:p>
            <a:pPr marL="0" indent="0">
              <a:buNone/>
            </a:pPr>
            <a:r>
              <a:rPr lang="sk-SK" sz="2600" dirty="0">
                <a:latin typeface="+mj-lt"/>
              </a:rPr>
              <a:t>3</a:t>
            </a:r>
            <a:r>
              <a:rPr lang="en-US" sz="2600" dirty="0">
                <a:latin typeface="+mj-lt"/>
              </a:rPr>
              <a:t>. Do you already have a management plan for coypu</a:t>
            </a:r>
            <a:r>
              <a:rPr lang="en-US" sz="2600" dirty="0" smtClean="0">
                <a:latin typeface="+mj-lt"/>
              </a:rPr>
              <a:t>?</a:t>
            </a:r>
            <a:endParaRPr lang="sk-SK" sz="2600" dirty="0" smtClean="0">
              <a:latin typeface="+mj-lt"/>
            </a:endParaRPr>
          </a:p>
          <a:p>
            <a:pPr marL="0" indent="0">
              <a:buNone/>
            </a:pPr>
            <a:endParaRPr lang="sk-SK" sz="2600" dirty="0">
              <a:latin typeface="+mj-lt"/>
            </a:endParaRPr>
          </a:p>
          <a:p>
            <a:pPr marL="0" indent="0">
              <a:buNone/>
            </a:pPr>
            <a:r>
              <a:rPr lang="sk-SK" sz="2600" dirty="0">
                <a:latin typeface="+mj-lt"/>
              </a:rPr>
              <a:t>4. </a:t>
            </a:r>
            <a:r>
              <a:rPr lang="sk-SK" sz="2600" dirty="0" err="1">
                <a:latin typeface="+mj-lt"/>
              </a:rPr>
              <a:t>Would</a:t>
            </a:r>
            <a:r>
              <a:rPr lang="sk-SK" sz="2600" dirty="0">
                <a:latin typeface="+mj-lt"/>
              </a:rPr>
              <a:t> </a:t>
            </a:r>
            <a:r>
              <a:rPr lang="sk-SK" sz="2600" dirty="0" err="1">
                <a:latin typeface="+mj-lt"/>
              </a:rPr>
              <a:t>you</a:t>
            </a:r>
            <a:r>
              <a:rPr lang="sk-SK" sz="2600" dirty="0">
                <a:latin typeface="+mj-lt"/>
              </a:rPr>
              <a:t> </a:t>
            </a:r>
            <a:r>
              <a:rPr lang="sk-SK" sz="2600" dirty="0" err="1">
                <a:latin typeface="+mj-lt"/>
              </a:rPr>
              <a:t>be</a:t>
            </a:r>
            <a:r>
              <a:rPr lang="sk-SK" sz="2600" dirty="0">
                <a:latin typeface="+mj-lt"/>
              </a:rPr>
              <a:t> </a:t>
            </a:r>
            <a:r>
              <a:rPr lang="en-US" sz="2600" dirty="0">
                <a:latin typeface="+mj-lt"/>
              </a:rPr>
              <a:t>interested in joint cross-border management </a:t>
            </a:r>
            <a:r>
              <a:rPr lang="sk-SK" sz="2600" dirty="0" err="1">
                <a:latin typeface="+mj-lt"/>
              </a:rPr>
              <a:t>for</a:t>
            </a:r>
            <a:r>
              <a:rPr lang="en-US" sz="2600" dirty="0">
                <a:latin typeface="+mj-lt"/>
              </a:rPr>
              <a:t> </a:t>
            </a:r>
            <a:r>
              <a:rPr lang="en-US" sz="2600" dirty="0" smtClean="0">
                <a:latin typeface="+mj-lt"/>
              </a:rPr>
              <a:t>coypu</a:t>
            </a:r>
            <a:r>
              <a:rPr lang="sk-SK" sz="2600" dirty="0" smtClean="0">
                <a:latin typeface="+mj-lt"/>
              </a:rPr>
              <a:t>?</a:t>
            </a:r>
          </a:p>
          <a:p>
            <a:pPr marL="0" indent="0">
              <a:buNone/>
            </a:pPr>
            <a:endParaRPr lang="en-US" sz="2600" dirty="0">
              <a:latin typeface="+mj-lt"/>
            </a:endParaRPr>
          </a:p>
          <a:p>
            <a:pPr marL="0" indent="0">
              <a:buNone/>
            </a:pPr>
            <a:r>
              <a:rPr lang="sk-SK" sz="2600" dirty="0">
                <a:latin typeface="+mj-lt"/>
              </a:rPr>
              <a:t>5</a:t>
            </a:r>
            <a:r>
              <a:rPr lang="en-US" sz="2600" dirty="0">
                <a:latin typeface="+mj-lt"/>
              </a:rPr>
              <a:t>. Who did rapid eradication for </a:t>
            </a:r>
            <a:r>
              <a:rPr lang="sk-SK" sz="2600" dirty="0">
                <a:latin typeface="+mj-lt"/>
              </a:rPr>
              <a:t>A</a:t>
            </a:r>
            <a:r>
              <a:rPr lang="en-US" sz="2600" dirty="0" err="1">
                <a:latin typeface="+mj-lt"/>
              </a:rPr>
              <a:t>sian</a:t>
            </a:r>
            <a:r>
              <a:rPr lang="en-US" sz="2600" dirty="0">
                <a:latin typeface="+mj-lt"/>
              </a:rPr>
              <a:t> hornet? </a:t>
            </a:r>
            <a:endParaRPr lang="sk-SK" sz="2600" dirty="0" smtClean="0">
              <a:latin typeface="+mj-lt"/>
            </a:endParaRPr>
          </a:p>
          <a:p>
            <a:pPr marL="0" indent="0">
              <a:buNone/>
            </a:pPr>
            <a:endParaRPr lang="en-US" sz="2600" dirty="0">
              <a:latin typeface="+mj-lt"/>
            </a:endParaRPr>
          </a:p>
          <a:p>
            <a:pPr marL="0" indent="0">
              <a:buNone/>
            </a:pPr>
            <a:r>
              <a:rPr lang="sk-SK" sz="2600" dirty="0">
                <a:latin typeface="+mj-lt"/>
              </a:rPr>
              <a:t>6</a:t>
            </a:r>
            <a:r>
              <a:rPr lang="en-US" sz="2600" dirty="0" smtClean="0">
                <a:latin typeface="+mj-lt"/>
              </a:rPr>
              <a:t>.</a:t>
            </a:r>
            <a:r>
              <a:rPr lang="sk-SK" sz="2600" dirty="0" smtClean="0">
                <a:latin typeface="+mj-lt"/>
              </a:rPr>
              <a:t> </a:t>
            </a:r>
            <a:r>
              <a:rPr lang="en-US" sz="2600" dirty="0" smtClean="0">
                <a:latin typeface="+mj-lt"/>
              </a:rPr>
              <a:t>Did </a:t>
            </a:r>
            <a:r>
              <a:rPr lang="en-US" sz="2600" dirty="0">
                <a:latin typeface="+mj-lt"/>
              </a:rPr>
              <a:t>you have some eradication plan or </a:t>
            </a:r>
            <a:r>
              <a:rPr lang="en-US" sz="2600" dirty="0" smtClean="0">
                <a:latin typeface="+mj-lt"/>
              </a:rPr>
              <a:t>guidelines</a:t>
            </a:r>
            <a:r>
              <a:rPr lang="sk-SK" sz="2600" dirty="0" smtClean="0">
                <a:latin typeface="+mj-lt"/>
              </a:rPr>
              <a:t> </a:t>
            </a:r>
            <a:r>
              <a:rPr lang="sk-SK" sz="2600" dirty="0" err="1" smtClean="0">
                <a:latin typeface="+mj-lt"/>
              </a:rPr>
              <a:t>for</a:t>
            </a:r>
            <a:r>
              <a:rPr lang="sk-SK" sz="2600" dirty="0" smtClean="0">
                <a:latin typeface="+mj-lt"/>
              </a:rPr>
              <a:t> </a:t>
            </a:r>
            <a:r>
              <a:rPr lang="sk-SK" sz="2600" dirty="0" err="1" smtClean="0">
                <a:latin typeface="+mj-lt"/>
              </a:rPr>
              <a:t>Asian</a:t>
            </a:r>
            <a:r>
              <a:rPr lang="sk-SK" sz="2600" dirty="0" smtClean="0">
                <a:latin typeface="+mj-lt"/>
              </a:rPr>
              <a:t> </a:t>
            </a:r>
            <a:r>
              <a:rPr lang="sk-SK" sz="2600" dirty="0" err="1" smtClean="0">
                <a:latin typeface="+mj-lt"/>
              </a:rPr>
              <a:t>hornet</a:t>
            </a:r>
            <a:r>
              <a:rPr lang="en-US" sz="2600" dirty="0" smtClean="0">
                <a:latin typeface="+mj-lt"/>
              </a:rPr>
              <a:t> </a:t>
            </a:r>
            <a:r>
              <a:rPr lang="en-US" sz="2600" dirty="0">
                <a:latin typeface="+mj-lt"/>
              </a:rPr>
              <a:t>prepared in advance before actual first occur</a:t>
            </a:r>
            <a:r>
              <a:rPr lang="sk-SK" sz="2600" dirty="0">
                <a:latin typeface="+mj-lt"/>
              </a:rPr>
              <a:t>r</a:t>
            </a:r>
            <a:r>
              <a:rPr lang="en-US" sz="2600" dirty="0" err="1">
                <a:latin typeface="+mj-lt"/>
              </a:rPr>
              <a:t>ence</a:t>
            </a:r>
            <a:r>
              <a:rPr lang="en-US" sz="2600" dirty="0">
                <a:latin typeface="+mj-lt"/>
              </a:rPr>
              <a:t>? If yes, which </a:t>
            </a:r>
            <a:r>
              <a:rPr lang="en-US" sz="2600" dirty="0" err="1">
                <a:latin typeface="+mj-lt"/>
              </a:rPr>
              <a:t>sta</a:t>
            </a:r>
            <a:r>
              <a:rPr lang="sk-SK" sz="2600" dirty="0">
                <a:latin typeface="+mj-lt"/>
              </a:rPr>
              <a:t>k</a:t>
            </a:r>
            <a:r>
              <a:rPr lang="en-US" sz="2600" dirty="0">
                <a:latin typeface="+mj-lt"/>
              </a:rPr>
              <a:t>e</a:t>
            </a:r>
            <a:r>
              <a:rPr lang="sk-SK" sz="2600" dirty="0">
                <a:latin typeface="+mj-lt"/>
              </a:rPr>
              <a:t>h</a:t>
            </a:r>
            <a:r>
              <a:rPr lang="en-US" sz="2600" dirty="0" err="1">
                <a:latin typeface="+mj-lt"/>
              </a:rPr>
              <a:t>olders</a:t>
            </a:r>
            <a:r>
              <a:rPr lang="en-US" sz="2600" dirty="0">
                <a:latin typeface="+mj-lt"/>
              </a:rPr>
              <a:t> have been involved?</a:t>
            </a:r>
          </a:p>
          <a:p>
            <a:pPr marL="0" indent="0">
              <a:buNone/>
            </a:pPr>
            <a:endParaRPr lang="sk-SK" sz="2600" dirty="0">
              <a:latin typeface="+mj-lt"/>
            </a:endParaRPr>
          </a:p>
        </p:txBody>
      </p:sp>
      <p:sp>
        <p:nvSpPr>
          <p:cNvPr id="5" name="Zástupný objekt pre číslo snímky 4"/>
          <p:cNvSpPr>
            <a:spLocks noGrp="1"/>
          </p:cNvSpPr>
          <p:nvPr>
            <p:ph type="sldNum" sz="quarter" idx="12"/>
          </p:nvPr>
        </p:nvSpPr>
        <p:spPr/>
        <p:txBody>
          <a:bodyPr/>
          <a:lstStyle/>
          <a:p>
            <a:fld id="{9D8DAFC1-40C0-429F-A8B9-3CEF2DB091B5}" type="slidenum">
              <a:rPr lang="sk-SK" smtClean="0"/>
              <a:t>9</a:t>
            </a:fld>
            <a:endParaRPr lang="sk-SK"/>
          </a:p>
        </p:txBody>
      </p:sp>
    </p:spTree>
    <p:extLst>
      <p:ext uri="{BB962C8B-B14F-4D97-AF65-F5344CB8AC3E}">
        <p14:creationId xmlns:p14="http://schemas.microsoft.com/office/powerpoint/2010/main" val="25981510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Motív Office">
  <a:themeElements>
    <a:clrScheme name="Teplá modrá">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zentacia-MZP.potx" id="{CA810116-8B0E-4F6C-AF03-0BFF516A16DB}" vid="{64DFE7F7-D973-4C3A-A36C-A6C4631AE46A}"/>
    </a:ext>
  </a:extLst>
</a:theme>
</file>

<file path=ppt/theme/theme2.xml><?xml version="1.0" encoding="utf-8"?>
<a:theme xmlns:a="http://schemas.openxmlformats.org/drawingml/2006/main" name="Motív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ív balíka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sablona prezentacia-MZP</Template>
  <TotalTime>21674</TotalTime>
  <Words>650</Words>
  <Application>Microsoft Office PowerPoint</Application>
  <PresentationFormat>Širokouhlá</PresentationFormat>
  <Paragraphs>94</Paragraphs>
  <Slides>10</Slides>
  <Notes>0</Notes>
  <HiddenSlides>0</HiddenSlides>
  <MMClips>0</MMClips>
  <ScaleCrop>false</ScaleCrop>
  <HeadingPairs>
    <vt:vector size="6" baseType="variant">
      <vt:variant>
        <vt:lpstr>Použité písma</vt:lpstr>
      </vt:variant>
      <vt:variant>
        <vt:i4>3</vt:i4>
      </vt:variant>
      <vt:variant>
        <vt:lpstr>Motív</vt:lpstr>
      </vt:variant>
      <vt:variant>
        <vt:i4>1</vt:i4>
      </vt:variant>
      <vt:variant>
        <vt:lpstr>Nadpisy snímok</vt:lpstr>
      </vt:variant>
      <vt:variant>
        <vt:i4>10</vt:i4>
      </vt:variant>
    </vt:vector>
  </HeadingPairs>
  <TitlesOfParts>
    <vt:vector size="14" baseType="lpstr">
      <vt:lpstr>Arial</vt:lpstr>
      <vt:lpstr>Calibri</vt:lpstr>
      <vt:lpstr>Calibri Light</vt:lpstr>
      <vt:lpstr>Motív Office</vt:lpstr>
      <vt:lpstr>Invasive Alien Species  Selected topics   12th of June 2024  </vt:lpstr>
      <vt:lpstr>Legislation</vt:lpstr>
      <vt:lpstr>Our plans </vt:lpstr>
      <vt:lpstr>Our plans </vt:lpstr>
      <vt:lpstr>Management of coypu - general</vt:lpstr>
      <vt:lpstr>Maps of occurence of coypu</vt:lpstr>
      <vt:lpstr>Maps of occurence of coypu</vt:lpstr>
      <vt:lpstr>Nitra – pilot event  </vt:lpstr>
      <vt:lpstr>Questions</vt:lpstr>
      <vt:lpstr>Prezentácia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Ministry of the Environment of Slovakia</dc:title>
  <dc:creator>Rodina Ivan</dc:creator>
  <cp:lastModifiedBy>Holická Barbora</cp:lastModifiedBy>
  <cp:revision>337</cp:revision>
  <cp:lastPrinted>2018-10-29T12:17:40Z</cp:lastPrinted>
  <dcterms:created xsi:type="dcterms:W3CDTF">2017-11-16T07:45:37Z</dcterms:created>
  <dcterms:modified xsi:type="dcterms:W3CDTF">2024-06-11T15:48:10Z</dcterms:modified>
</cp:coreProperties>
</file>