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4" r:id="rId3"/>
    <p:sldId id="273" r:id="rId4"/>
    <p:sldId id="303" r:id="rId5"/>
    <p:sldId id="298" r:id="rId6"/>
    <p:sldId id="301" r:id="rId7"/>
    <p:sldId id="304" r:id="rId8"/>
    <p:sldId id="305" r:id="rId9"/>
    <p:sldId id="260" r:id="rId10"/>
  </p:sldIdLst>
  <p:sldSz cx="9144000" cy="6858000" type="screen4x3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linek Laura" initials="JL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675B4B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2229" autoAdjust="0"/>
  </p:normalViewPr>
  <p:slideViewPr>
    <p:cSldViewPr snapToGrid="0">
      <p:cViewPr varScale="1">
        <p:scale>
          <a:sx n="105" d="100"/>
          <a:sy n="105" d="100"/>
        </p:scale>
        <p:origin x="357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CB2FC-3DDC-419C-8D00-4467DAA3E72C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8452B-3CC0-4251-8EFD-9C6738D6CB1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0261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12B10-3DDE-4C7B-8C44-E5688DFAFB46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CC9F7-901A-4D05-8952-362C7222DC5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437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CC9F7-901A-4D05-8952-362C7222DC5B}" type="slidenum">
              <a:rPr lang="hu-HU" smtClean="0"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13194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TÖRVÉNYI SZINT - 2016. évi CXXXVII. tv. - 6 ÁGAZATI TÖRVÉNY MÓDOSÍTÁSA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 smtClean="0"/>
              <a:t>Természetvédelmi (1996. évi LIII.) tv.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 smtClean="0"/>
              <a:t>Erdőtörvény (2009. évi XXXVII. tv.)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 smtClean="0"/>
              <a:t>Halgazdálkodási (2013. évi CII.) tv.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 smtClean="0"/>
              <a:t>Vadászati (1996. évi LV.) tv.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 smtClean="0"/>
              <a:t>Élelmiszer-lánc felügyeleti (2008. évi XLVI.) tv.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 smtClean="0"/>
              <a:t>Vetőmag (2003. évi LII.) tv.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CC9F7-901A-4D05-8952-362C7222DC5B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797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CC9F7-901A-4D05-8952-362C7222DC5B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9139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CC9F7-901A-4D05-8952-362C7222DC5B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797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CC9F7-901A-4D05-8952-362C7222DC5B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797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5508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455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654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038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6431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248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3868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6813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5946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029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606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FE539-41C6-4A54-B96F-96E7CFEA2423}" type="datetimeFigureOut">
              <a:rPr lang="hu-HU" smtClean="0"/>
              <a:t>2024.06.07.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7A4DE-40C3-4235-93F3-B1496E5137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825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2F5463BC-0853-4ED4-9164-3676AB079B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hu-HU" sz="3600" dirty="0" smtClean="0"/>
              <a:t>IAS </a:t>
            </a:r>
            <a:r>
              <a:rPr lang="hu-HU" sz="3600" dirty="0" err="1" smtClean="0"/>
              <a:t>activities</a:t>
            </a:r>
            <a:r>
              <a:rPr lang="hu-HU" sz="3600" dirty="0" smtClean="0"/>
              <a:t> </a:t>
            </a:r>
            <a:r>
              <a:rPr lang="hu-HU" sz="3600" dirty="0" err="1" smtClean="0"/>
              <a:t>in</a:t>
            </a:r>
            <a:r>
              <a:rPr lang="hu-HU" sz="3600" dirty="0" smtClean="0"/>
              <a:t> Hungary</a:t>
            </a:r>
            <a:br>
              <a:rPr lang="hu-HU" sz="3600" dirty="0" smtClean="0"/>
            </a:br>
            <a:r>
              <a:rPr lang="hu-HU" sz="3600" dirty="0" err="1" smtClean="0"/>
              <a:t>with</a:t>
            </a:r>
            <a:r>
              <a:rPr lang="hu-HU" sz="3600" dirty="0" smtClean="0"/>
              <a:t> a </a:t>
            </a:r>
            <a:r>
              <a:rPr lang="hu-HU" sz="3600" dirty="0" err="1" smtClean="0"/>
              <a:t>view</a:t>
            </a:r>
            <a:r>
              <a:rPr lang="hu-HU" sz="3600" dirty="0" smtClean="0"/>
              <a:t> </a:t>
            </a:r>
            <a:r>
              <a:rPr lang="hu-HU" sz="3600" dirty="0" err="1" smtClean="0"/>
              <a:t>to</a:t>
            </a:r>
            <a:r>
              <a:rPr lang="hu-HU" sz="3600" dirty="0" smtClean="0"/>
              <a:t> </a:t>
            </a:r>
            <a:r>
              <a:rPr lang="hu-HU" sz="3600" dirty="0" err="1" smtClean="0"/>
              <a:t>possible</a:t>
            </a:r>
            <a:r>
              <a:rPr lang="hu-HU" sz="3600" dirty="0" smtClean="0"/>
              <a:t> </a:t>
            </a:r>
            <a:r>
              <a:rPr lang="hu-HU" sz="3600" dirty="0" err="1" smtClean="0"/>
              <a:t>cooperation</a:t>
            </a:r>
            <a:r>
              <a:rPr lang="hu-HU" sz="3600" dirty="0" smtClean="0"/>
              <a:t> </a:t>
            </a:r>
            <a:r>
              <a:rPr lang="hu-HU" sz="3600" dirty="0" err="1" smtClean="0"/>
              <a:t>with</a:t>
            </a:r>
            <a:r>
              <a:rPr lang="hu-HU" sz="3600" dirty="0" smtClean="0"/>
              <a:t> </a:t>
            </a:r>
            <a:r>
              <a:rPr lang="hu-HU" sz="3600" dirty="0" err="1" smtClean="0"/>
              <a:t>Slovakia</a:t>
            </a:r>
            <a:endParaRPr lang="hu-HU" sz="3600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2B52A3F8-AD6D-4722-91AA-415F0005BB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9091" y="4240306"/>
            <a:ext cx="6428445" cy="1035305"/>
          </a:xfrm>
        </p:spPr>
        <p:txBody>
          <a:bodyPr anchor="ctr">
            <a:normAutofit/>
          </a:bodyPr>
          <a:lstStyle/>
          <a:p>
            <a:r>
              <a:rPr lang="hu-HU" dirty="0" smtClean="0"/>
              <a:t>SK-HU </a:t>
            </a:r>
            <a:r>
              <a:rPr lang="hu-HU" dirty="0" err="1" smtClean="0"/>
              <a:t>bilateral</a:t>
            </a:r>
            <a:r>
              <a:rPr lang="hu-HU" dirty="0" smtClean="0"/>
              <a:t> meeting</a:t>
            </a:r>
          </a:p>
          <a:p>
            <a:r>
              <a:rPr lang="hu-HU" dirty="0" smtClean="0"/>
              <a:t>Bratislava, 12 </a:t>
            </a:r>
            <a:r>
              <a:rPr lang="hu-HU" dirty="0" err="1" smtClean="0"/>
              <a:t>June</a:t>
            </a:r>
            <a:r>
              <a:rPr lang="hu-HU" dirty="0" smtClean="0"/>
              <a:t> 2024</a:t>
            </a:r>
            <a:endParaRPr lang="hu-HU" dirty="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xmlns="" id="{6192AC90-7BD6-485D-9EA2-11B745276624}"/>
              </a:ext>
            </a:extLst>
          </p:cNvPr>
          <p:cNvSpPr txBox="1">
            <a:spLocks/>
          </p:cNvSpPr>
          <p:nvPr/>
        </p:nvSpPr>
        <p:spPr>
          <a:xfrm>
            <a:off x="1280156" y="216321"/>
            <a:ext cx="6583679" cy="166489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txBody>
          <a:bodyPr wrap="square" bIns="108000" rtlCol="0" anchor="b">
            <a:noAutofit/>
          </a:bodyPr>
          <a:lstStyle/>
          <a:p>
            <a:pPr algn="ctr"/>
            <a:r>
              <a:rPr lang="hu-HU" sz="1700" cap="small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Agrárminisztérium</a:t>
            </a:r>
            <a:endParaRPr lang="hu-HU" sz="1700" cap="small" dirty="0">
              <a:solidFill>
                <a:srgbClr val="675B4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5E68E322-C749-42B0-80D1-85B547A005A8}"/>
              </a:ext>
            </a:extLst>
          </p:cNvPr>
          <p:cNvSpPr txBox="1"/>
          <p:nvPr/>
        </p:nvSpPr>
        <p:spPr>
          <a:xfrm>
            <a:off x="1682885" y="5672183"/>
            <a:ext cx="5953328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spc="150" dirty="0" err="1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hu-HU" spc="150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150" dirty="0" err="1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pc="150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150" dirty="0" err="1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hu-HU" spc="150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hu-HU" spc="150" dirty="0" err="1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ppt</a:t>
            </a:r>
            <a:r>
              <a:rPr lang="hu-HU" spc="150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150" dirty="0" err="1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hu-HU" spc="150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Dr. </a:t>
            </a:r>
            <a:r>
              <a:rPr lang="hu-HU" spc="150" dirty="0" err="1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GergőNagy</a:t>
            </a:r>
            <a:r>
              <a:rPr lang="hu-HU" spc="150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Laura Diószegi-Jelinek</a:t>
            </a:r>
            <a:endParaRPr lang="hu-HU" spc="150" dirty="0">
              <a:solidFill>
                <a:srgbClr val="675B4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1500" cap="small" spc="11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r>
              <a:rPr lang="hu-HU" sz="1500" cap="small" spc="11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500" cap="small" spc="11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1500" cap="small" spc="11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Nature </a:t>
            </a:r>
            <a:r>
              <a:rPr lang="hu-HU" sz="1500" cap="small" spc="11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Conservation</a:t>
            </a:r>
            <a:r>
              <a:rPr lang="hu-HU" sz="1500" cap="small" spc="11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1500" cap="small" spc="11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Ministry</a:t>
            </a:r>
            <a:r>
              <a:rPr lang="hu-HU" sz="1500" cap="small" spc="11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sz="1500" cap="small" spc="11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  <a:endParaRPr lang="hu-HU" sz="1500" cap="small" spc="11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5D41021C-249F-4E59-A79D-C8C6A611A2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24" b="8952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7143" y="3676100"/>
            <a:ext cx="789709" cy="872837"/>
          </a:xfrm>
          <a:prstGeom prst="rect">
            <a:avLst/>
          </a:prstGeom>
        </p:spPr>
      </p:pic>
      <p:pic>
        <p:nvPicPr>
          <p:cNvPr id="8" name="Kép 4" descr="foldmuvelesugyi_miniszterium_logo-arany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4437" y="446597"/>
            <a:ext cx="2055119" cy="95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16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35000" y="952500"/>
            <a:ext cx="7872097" cy="5099308"/>
          </a:xfr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anchor="t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2400" b="1" spc="-100" dirty="0" err="1" smtClean="0">
                <a:solidFill>
                  <a:srgbClr val="675B4B"/>
                </a:solidFill>
                <a:latin typeface="+mj-lt"/>
              </a:rPr>
              <a:t>Regulation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 (EU) No. 1143/2014 on IAS</a:t>
            </a:r>
            <a:endParaRPr lang="hu-HU" sz="2400" b="1" spc="-100" dirty="0">
              <a:solidFill>
                <a:srgbClr val="675B4B"/>
              </a:solidFill>
              <a:latin typeface="+mj-lt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hu-HU" sz="2400" b="1" spc="-100" dirty="0">
              <a:solidFill>
                <a:srgbClr val="675B4B"/>
              </a:solidFill>
              <a:latin typeface="+mj-lt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88 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species 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(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41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 </a:t>
            </a:r>
            <a:r>
              <a:rPr lang="hu-HU" sz="2400" b="1" spc="-100" dirty="0" err="1" smtClean="0">
                <a:solidFill>
                  <a:srgbClr val="675B4B"/>
                </a:solidFill>
                <a:latin typeface="+mj-lt"/>
              </a:rPr>
              <a:t>plants</a:t>
            </a:r>
            <a:r>
              <a:rPr lang="hu-HU" sz="2400" b="1" spc="-100" smtClean="0">
                <a:solidFill>
                  <a:srgbClr val="675B4B"/>
                </a:solidFill>
                <a:latin typeface="+mj-lt"/>
              </a:rPr>
              <a:t> </a:t>
            </a:r>
            <a:r>
              <a:rPr lang="hu-HU" sz="2400" b="1" spc="-100" smtClean="0">
                <a:solidFill>
                  <a:srgbClr val="675B4B"/>
                </a:solidFill>
                <a:latin typeface="+mj-lt"/>
              </a:rPr>
              <a:t>47 </a:t>
            </a:r>
            <a:r>
              <a:rPr lang="hu-HU" sz="2400" b="1" spc="-100" dirty="0" err="1" smtClean="0">
                <a:solidFill>
                  <a:srgbClr val="675B4B"/>
                </a:solidFill>
                <a:latin typeface="+mj-lt"/>
              </a:rPr>
              <a:t>animals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)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hu-HU" sz="2400" b="1" spc="-100" dirty="0" smtClean="0">
              <a:solidFill>
                <a:srgbClr val="675B4B"/>
              </a:solidFill>
              <a:latin typeface="+mj-lt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       23 </a:t>
            </a:r>
            <a:r>
              <a:rPr lang="hu-HU" sz="2400" b="1" spc="-100" dirty="0" err="1" smtClean="0">
                <a:solidFill>
                  <a:srgbClr val="675B4B"/>
                </a:solidFill>
                <a:latin typeface="+mj-lt"/>
              </a:rPr>
              <a:t>plants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 31 </a:t>
            </a:r>
            <a:r>
              <a:rPr lang="hu-HU" sz="2400" b="1" spc="-100" dirty="0" err="1" smtClean="0">
                <a:solidFill>
                  <a:srgbClr val="675B4B"/>
                </a:solidFill>
                <a:latin typeface="+mj-lt"/>
              </a:rPr>
              <a:t>animals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 </a:t>
            </a:r>
            <a:r>
              <a:rPr lang="hu-HU" sz="2400" b="1" spc="-100" dirty="0" err="1" smtClean="0">
                <a:solidFill>
                  <a:srgbClr val="675B4B"/>
                </a:solidFill>
                <a:latin typeface="+mj-lt"/>
              </a:rPr>
              <a:t>known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 </a:t>
            </a:r>
            <a:r>
              <a:rPr lang="hu-HU" sz="2400" b="1" spc="-100" dirty="0" err="1" smtClean="0">
                <a:solidFill>
                  <a:srgbClr val="675B4B"/>
                </a:solidFill>
                <a:latin typeface="+mj-lt"/>
              </a:rPr>
              <a:t>to</a:t>
            </a:r>
            <a:r>
              <a:rPr lang="hu-HU" sz="2400" b="1" spc="-100" dirty="0" smtClean="0">
                <a:solidFill>
                  <a:srgbClr val="675B4B"/>
                </a:solidFill>
                <a:latin typeface="+mj-lt"/>
              </a:rPr>
              <a:t> </a:t>
            </a:r>
            <a:r>
              <a:rPr lang="hu-HU" sz="2400" b="1" spc="-100" dirty="0" err="1" smtClean="0">
                <a:solidFill>
                  <a:srgbClr val="675B4B"/>
                </a:solidFill>
                <a:latin typeface="+mj-lt"/>
              </a:rPr>
              <a:t>occur</a:t>
            </a:r>
            <a:endParaRPr lang="hu-HU" sz="2400" b="1" spc="-100" dirty="0" smtClean="0">
              <a:solidFill>
                <a:srgbClr val="675B4B"/>
              </a:solidFill>
              <a:latin typeface="+mj-lt"/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xmlns="" id="{9C30C706-92E9-4F56-B1DF-6E06B4D17631}"/>
              </a:ext>
            </a:extLst>
          </p:cNvPr>
          <p:cNvSpPr txBox="1"/>
          <p:nvPr/>
        </p:nvSpPr>
        <p:spPr>
          <a:xfrm>
            <a:off x="5582809" y="298141"/>
            <a:ext cx="204493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sz="1600" cap="small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Agrárminisztérium</a:t>
            </a:r>
            <a:endParaRPr lang="hu-HU" sz="1600" cap="small" dirty="0">
              <a:solidFill>
                <a:srgbClr val="675B4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Kép 4" descr="foldmuvelesugyi_miniszterium_logo-arany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84775">
                        <a14:foregroundMark x1="14879" y1="50251" x2="14879" y2="50251"/>
                        <a14:foregroundMark x1="18685" y1="60804" x2="18685" y2="60804"/>
                        <a14:foregroundMark x1="18685" y1="78392" x2="18685" y2="78392"/>
                        <a14:foregroundMark x1="20761" y1="5025" x2="17647" y2="5025"/>
                        <a14:foregroundMark x1="9343" y1="44221" x2="9343" y2="94472"/>
                        <a14:foregroundMark x1="10381" y1="92965" x2="17993" y2="99497"/>
                        <a14:foregroundMark x1="44637" y1="79397" x2="34948" y2="99497"/>
                        <a14:foregroundMark x1="42215" y1="81407" x2="43599" y2="6533"/>
                        <a14:foregroundMark x1="43599" y1="6533" x2="24913" y2="503"/>
                        <a14:foregroundMark x1="17647" y1="8543" x2="22837" y2="503"/>
                        <a14:foregroundMark x1="16263" y1="8543" x2="7958" y2="27638"/>
                        <a14:foregroundMark x1="9343" y1="30653" x2="7958" y2="683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0860" y="23970"/>
            <a:ext cx="1204983" cy="82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028" y="1703292"/>
            <a:ext cx="699248" cy="466165"/>
          </a:xfrm>
          <a:prstGeom prst="rect">
            <a:avLst/>
          </a:prstGeom>
        </p:spPr>
      </p:pic>
      <p:sp>
        <p:nvSpPr>
          <p:cNvPr id="10" name="Cím 1"/>
          <p:cNvSpPr>
            <a:spLocks noGrp="1"/>
          </p:cNvSpPr>
          <p:nvPr>
            <p:ph type="title"/>
          </p:nvPr>
        </p:nvSpPr>
        <p:spPr>
          <a:xfrm>
            <a:off x="-5355534" y="4492792"/>
            <a:ext cx="60980" cy="72094"/>
          </a:xfrm>
        </p:spPr>
        <p:txBody>
          <a:bodyPr>
            <a:normAutofit fontScale="90000"/>
          </a:bodyPr>
          <a:lstStyle/>
          <a:p>
            <a:endParaRPr lang="hu-HU" dirty="0"/>
          </a:p>
        </p:txBody>
      </p:sp>
      <p:pic>
        <p:nvPicPr>
          <p:cNvPr id="11" name="Picture 2" descr="Több mint 3 000 ingyenes vektor Magyar Zászló és Zászló témában - Pixaba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029" y="2458297"/>
            <a:ext cx="699248" cy="46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13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9AC1FDA1-2D3F-408D-B2FF-1AF12E5BA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78" y="878570"/>
            <a:ext cx="8693444" cy="66032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hu-HU" b="1" dirty="0" smtClean="0"/>
              <a:t>National </a:t>
            </a:r>
            <a:r>
              <a:rPr lang="hu-HU" b="1" dirty="0" err="1" smtClean="0"/>
              <a:t>legislation</a:t>
            </a:r>
            <a:endParaRPr lang="hu-HU" sz="18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45B71D5-A70D-47C2-B8BF-C0F4B8528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76" y="1604355"/>
            <a:ext cx="8693445" cy="5123219"/>
          </a:xfrm>
          <a:solidFill>
            <a:schemeClr val="bg1"/>
          </a:solidFill>
          <a:ln w="19050" cmpd="sng"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just"/>
            <a:r>
              <a:rPr lang="hu-HU" sz="2400" b="1" dirty="0" err="1" smtClean="0">
                <a:solidFill>
                  <a:srgbClr val="675B4B"/>
                </a:solidFill>
                <a:latin typeface="+mj-lt"/>
                <a:cs typeface="Times New Roman" panose="02020603050405020304" pitchFamily="18" charset="0"/>
              </a:rPr>
              <a:t>Harmonisation</a:t>
            </a:r>
            <a:r>
              <a:rPr lang="hu-HU" sz="2400" b="1" dirty="0" smtClean="0">
                <a:solidFill>
                  <a:srgbClr val="675B4B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b="1" dirty="0" err="1" smtClean="0">
                <a:solidFill>
                  <a:srgbClr val="675B4B"/>
                </a:solidFill>
                <a:latin typeface="+mj-lt"/>
                <a:cs typeface="Times New Roman" panose="02020603050405020304" pitchFamily="18" charset="0"/>
              </a:rPr>
              <a:t>with</a:t>
            </a:r>
            <a:r>
              <a:rPr lang="hu-HU" sz="2400" b="1" dirty="0" smtClean="0">
                <a:solidFill>
                  <a:srgbClr val="675B4B"/>
                </a:solidFill>
                <a:latin typeface="+mj-lt"/>
                <a:cs typeface="Times New Roman" panose="02020603050405020304" pitchFamily="18" charset="0"/>
              </a:rPr>
              <a:t> the EU </a:t>
            </a:r>
            <a:r>
              <a:rPr lang="hu-HU" sz="2400" b="1" dirty="0" err="1" smtClean="0">
                <a:solidFill>
                  <a:srgbClr val="675B4B"/>
                </a:solidFill>
                <a:latin typeface="+mj-lt"/>
                <a:cs typeface="Times New Roman" panose="02020603050405020304" pitchFamily="18" charset="0"/>
              </a:rPr>
              <a:t>Regulation</a:t>
            </a:r>
            <a:r>
              <a:rPr lang="hu-HU" sz="2400" b="1" dirty="0" smtClean="0">
                <a:solidFill>
                  <a:srgbClr val="675B4B"/>
                </a:solidFill>
                <a:latin typeface="+mj-lt"/>
                <a:cs typeface="Times New Roman" panose="02020603050405020304" pitchFamily="18" charset="0"/>
              </a:rPr>
              <a:t>:</a:t>
            </a:r>
          </a:p>
          <a:p>
            <a:pPr lvl="1" algn="just"/>
            <a:r>
              <a:rPr lang="hu-HU" sz="2200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6 </a:t>
            </a:r>
            <a:r>
              <a:rPr lang="hu-HU" sz="2200" dirty="0" err="1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sectoral</a:t>
            </a:r>
            <a:r>
              <a:rPr lang="hu-HU" sz="2200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200" dirty="0" err="1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Acts</a:t>
            </a:r>
            <a:r>
              <a:rPr lang="hu-HU" sz="2200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200" dirty="0" err="1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amended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Act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on Nature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Conservation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Act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on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Forestry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Act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on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Fishing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Act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on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Hunting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Act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on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Food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Chains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Act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on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Sowing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Seeds</a:t>
            </a:r>
            <a:endParaRPr lang="hu-HU" sz="2200" dirty="0" smtClean="0">
              <a:latin typeface="+mj-lt"/>
              <a:cs typeface="Times New Roman" panose="02020603050405020304" pitchFamily="18" charset="0"/>
            </a:endParaRPr>
          </a:p>
          <a:p>
            <a:pPr lvl="1" algn="just"/>
            <a:r>
              <a:rPr lang="hu-HU" sz="2200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IAS </a:t>
            </a:r>
            <a:r>
              <a:rPr lang="hu-HU" sz="2200" dirty="0" err="1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Government</a:t>
            </a:r>
            <a:r>
              <a:rPr lang="hu-HU" sz="2200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200" dirty="0" err="1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Decree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IAS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responsibilities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authorities</a:t>
            </a:r>
            <a:endParaRPr lang="hu-HU" sz="2200" dirty="0" smtClean="0">
              <a:latin typeface="+mj-lt"/>
              <a:cs typeface="Times New Roman" panose="02020603050405020304" pitchFamily="18" charset="0"/>
            </a:endParaRPr>
          </a:p>
          <a:p>
            <a:pPr lvl="1" algn="just"/>
            <a:r>
              <a:rPr lang="hu-HU" sz="2200" dirty="0" err="1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Government</a:t>
            </a:r>
            <a:r>
              <a:rPr lang="hu-HU" sz="2200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200" dirty="0" err="1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Resolution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Funding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capacity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 building:</a:t>
            </a:r>
            <a:endParaRPr lang="hu-HU" sz="2200" dirty="0">
              <a:latin typeface="+mj-lt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</a:rPr>
              <a:t>A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</a:rPr>
              <a:t>total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</a:rPr>
              <a:t> of 78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</a:rPr>
              <a:t>new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</a:rPr>
              <a:t>staff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200" dirty="0" err="1" smtClean="0">
                <a:latin typeface="+mj-lt"/>
                <a:cs typeface="Times New Roman" panose="02020603050405020304" pitchFamily="18" charset="0"/>
              </a:rPr>
              <a:t>members</a:t>
            </a:r>
            <a:r>
              <a:rPr lang="hu-HU" sz="2200" dirty="0" smtClean="0">
                <a:latin typeface="+mj-lt"/>
                <a:cs typeface="Times New Roman" panose="02020603050405020304" pitchFamily="18" charset="0"/>
              </a:rPr>
              <a:t>:</a:t>
            </a:r>
          </a:p>
          <a:p>
            <a:pPr lvl="3" algn="just"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66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at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County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Government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Authorities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,</a:t>
            </a:r>
          </a:p>
          <a:p>
            <a:pPr lvl="3" algn="just"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10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at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national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park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directorates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,</a:t>
            </a:r>
          </a:p>
          <a:p>
            <a:pPr lvl="3" algn="just"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2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at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Dept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.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For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Nat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.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Cons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.,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Ministry</a:t>
            </a:r>
            <a:r>
              <a:rPr lang="hu-HU" sz="2000" dirty="0" smtClean="0">
                <a:latin typeface="+mj-lt"/>
                <a:cs typeface="Times New Roman" panose="02020603050405020304" pitchFamily="18" charset="0"/>
              </a:rPr>
              <a:t> of </a:t>
            </a:r>
            <a:r>
              <a:rPr lang="hu-HU" sz="2000" dirty="0" err="1" smtClean="0">
                <a:latin typeface="+mj-lt"/>
                <a:cs typeface="Times New Roman" panose="02020603050405020304" pitchFamily="18" charset="0"/>
              </a:rPr>
              <a:t>Agriculture</a:t>
            </a:r>
            <a:endParaRPr lang="hu-HU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9C30C706-92E9-4F56-B1DF-6E06B4D17631}"/>
              </a:ext>
            </a:extLst>
          </p:cNvPr>
          <p:cNvSpPr txBox="1"/>
          <p:nvPr/>
        </p:nvSpPr>
        <p:spPr>
          <a:xfrm>
            <a:off x="5582809" y="298141"/>
            <a:ext cx="204493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sz="1600" cap="small" dirty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Agrárminisztérium</a:t>
            </a:r>
          </a:p>
        </p:txBody>
      </p:sp>
      <p:pic>
        <p:nvPicPr>
          <p:cNvPr id="8" name="Kép 4" descr="foldmuvelesugyi_miniszterium_logo-arany.jp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84775">
                        <a14:foregroundMark x1="14879" y1="50251" x2="14879" y2="50251"/>
                        <a14:foregroundMark x1="18685" y1="60804" x2="18685" y2="60804"/>
                        <a14:foregroundMark x1="18685" y1="78392" x2="18685" y2="78392"/>
                        <a14:foregroundMark x1="20761" y1="5025" x2="17647" y2="5025"/>
                        <a14:foregroundMark x1="9343" y1="44221" x2="9343" y2="94472"/>
                        <a14:foregroundMark x1="10381" y1="92965" x2="17993" y2="99497"/>
                        <a14:foregroundMark x1="44637" y1="79397" x2="34948" y2="99497"/>
                        <a14:foregroundMark x1="42215" y1="81407" x2="43599" y2="6533"/>
                        <a14:foregroundMark x1="43599" y1="6533" x2="24913" y2="503"/>
                        <a14:foregroundMark x1="17647" y1="8543" x2="22837" y2="503"/>
                        <a14:foregroundMark x1="16263" y1="8543" x2="7958" y2="27638"/>
                        <a14:foregroundMark x1="9343" y1="30653" x2="7958" y2="683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0860" y="23970"/>
            <a:ext cx="1204983" cy="82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1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9AC1FDA1-2D3F-408D-B2FF-1AF12E5BA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78" y="878570"/>
            <a:ext cx="8693444" cy="66032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hu-HU" b="1" dirty="0"/>
              <a:t>National </a:t>
            </a:r>
            <a:r>
              <a:rPr lang="hu-HU" b="1" dirty="0" err="1"/>
              <a:t>activities</a:t>
            </a:r>
            <a:endParaRPr lang="hu-HU" sz="18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45B71D5-A70D-47C2-B8BF-C0F4B8528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76" y="1604355"/>
            <a:ext cx="8693445" cy="5123219"/>
          </a:xfrm>
          <a:solidFill>
            <a:schemeClr val="bg1"/>
          </a:solidFill>
          <a:ln w="19050" cmpd="sng">
            <a:solidFill>
              <a:schemeClr val="accent1"/>
            </a:solidFill>
          </a:ln>
        </p:spPr>
        <p:txBody>
          <a:bodyPr anchor="t">
            <a:normAutofit fontScale="92500" lnSpcReduction="10000"/>
          </a:bodyPr>
          <a:lstStyle/>
          <a:p>
            <a:pPr algn="just">
              <a:lnSpc>
                <a:spcPct val="100000"/>
              </a:lnSpc>
              <a:spcBef>
                <a:spcPts val="800"/>
              </a:spcBef>
            </a:pP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Annual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state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budget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for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on-the-ground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measures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against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IAS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by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NPDs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: 250 000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euros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–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planned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to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be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doubled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from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2025 (</a:t>
            </a:r>
          </a:p>
          <a:p>
            <a:pPr marL="0" indent="0" algn="just">
              <a:lnSpc>
                <a:spcPct val="100000"/>
              </a:lnSpc>
              <a:spcBef>
                <a:spcPts val="800"/>
              </a:spcBef>
              <a:buNone/>
            </a:pP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Q1: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experience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with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Coypu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eradication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? Is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it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huntable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in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SK?</a:t>
            </a:r>
          </a:p>
          <a:p>
            <a:pPr marL="0" indent="0" algn="just">
              <a:lnSpc>
                <a:spcPct val="100000"/>
              </a:lnSpc>
              <a:spcBef>
                <a:spcPts val="800"/>
              </a:spcBef>
              <a:buNone/>
            </a:pP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Q2: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Asian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hornet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?</a:t>
            </a:r>
          </a:p>
          <a:p>
            <a:pPr algn="just">
              <a:lnSpc>
                <a:spcPct val="100000"/>
              </a:lnSpc>
              <a:spcBef>
                <a:spcPts val="800"/>
              </a:spcBef>
            </a:pP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ID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leaflets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, management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plans</a:t>
            </a:r>
            <a:endParaRPr lang="hu-HU" sz="2400" dirty="0" smtClean="0">
              <a:latin typeface="+mj-lt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800"/>
              </a:spcBef>
            </a:pP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Preparation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of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national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list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of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IAS has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started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max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. 100-150 species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planned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) </a:t>
            </a:r>
          </a:p>
          <a:p>
            <a:pPr marL="0" indent="0" algn="just">
              <a:lnSpc>
                <a:spcPct val="100000"/>
              </a:lnSpc>
              <a:spcBef>
                <a:spcPts val="800"/>
              </a:spcBef>
              <a:buNone/>
            </a:pP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Q3: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does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SK has a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national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IAS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list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?</a:t>
            </a:r>
          </a:p>
          <a:p>
            <a:pPr algn="just">
              <a:lnSpc>
                <a:spcPct val="100000"/>
              </a:lnSpc>
              <a:spcBef>
                <a:spcPts val="800"/>
              </a:spcBef>
            </a:pP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Communication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:</a:t>
            </a:r>
          </a:p>
          <a:p>
            <a:pPr lvl="2" algn="just">
              <a:lnSpc>
                <a:spcPct val="100000"/>
              </a:lnSpc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hu-HU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IAS </a:t>
            </a:r>
            <a:r>
              <a:rPr lang="hu-HU" sz="2400" dirty="0" err="1" smtClean="0">
                <a:latin typeface="+mj-lt"/>
                <a:cs typeface="Times New Roman" panose="02020603050405020304" pitchFamily="18" charset="0"/>
              </a:rPr>
              <a:t>forums</a:t>
            </a:r>
            <a:endParaRPr lang="hu-HU" sz="2400" dirty="0" smtClean="0">
              <a:latin typeface="+mj-lt"/>
              <a:cs typeface="Times New Roman" panose="02020603050405020304" pitchFamily="18" charset="0"/>
            </a:endParaRPr>
          </a:p>
          <a:p>
            <a:pPr lvl="2" algn="just">
              <a:lnSpc>
                <a:spcPct val="100000"/>
              </a:lnSpc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noProof="1" smtClean="0">
                <a:latin typeface="+mj-lt"/>
                <a:cs typeface="Times New Roman" panose="02020603050405020304" pitchFamily="18" charset="0"/>
              </a:rPr>
              <a:t>workshops</a:t>
            </a:r>
          </a:p>
          <a:p>
            <a:pPr lvl="2" algn="just">
              <a:lnSpc>
                <a:spcPct val="100000"/>
              </a:lnSpc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hu-HU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+mj-lt"/>
                <a:cs typeface="Times New Roman" panose="02020603050405020304" pitchFamily="18" charset="0"/>
              </a:rPr>
              <a:t>websites</a:t>
            </a:r>
            <a:r>
              <a:rPr lang="hu-HU" sz="2400" dirty="0">
                <a:latin typeface="+mj-lt"/>
                <a:cs typeface="Times New Roman" panose="02020603050405020304" pitchFamily="18" charset="0"/>
              </a:rPr>
              <a:t> (http://www.invaziosfajok.hu/hu)</a:t>
            </a:r>
          </a:p>
          <a:p>
            <a:pPr lvl="2" algn="just">
              <a:lnSpc>
                <a:spcPct val="100000"/>
              </a:lnSpc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hu-HU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+mj-lt"/>
                <a:cs typeface="Times New Roman" panose="02020603050405020304" pitchFamily="18" charset="0"/>
              </a:rPr>
              <a:t>publications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800"/>
              </a:spcBef>
            </a:pPr>
            <a:endParaRPr lang="hu-HU" sz="2400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9C30C706-92E9-4F56-B1DF-6E06B4D17631}"/>
              </a:ext>
            </a:extLst>
          </p:cNvPr>
          <p:cNvSpPr txBox="1"/>
          <p:nvPr/>
        </p:nvSpPr>
        <p:spPr>
          <a:xfrm>
            <a:off x="5582809" y="298141"/>
            <a:ext cx="204493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sz="1600" cap="small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Agrárminisztérium</a:t>
            </a:r>
            <a:endParaRPr lang="hu-HU" sz="1600" cap="small" dirty="0">
              <a:solidFill>
                <a:srgbClr val="675B4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Kép 4" descr="foldmuvelesugyi_miniszterium_logo-arany.jp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84775">
                        <a14:foregroundMark x1="14879" y1="50251" x2="14879" y2="50251"/>
                        <a14:foregroundMark x1="18685" y1="60804" x2="18685" y2="60804"/>
                        <a14:foregroundMark x1="18685" y1="78392" x2="18685" y2="78392"/>
                        <a14:foregroundMark x1="20761" y1="5025" x2="17647" y2="5025"/>
                        <a14:foregroundMark x1="9343" y1="44221" x2="9343" y2="94472"/>
                        <a14:foregroundMark x1="10381" y1="92965" x2="17993" y2="99497"/>
                        <a14:foregroundMark x1="44637" y1="79397" x2="34948" y2="99497"/>
                        <a14:foregroundMark x1="42215" y1="81407" x2="43599" y2="6533"/>
                        <a14:foregroundMark x1="43599" y1="6533" x2="24913" y2="503"/>
                        <a14:foregroundMark x1="17647" y1="8543" x2="22837" y2="503"/>
                        <a14:foregroundMark x1="16263" y1="8543" x2="7958" y2="27638"/>
                        <a14:foregroundMark x1="9343" y1="30653" x2="7958" y2="683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0860" y="23970"/>
            <a:ext cx="1204983" cy="82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60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9AC1FDA1-2D3F-408D-B2FF-1AF12E5BA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78" y="878570"/>
            <a:ext cx="8693444" cy="66032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hu-HU" b="1" dirty="0" err="1" smtClean="0"/>
              <a:t>Knowledge</a:t>
            </a:r>
            <a:r>
              <a:rPr lang="hu-HU" b="1" dirty="0" smtClean="0"/>
              <a:t> </a:t>
            </a:r>
            <a:r>
              <a:rPr lang="hu-HU" b="1" dirty="0" err="1" smtClean="0"/>
              <a:t>base</a:t>
            </a:r>
            <a:r>
              <a:rPr lang="hu-HU" b="1" dirty="0" smtClean="0"/>
              <a:t> on IAS (</a:t>
            </a:r>
            <a:r>
              <a:rPr lang="hu-HU" b="1" noProof="1" smtClean="0"/>
              <a:t>www.invaziosfajok.hu</a:t>
            </a:r>
            <a:r>
              <a:rPr lang="hu-HU" b="1" dirty="0" smtClean="0"/>
              <a:t>)</a:t>
            </a:r>
            <a:endParaRPr lang="hu-HU" sz="1800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9C30C706-92E9-4F56-B1DF-6E06B4D17631}"/>
              </a:ext>
            </a:extLst>
          </p:cNvPr>
          <p:cNvSpPr txBox="1"/>
          <p:nvPr/>
        </p:nvSpPr>
        <p:spPr>
          <a:xfrm>
            <a:off x="5582809" y="298141"/>
            <a:ext cx="204493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sz="1600" cap="small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Agrárminisztérium</a:t>
            </a:r>
            <a:endParaRPr lang="hu-HU" sz="1600" cap="small" dirty="0">
              <a:solidFill>
                <a:srgbClr val="675B4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Kép 4" descr="foldmuvelesugyi_miniszterium_logo-arany.jp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84775">
                        <a14:foregroundMark x1="14879" y1="50251" x2="14879" y2="50251"/>
                        <a14:foregroundMark x1="18685" y1="60804" x2="18685" y2="60804"/>
                        <a14:foregroundMark x1="18685" y1="78392" x2="18685" y2="78392"/>
                        <a14:foregroundMark x1="20761" y1="5025" x2="17647" y2="5025"/>
                        <a14:foregroundMark x1="9343" y1="44221" x2="9343" y2="94472"/>
                        <a14:foregroundMark x1="10381" y1="92965" x2="17993" y2="99497"/>
                        <a14:foregroundMark x1="44637" y1="79397" x2="34948" y2="99497"/>
                        <a14:foregroundMark x1="42215" y1="81407" x2="43599" y2="6533"/>
                        <a14:foregroundMark x1="43599" y1="6533" x2="24913" y2="503"/>
                        <a14:foregroundMark x1="17647" y1="8543" x2="22837" y2="503"/>
                        <a14:foregroundMark x1="16263" y1="8543" x2="7958" y2="27638"/>
                        <a14:foregroundMark x1="9343" y1="30653" x2="7958" y2="683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0860" y="23970"/>
            <a:ext cx="1204983" cy="82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Kép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51" y="1699498"/>
            <a:ext cx="8859854" cy="489584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ím 1">
            <a:extLst>
              <a:ext uri="{FF2B5EF4-FFF2-40B4-BE49-F238E27FC236}">
                <a16:creationId xmlns:a16="http://schemas.microsoft.com/office/drawing/2014/main" xmlns="" id="{2F5463BC-0853-4ED4-9164-3676AB079BF1}"/>
              </a:ext>
            </a:extLst>
          </p:cNvPr>
          <p:cNvSpPr txBox="1">
            <a:spLocks/>
          </p:cNvSpPr>
          <p:nvPr/>
        </p:nvSpPr>
        <p:spPr>
          <a:xfrm>
            <a:off x="107551" y="2144699"/>
            <a:ext cx="4715460" cy="3054791"/>
          </a:xfrm>
          <a:prstGeom prst="rect">
            <a:avLst/>
          </a:prstGeom>
          <a:solidFill>
            <a:srgbClr val="FF0000"/>
          </a:solidFill>
        </p:spPr>
        <p:txBody>
          <a:bodyPr vert="horz" lIns="228600" tIns="228600" rIns="228600" bIns="228600" rtlCol="0" anchor="ctr">
            <a:norm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cap="none" spc="-113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dirty="0" err="1" smtClean="0"/>
              <a:t>Get</a:t>
            </a:r>
            <a:r>
              <a:rPr lang="hu-HU" sz="2400" dirty="0" smtClean="0"/>
              <a:t> </a:t>
            </a:r>
            <a:r>
              <a:rPr lang="hu-HU" sz="2400" dirty="0" err="1" smtClean="0"/>
              <a:t>to</a:t>
            </a:r>
            <a:r>
              <a:rPr lang="hu-HU" sz="2400" dirty="0" smtClean="0"/>
              <a:t> </a:t>
            </a:r>
            <a:r>
              <a:rPr lang="hu-HU" sz="2400" dirty="0" err="1" smtClean="0"/>
              <a:t>know</a:t>
            </a:r>
            <a:r>
              <a:rPr lang="hu-HU" sz="2400" dirty="0" smtClean="0"/>
              <a:t> IAS!</a:t>
            </a:r>
            <a:br>
              <a:rPr lang="hu-HU" sz="2400" dirty="0" smtClean="0"/>
            </a:br>
            <a:r>
              <a:rPr lang="hu-HU" sz="2400" dirty="0" err="1" smtClean="0"/>
              <a:t>Manage</a:t>
            </a:r>
            <a:r>
              <a:rPr lang="hu-HU" sz="2400" dirty="0" smtClean="0"/>
              <a:t> IAS!</a:t>
            </a:r>
          </a:p>
          <a:p>
            <a:pPr algn="l"/>
            <a:r>
              <a:rPr lang="hu-HU" sz="2400" dirty="0" err="1" smtClean="0"/>
              <a:t>Prevent</a:t>
            </a:r>
            <a:r>
              <a:rPr lang="hu-HU" sz="2400" dirty="0" smtClean="0"/>
              <a:t> IAS! (</a:t>
            </a:r>
            <a:r>
              <a:rPr lang="hu-HU" sz="2400" dirty="0" err="1" smtClean="0"/>
              <a:t>gardens</a:t>
            </a:r>
            <a:r>
              <a:rPr lang="hu-HU" sz="2400" dirty="0" smtClean="0"/>
              <a:t>, </a:t>
            </a:r>
            <a:r>
              <a:rPr lang="hu-HU" sz="2400" dirty="0" err="1" smtClean="0"/>
              <a:t>homes</a:t>
            </a:r>
            <a:r>
              <a:rPr lang="hu-HU" sz="2400" dirty="0" smtClean="0"/>
              <a:t>)</a:t>
            </a:r>
          </a:p>
          <a:p>
            <a:pPr algn="l"/>
            <a:r>
              <a:rPr lang="hu-HU" sz="2400" dirty="0" err="1" smtClean="0"/>
              <a:t>Comply</a:t>
            </a:r>
            <a:r>
              <a:rPr lang="hu-HU" sz="2400" dirty="0" smtClean="0"/>
              <a:t> </a:t>
            </a:r>
            <a:r>
              <a:rPr lang="hu-HU" sz="2400" dirty="0" err="1" smtClean="0"/>
              <a:t>with</a:t>
            </a:r>
            <a:r>
              <a:rPr lang="hu-HU" sz="2400" dirty="0" smtClean="0"/>
              <a:t> </a:t>
            </a:r>
            <a:r>
              <a:rPr lang="hu-HU" sz="2400" dirty="0" err="1" smtClean="0"/>
              <a:t>legislation</a:t>
            </a:r>
            <a:r>
              <a:rPr lang="hu-HU" sz="2400" dirty="0" smtClean="0"/>
              <a:t>!</a:t>
            </a:r>
          </a:p>
          <a:p>
            <a:pPr algn="l"/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 err="1" smtClean="0"/>
              <a:t>farmers</a:t>
            </a:r>
            <a:r>
              <a:rPr lang="hu-HU" sz="2400" dirty="0" smtClean="0"/>
              <a:t> on IAS</a:t>
            </a:r>
          </a:p>
          <a:p>
            <a:pPr algn="l"/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 err="1" smtClean="0"/>
              <a:t>students</a:t>
            </a:r>
            <a:r>
              <a:rPr lang="hu-HU" sz="2400" dirty="0" smtClean="0"/>
              <a:t> on IAS</a:t>
            </a:r>
          </a:p>
          <a:p>
            <a:pPr algn="l"/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 err="1" smtClean="0"/>
              <a:t>petkeepers</a:t>
            </a:r>
            <a:r>
              <a:rPr lang="hu-HU" sz="2400" dirty="0" smtClean="0"/>
              <a:t> on IAS</a:t>
            </a:r>
          </a:p>
          <a:p>
            <a:pPr algn="l"/>
            <a:r>
              <a:rPr lang="hu-HU" sz="2400" dirty="0" smtClean="0"/>
              <a:t>News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4877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9AC1FDA1-2D3F-408D-B2FF-1AF12E5BA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78" y="878570"/>
            <a:ext cx="8693444" cy="66032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hu-HU" b="1" dirty="0" smtClean="0"/>
              <a:t>Management </a:t>
            </a:r>
            <a:r>
              <a:rPr lang="hu-HU" b="1" dirty="0" err="1" smtClean="0"/>
              <a:t>plans</a:t>
            </a:r>
            <a:endParaRPr lang="hu-HU" sz="1800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9C30C706-92E9-4F56-B1DF-6E06B4D17631}"/>
              </a:ext>
            </a:extLst>
          </p:cNvPr>
          <p:cNvSpPr txBox="1"/>
          <p:nvPr/>
        </p:nvSpPr>
        <p:spPr>
          <a:xfrm>
            <a:off x="5582809" y="298141"/>
            <a:ext cx="204493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sz="1600" cap="small" dirty="0" smtClean="0">
                <a:solidFill>
                  <a:srgbClr val="675B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Agrárminisztérium</a:t>
            </a:r>
            <a:endParaRPr lang="hu-HU" sz="1600" cap="small" dirty="0">
              <a:solidFill>
                <a:srgbClr val="675B4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Kép 4" descr="foldmuvelesugyi_miniszterium_logo-arany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84775">
                        <a14:foregroundMark x1="14879" y1="50251" x2="14879" y2="50251"/>
                        <a14:foregroundMark x1="18685" y1="60804" x2="18685" y2="60804"/>
                        <a14:foregroundMark x1="18685" y1="78392" x2="18685" y2="78392"/>
                        <a14:foregroundMark x1="20761" y1="5025" x2="17647" y2="5025"/>
                        <a14:foregroundMark x1="9343" y1="44221" x2="9343" y2="94472"/>
                        <a14:foregroundMark x1="10381" y1="92965" x2="17993" y2="99497"/>
                        <a14:foregroundMark x1="44637" y1="79397" x2="34948" y2="99497"/>
                        <a14:foregroundMark x1="42215" y1="81407" x2="43599" y2="6533"/>
                        <a14:foregroundMark x1="43599" y1="6533" x2="24913" y2="503"/>
                        <a14:foregroundMark x1="17647" y1="8543" x2="22837" y2="503"/>
                        <a14:foregroundMark x1="16263" y1="8543" x2="7958" y2="27638"/>
                        <a14:foregroundMark x1="9343" y1="30653" x2="7958" y2="683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0860" y="23970"/>
            <a:ext cx="1204983" cy="82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ktum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6264037"/>
              </p:ext>
            </p:extLst>
          </p:nvPr>
        </p:nvGraphicFramePr>
        <p:xfrm>
          <a:off x="280244" y="1620736"/>
          <a:ext cx="3682156" cy="5042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Acrobat Document" r:id="rId6" imgW="5667119" imgH="8019810" progId="AcroExch.Document.11">
                  <p:embed/>
                </p:oleObj>
              </mc:Choice>
              <mc:Fallback>
                <p:oleObj name="Acrobat Document" r:id="rId6" imgW="5667119" imgH="801981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0244" y="1620736"/>
                        <a:ext cx="3682156" cy="504277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794453"/>
              </p:ext>
            </p:extLst>
          </p:nvPr>
        </p:nvGraphicFramePr>
        <p:xfrm>
          <a:off x="4095750" y="1628058"/>
          <a:ext cx="4953000" cy="51347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9966"/>
                <a:gridCol w="667465"/>
                <a:gridCol w="2461243"/>
                <a:gridCol w="472163"/>
                <a:gridCol w="472163"/>
              </a:tblGrid>
              <a:tr h="562132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err="1" smtClean="0">
                          <a:effectLst/>
                        </a:rPr>
                        <a:t>Method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err="1" smtClean="0">
                          <a:effectLst/>
                        </a:rPr>
                        <a:t>Goal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err="1" smtClean="0">
                          <a:effectLst/>
                        </a:rPr>
                        <a:t>Efficiency</a:t>
                      </a:r>
                      <a:r>
                        <a:rPr lang="hu-HU" sz="1200" dirty="0" smtClean="0">
                          <a:effectLst/>
                        </a:rPr>
                        <a:t> and </a:t>
                      </a:r>
                      <a:r>
                        <a:rPr lang="hu-HU" sz="1200" dirty="0" err="1" smtClean="0">
                          <a:effectLst/>
                        </a:rPr>
                        <a:t>costs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err="1" smtClean="0">
                          <a:effectLst/>
                        </a:rPr>
                        <a:t>Animal</a:t>
                      </a:r>
                      <a:r>
                        <a:rPr lang="hu-HU" sz="1200" dirty="0" smtClean="0">
                          <a:effectLst/>
                        </a:rPr>
                        <a:t> </a:t>
                      </a:r>
                      <a:r>
                        <a:rPr lang="hu-HU" sz="1200" dirty="0" err="1" smtClean="0">
                          <a:effectLst/>
                        </a:rPr>
                        <a:t>welfare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1126566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smtClean="0">
                          <a:effectLst/>
                        </a:rPr>
                        <a:t>General </a:t>
                      </a:r>
                      <a:r>
                        <a:rPr lang="hu-HU" sz="1200" dirty="0" err="1" smtClean="0">
                          <a:effectLst/>
                        </a:rPr>
                        <a:t>effects</a:t>
                      </a:r>
                      <a:r>
                        <a:rPr lang="hu-HU" sz="1200" dirty="0" smtClean="0">
                          <a:effectLst/>
                        </a:rPr>
                        <a:t> on </a:t>
                      </a:r>
                      <a:r>
                        <a:rPr lang="hu-HU" sz="1200" dirty="0" err="1" smtClean="0">
                          <a:effectLst/>
                        </a:rPr>
                        <a:t>welfare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err="1" smtClean="0">
                          <a:effectLst/>
                        </a:rPr>
                        <a:t>Lethal</a:t>
                      </a:r>
                      <a:r>
                        <a:rPr lang="hu-HU" sz="1200" dirty="0" smtClean="0">
                          <a:effectLst/>
                        </a:rPr>
                        <a:t> </a:t>
                      </a:r>
                      <a:r>
                        <a:rPr lang="hu-HU" sz="1200" dirty="0" err="1" smtClean="0">
                          <a:effectLst/>
                        </a:rPr>
                        <a:t>methods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</a:tr>
              <a:tr h="3398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err="1" smtClean="0">
                          <a:effectLst/>
                        </a:rPr>
                        <a:t>Eradication</a:t>
                      </a:r>
                      <a:r>
                        <a:rPr lang="hu-HU" sz="1200" dirty="0" smtClean="0">
                          <a:effectLst/>
                        </a:rPr>
                        <a:t> </a:t>
                      </a:r>
                      <a:r>
                        <a:rPr lang="hu-HU" sz="1200" dirty="0" err="1" smtClean="0">
                          <a:effectLst/>
                        </a:rPr>
                        <a:t>by</a:t>
                      </a:r>
                      <a:r>
                        <a:rPr lang="hu-HU" sz="1200" dirty="0" smtClean="0">
                          <a:effectLst/>
                        </a:rPr>
                        <a:t> </a:t>
                      </a:r>
                      <a:r>
                        <a:rPr lang="hu-HU" sz="1200" dirty="0" err="1" smtClean="0">
                          <a:effectLst/>
                        </a:rPr>
                        <a:t>hand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err="1" smtClean="0">
                          <a:effectLst/>
                        </a:rPr>
                        <a:t>Eradication</a:t>
                      </a:r>
                      <a:r>
                        <a:rPr lang="hu-HU" sz="1200" dirty="0" smtClean="0">
                          <a:effectLst/>
                        </a:rPr>
                        <a:t>/ </a:t>
                      </a:r>
                      <a:r>
                        <a:rPr lang="hu-HU" sz="1200" dirty="0" err="1" smtClean="0">
                          <a:effectLst/>
                        </a:rPr>
                        <a:t>Control</a:t>
                      </a:r>
                      <a:r>
                        <a:rPr lang="hu-HU" sz="1200" dirty="0" smtClean="0">
                          <a:effectLst/>
                        </a:rPr>
                        <a:t>/ </a:t>
                      </a:r>
                      <a:r>
                        <a:rPr lang="hu-HU" sz="1200" dirty="0" err="1" smtClean="0">
                          <a:effectLst/>
                        </a:rPr>
                        <a:t>Isolation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err="1" smtClean="0">
                          <a:effectLst/>
                        </a:rPr>
                        <a:t>Manual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eradication</a:t>
                      </a:r>
                      <a:r>
                        <a:rPr lang="hu-HU" sz="1000" baseline="0" dirty="0" smtClean="0">
                          <a:effectLst/>
                        </a:rPr>
                        <a:t> is </a:t>
                      </a:r>
                      <a:r>
                        <a:rPr lang="hu-HU" sz="1000" baseline="0" dirty="0" err="1" smtClean="0">
                          <a:effectLst/>
                        </a:rPr>
                        <a:t>only</a:t>
                      </a:r>
                      <a:r>
                        <a:rPr lang="hu-HU" sz="1000" baseline="0" dirty="0" smtClean="0">
                          <a:effectLst/>
                        </a:rPr>
                        <a:t> </a:t>
                      </a:r>
                      <a:r>
                        <a:rPr lang="hu-HU" sz="1000" baseline="0" dirty="0" err="1" smtClean="0">
                          <a:effectLst/>
                        </a:rPr>
                        <a:t>efficient</a:t>
                      </a:r>
                      <a:r>
                        <a:rPr lang="hu-HU" sz="1000" baseline="0" dirty="0" smtClean="0">
                          <a:effectLst/>
                        </a:rPr>
                        <a:t> </a:t>
                      </a:r>
                      <a:r>
                        <a:rPr lang="hu-HU" sz="1000" baseline="0" dirty="0" err="1" smtClean="0">
                          <a:effectLst/>
                        </a:rPr>
                        <a:t>if</a:t>
                      </a:r>
                      <a:r>
                        <a:rPr lang="hu-HU" sz="1000" baseline="0" dirty="0" smtClean="0">
                          <a:effectLst/>
                        </a:rPr>
                        <a:t> </a:t>
                      </a:r>
                      <a:r>
                        <a:rPr lang="hu-HU" sz="1000" baseline="0" dirty="0" err="1" smtClean="0">
                          <a:effectLst/>
                        </a:rPr>
                        <a:t>combined</a:t>
                      </a:r>
                      <a:r>
                        <a:rPr lang="hu-HU" sz="1000" baseline="0" dirty="0" smtClean="0">
                          <a:effectLst/>
                        </a:rPr>
                        <a:t> </a:t>
                      </a:r>
                      <a:r>
                        <a:rPr lang="hu-HU" sz="1000" baseline="0" dirty="0" err="1" smtClean="0">
                          <a:effectLst/>
                        </a:rPr>
                        <a:t>with</a:t>
                      </a:r>
                      <a:r>
                        <a:rPr lang="hu-HU" sz="1000" baseline="0" dirty="0" smtClean="0">
                          <a:effectLst/>
                        </a:rPr>
                        <a:t> </a:t>
                      </a:r>
                      <a:r>
                        <a:rPr lang="hu-HU" sz="1000" baseline="0" dirty="0" err="1" smtClean="0">
                          <a:effectLst/>
                        </a:rPr>
                        <a:t>other</a:t>
                      </a:r>
                      <a:r>
                        <a:rPr lang="hu-HU" sz="1000" baseline="0" dirty="0" smtClean="0">
                          <a:effectLst/>
                        </a:rPr>
                        <a:t> </a:t>
                      </a:r>
                      <a:r>
                        <a:rPr lang="hu-HU" sz="1000" baseline="0" dirty="0" err="1" smtClean="0">
                          <a:effectLst/>
                        </a:rPr>
                        <a:t>methods</a:t>
                      </a:r>
                      <a:r>
                        <a:rPr lang="hu-HU" sz="1000" baseline="0" dirty="0" smtClean="0">
                          <a:effectLst/>
                        </a:rPr>
                        <a:t>. </a:t>
                      </a:r>
                      <a:r>
                        <a:rPr lang="hu-HU" sz="1000" dirty="0" err="1" smtClean="0">
                          <a:effectLst/>
                        </a:rPr>
                        <a:t>Eggs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can</a:t>
                      </a:r>
                      <a:r>
                        <a:rPr lang="hu-HU" sz="1000" dirty="0" smtClean="0">
                          <a:effectLst/>
                        </a:rPr>
                        <a:t> be </a:t>
                      </a:r>
                      <a:r>
                        <a:rPr lang="hu-HU" sz="1000" dirty="0" err="1" smtClean="0">
                          <a:effectLst/>
                        </a:rPr>
                        <a:t>removed</a:t>
                      </a:r>
                      <a:r>
                        <a:rPr lang="hu-HU" sz="1000" dirty="0" smtClean="0">
                          <a:effectLst/>
                        </a:rPr>
                        <a:t> and </a:t>
                      </a:r>
                      <a:r>
                        <a:rPr lang="hu-HU" sz="1000" dirty="0" err="1" smtClean="0">
                          <a:effectLst/>
                        </a:rPr>
                        <a:t>adult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birds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can</a:t>
                      </a:r>
                      <a:r>
                        <a:rPr lang="hu-HU" sz="1000" dirty="0" smtClean="0">
                          <a:effectLst/>
                        </a:rPr>
                        <a:t> be </a:t>
                      </a:r>
                      <a:r>
                        <a:rPr lang="hu-HU" sz="1000" dirty="0" err="1" smtClean="0">
                          <a:effectLst/>
                        </a:rPr>
                        <a:t>culled</a:t>
                      </a:r>
                      <a:r>
                        <a:rPr lang="hu-HU" sz="1000" dirty="0" smtClean="0">
                          <a:effectLst/>
                        </a:rPr>
                        <a:t>. </a:t>
                      </a:r>
                      <a:r>
                        <a:rPr lang="hu-HU" sz="1000" dirty="0" err="1" smtClean="0">
                          <a:effectLst/>
                        </a:rPr>
                        <a:t>Removed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eggs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may</a:t>
                      </a:r>
                      <a:r>
                        <a:rPr lang="hu-HU" sz="1000" dirty="0" smtClean="0">
                          <a:effectLst/>
                        </a:rPr>
                        <a:t> be </a:t>
                      </a:r>
                      <a:r>
                        <a:rPr lang="hu-HU" sz="1000" dirty="0" err="1" smtClean="0">
                          <a:effectLst/>
                        </a:rPr>
                        <a:t>replaced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with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wooden</a:t>
                      </a:r>
                      <a:r>
                        <a:rPr lang="hu-HU" sz="1000" dirty="0" smtClean="0">
                          <a:effectLst/>
                        </a:rPr>
                        <a:t> </a:t>
                      </a:r>
                      <a:r>
                        <a:rPr lang="hu-HU" sz="1000" dirty="0" err="1" smtClean="0">
                          <a:effectLst/>
                        </a:rPr>
                        <a:t>eggs</a:t>
                      </a:r>
                      <a:r>
                        <a:rPr lang="hu-HU" sz="1000" dirty="0" smtClean="0">
                          <a:effectLst/>
                        </a:rPr>
                        <a:t>.</a:t>
                      </a:r>
                      <a:endParaRPr lang="hu-H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 err="1" smtClean="0">
                          <a:effectLst/>
                        </a:rPr>
                        <a:t>Moderate</a:t>
                      </a:r>
                      <a:r>
                        <a:rPr lang="hu-HU" sz="1200" dirty="0" smtClean="0">
                          <a:effectLst/>
                        </a:rPr>
                        <a:t> </a:t>
                      </a:r>
                      <a:r>
                        <a:rPr lang="hu-HU" sz="1200" dirty="0" err="1" smtClean="0">
                          <a:effectLst/>
                        </a:rPr>
                        <a:t>effect</a:t>
                      </a:r>
                      <a:endParaRPr lang="hu-H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51" marR="493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N.a</a:t>
                      </a:r>
                      <a:r>
                        <a:rPr lang="hu-H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hu-H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351" marR="493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229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New  SK-HU LIFE project on IAS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hu-HU" sz="3500" dirty="0"/>
              <a:t>Project </a:t>
            </a:r>
            <a:r>
              <a:rPr lang="hu-HU" sz="3500" dirty="0" err="1"/>
              <a:t>acronym</a:t>
            </a:r>
            <a:r>
              <a:rPr lang="hu-HU" sz="3500" dirty="0"/>
              <a:t>: LIFE23-NAT-SK-LIFE RESISTANCE</a:t>
            </a:r>
          </a:p>
          <a:p>
            <a:r>
              <a:rPr lang="hu-HU" sz="3500" dirty="0"/>
              <a:t>Project ID: 101148377</a:t>
            </a:r>
          </a:p>
          <a:p>
            <a:r>
              <a:rPr lang="hu-HU" sz="3500" dirty="0" err="1" smtClean="0"/>
              <a:t>Title</a:t>
            </a:r>
            <a:r>
              <a:rPr lang="hu-HU" sz="3500" dirty="0" smtClean="0"/>
              <a:t>: </a:t>
            </a:r>
            <a:r>
              <a:rPr lang="hu-HU" sz="3500" dirty="0" err="1"/>
              <a:t>Comprehensive</a:t>
            </a:r>
            <a:r>
              <a:rPr lang="hu-HU" sz="3500" dirty="0"/>
              <a:t> </a:t>
            </a:r>
            <a:r>
              <a:rPr lang="hu-HU" sz="3500" dirty="0" err="1"/>
              <a:t>restoration</a:t>
            </a:r>
            <a:r>
              <a:rPr lang="hu-HU" sz="3500" dirty="0"/>
              <a:t> of </a:t>
            </a:r>
            <a:r>
              <a:rPr lang="hu-HU" sz="3500" dirty="0" err="1"/>
              <a:t>Danube</a:t>
            </a:r>
            <a:r>
              <a:rPr lang="hu-HU" sz="3500" dirty="0"/>
              <a:t> </a:t>
            </a:r>
            <a:r>
              <a:rPr lang="hu-HU" sz="3500" dirty="0" err="1"/>
              <a:t>floodplain</a:t>
            </a:r>
            <a:r>
              <a:rPr lang="hu-HU" sz="3500" dirty="0"/>
              <a:t> </a:t>
            </a:r>
            <a:r>
              <a:rPr lang="hu-HU" sz="3500" dirty="0" err="1"/>
              <a:t>habitats</a:t>
            </a:r>
            <a:r>
              <a:rPr lang="hu-HU" sz="3500" dirty="0"/>
              <a:t> and </a:t>
            </a:r>
            <a:r>
              <a:rPr lang="hu-HU" sz="3500" dirty="0" err="1"/>
              <a:t>support</a:t>
            </a:r>
            <a:r>
              <a:rPr lang="hu-HU" sz="3500" dirty="0"/>
              <a:t> </a:t>
            </a:r>
            <a:r>
              <a:rPr lang="hu-HU" sz="3500" dirty="0" err="1"/>
              <a:t>for</a:t>
            </a:r>
            <a:r>
              <a:rPr lang="hu-HU" sz="3500" dirty="0"/>
              <a:t> </a:t>
            </a:r>
            <a:r>
              <a:rPr lang="hu-HU" sz="3500" dirty="0" err="1"/>
              <a:t>resistance</a:t>
            </a:r>
            <a:r>
              <a:rPr lang="hu-HU" sz="3500" dirty="0"/>
              <a:t> </a:t>
            </a:r>
            <a:r>
              <a:rPr lang="hu-HU" sz="3500" dirty="0" err="1"/>
              <a:t>to</a:t>
            </a:r>
            <a:r>
              <a:rPr lang="hu-HU" sz="3500" dirty="0"/>
              <a:t> </a:t>
            </a:r>
            <a:r>
              <a:rPr lang="hu-HU" sz="3500" dirty="0" err="1"/>
              <a:t>plant</a:t>
            </a:r>
            <a:r>
              <a:rPr lang="hu-HU" sz="3500" dirty="0"/>
              <a:t> </a:t>
            </a:r>
            <a:r>
              <a:rPr lang="hu-HU" sz="3500" dirty="0" err="1"/>
              <a:t>invasive</a:t>
            </a:r>
            <a:r>
              <a:rPr lang="hu-HU" sz="3500" dirty="0"/>
              <a:t> </a:t>
            </a:r>
            <a:r>
              <a:rPr lang="hu-HU" sz="3500" dirty="0" err="1"/>
              <a:t>alien</a:t>
            </a:r>
            <a:r>
              <a:rPr lang="hu-HU" sz="3500" dirty="0"/>
              <a:t> species</a:t>
            </a:r>
          </a:p>
          <a:p>
            <a:r>
              <a:rPr lang="hu-HU" sz="3500" dirty="0" smtClean="0"/>
              <a:t>1</a:t>
            </a:r>
            <a:r>
              <a:rPr lang="hu-HU" sz="3500" dirty="0"/>
              <a:t>. </a:t>
            </a:r>
            <a:r>
              <a:rPr lang="hu-HU" sz="3500" dirty="0" err="1"/>
              <a:t>coordinator</a:t>
            </a:r>
            <a:r>
              <a:rPr lang="hu-HU" sz="3500" dirty="0"/>
              <a:t>:</a:t>
            </a:r>
          </a:p>
          <a:p>
            <a:r>
              <a:rPr lang="hu-HU" sz="3500" dirty="0"/>
              <a:t>BROZ OCHRANARSKE ZDRUZENIE (BROZ</a:t>
            </a:r>
            <a:r>
              <a:rPr lang="hu-HU" sz="3500" dirty="0" smtClean="0"/>
              <a:t>) </a:t>
            </a:r>
          </a:p>
          <a:p>
            <a:r>
              <a:rPr lang="hu-HU" sz="3500" dirty="0" err="1" smtClean="0"/>
              <a:t>other</a:t>
            </a:r>
            <a:r>
              <a:rPr lang="hu-HU" sz="3500" dirty="0" smtClean="0"/>
              <a:t> </a:t>
            </a:r>
            <a:r>
              <a:rPr lang="hu-HU" sz="3500" dirty="0" err="1" smtClean="0"/>
              <a:t>beneficiaries</a:t>
            </a:r>
            <a:r>
              <a:rPr lang="hu-HU" sz="3500" dirty="0" smtClean="0"/>
              <a:t> </a:t>
            </a:r>
            <a:r>
              <a:rPr lang="hu-HU" sz="3500" dirty="0" err="1" smtClean="0"/>
              <a:t>include</a:t>
            </a:r>
            <a:r>
              <a:rPr lang="hu-HU" sz="3500" dirty="0" smtClean="0"/>
              <a:t>:</a:t>
            </a:r>
            <a:endParaRPr lang="hu-HU" sz="3500" dirty="0"/>
          </a:p>
          <a:p>
            <a:r>
              <a:rPr lang="hu-HU" sz="3500" dirty="0" smtClean="0"/>
              <a:t>CENTRUM </a:t>
            </a:r>
            <a:r>
              <a:rPr lang="hu-HU" sz="3500" dirty="0"/>
              <a:t>BIOLOGIE RASTLIN A BIODIVERZITY SLOVENSKEJ AKADEMIE VIED</a:t>
            </a:r>
          </a:p>
          <a:p>
            <a:r>
              <a:rPr lang="hu-HU" sz="3500" dirty="0" smtClean="0"/>
              <a:t>NARODNE </a:t>
            </a:r>
            <a:r>
              <a:rPr lang="hu-HU" sz="3500" dirty="0"/>
              <a:t>LESNICKE CENTRUM (</a:t>
            </a:r>
            <a:r>
              <a:rPr lang="hu-HU" sz="3500" dirty="0" smtClean="0"/>
              <a:t>NFC)</a:t>
            </a:r>
            <a:endParaRPr lang="hu-HU" sz="3500" dirty="0"/>
          </a:p>
          <a:p>
            <a:r>
              <a:rPr lang="hu-HU" sz="3500" dirty="0" smtClean="0"/>
              <a:t>VYSKUMNY </a:t>
            </a:r>
            <a:r>
              <a:rPr lang="hu-HU" sz="3500" dirty="0"/>
              <a:t>USTAV VODNEHO HOSPODARSTVA (</a:t>
            </a:r>
            <a:r>
              <a:rPr lang="hu-HU" sz="3500" dirty="0" smtClean="0"/>
              <a:t>VUVH)</a:t>
            </a:r>
          </a:p>
          <a:p>
            <a:r>
              <a:rPr lang="hu-HU" sz="3500" dirty="0" smtClean="0"/>
              <a:t>PISZTRANG </a:t>
            </a:r>
            <a:r>
              <a:rPr lang="hu-HU" sz="3500" dirty="0"/>
              <a:t>KOR WALDORF TERMESZETVEDO ES </a:t>
            </a:r>
            <a:r>
              <a:rPr lang="hu-HU" sz="3500" dirty="0" smtClean="0"/>
              <a:t>TERMESZETJARO EGYESULET </a:t>
            </a:r>
            <a:r>
              <a:rPr lang="hu-HU" sz="3500" dirty="0"/>
              <a:t>(</a:t>
            </a:r>
            <a:r>
              <a:rPr lang="hu-HU" sz="3500" dirty="0" smtClean="0"/>
              <a:t>PKE)</a:t>
            </a:r>
          </a:p>
          <a:p>
            <a:r>
              <a:rPr lang="hu-HU" sz="3500" dirty="0" smtClean="0"/>
              <a:t>FERTO-HANSAG </a:t>
            </a:r>
            <a:r>
              <a:rPr lang="hu-HU" sz="3500" dirty="0"/>
              <a:t>NEMZETI PARK </a:t>
            </a:r>
            <a:r>
              <a:rPr lang="hu-HU" sz="3500" dirty="0" smtClean="0"/>
              <a:t>IGAZGATOSAG</a:t>
            </a:r>
            <a:r>
              <a:rPr lang="hu-H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09647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New  SK-HU LIFE project on IAS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u-HU" dirty="0" err="1" smtClean="0"/>
              <a:t>Danube</a:t>
            </a:r>
            <a:r>
              <a:rPr lang="hu-HU" dirty="0" smtClean="0"/>
              <a:t> </a:t>
            </a:r>
            <a:r>
              <a:rPr lang="hu-HU" dirty="0" err="1"/>
              <a:t>alluvial</a:t>
            </a:r>
            <a:r>
              <a:rPr lang="hu-HU" dirty="0"/>
              <a:t> </a:t>
            </a:r>
            <a:r>
              <a:rPr lang="hu-HU" dirty="0" err="1"/>
              <a:t>habitats</a:t>
            </a:r>
            <a:r>
              <a:rPr lang="hu-HU" dirty="0"/>
              <a:t> (*91E0, 6440, 3270, 91F0) </a:t>
            </a:r>
            <a:r>
              <a:rPr lang="hu-HU" dirty="0" err="1" smtClean="0"/>
              <a:t>in</a:t>
            </a:r>
            <a:r>
              <a:rPr lang="hu-HU" dirty="0" smtClean="0"/>
              <a:t> 15 </a:t>
            </a:r>
            <a:r>
              <a:rPr lang="hu-HU" dirty="0" err="1"/>
              <a:t>SCIs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targeted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</a:t>
            </a:r>
            <a:r>
              <a:rPr lang="hu-HU" dirty="0" err="1"/>
              <a:t>Slovakia</a:t>
            </a:r>
            <a:r>
              <a:rPr lang="hu-HU" dirty="0"/>
              <a:t> and Hungary. </a:t>
            </a:r>
            <a:endParaRPr lang="hu-HU" dirty="0" smtClean="0"/>
          </a:p>
          <a:p>
            <a:r>
              <a:rPr lang="hu-HU" dirty="0" err="1" smtClean="0"/>
              <a:t>Threats</a:t>
            </a:r>
            <a:r>
              <a:rPr lang="hu-HU" dirty="0" smtClean="0"/>
              <a:t>: </a:t>
            </a:r>
            <a:r>
              <a:rPr lang="hu-HU" dirty="0"/>
              <a:t>a</a:t>
            </a:r>
            <a:r>
              <a:rPr lang="hu-HU" dirty="0" smtClean="0"/>
              <a:t>ltered </a:t>
            </a:r>
            <a:r>
              <a:rPr lang="hu-HU" dirty="0" err="1"/>
              <a:t>water</a:t>
            </a:r>
            <a:r>
              <a:rPr lang="hu-HU" dirty="0"/>
              <a:t> </a:t>
            </a:r>
            <a:r>
              <a:rPr lang="hu-HU" dirty="0" err="1"/>
              <a:t>regime</a:t>
            </a:r>
            <a:r>
              <a:rPr lang="hu-HU" dirty="0"/>
              <a:t>, </a:t>
            </a:r>
            <a:r>
              <a:rPr lang="hu-HU" dirty="0" err="1"/>
              <a:t>intensive</a:t>
            </a:r>
            <a:r>
              <a:rPr lang="hu-HU" dirty="0"/>
              <a:t> </a:t>
            </a:r>
            <a:r>
              <a:rPr lang="hu-HU" dirty="0" err="1"/>
              <a:t>forestry</a:t>
            </a:r>
            <a:r>
              <a:rPr lang="hu-HU" dirty="0"/>
              <a:t>, </a:t>
            </a:r>
            <a:r>
              <a:rPr lang="hu-HU" dirty="0" err="1"/>
              <a:t>abandonment</a:t>
            </a:r>
            <a:r>
              <a:rPr lang="hu-HU" dirty="0"/>
              <a:t> of </a:t>
            </a:r>
            <a:r>
              <a:rPr lang="hu-HU" dirty="0" err="1"/>
              <a:t>traditional</a:t>
            </a:r>
            <a:r>
              <a:rPr lang="hu-HU" dirty="0"/>
              <a:t> management, </a:t>
            </a:r>
            <a:r>
              <a:rPr lang="hu-HU" dirty="0" err="1"/>
              <a:t>especially</a:t>
            </a:r>
            <a:r>
              <a:rPr lang="hu-HU" dirty="0"/>
              <a:t> </a:t>
            </a:r>
            <a:r>
              <a:rPr lang="hu-HU" dirty="0" err="1"/>
              <a:t>extensive</a:t>
            </a:r>
            <a:r>
              <a:rPr lang="hu-HU" dirty="0"/>
              <a:t> </a:t>
            </a:r>
            <a:r>
              <a:rPr lang="hu-HU" dirty="0" err="1" smtClean="0"/>
              <a:t>grazing</a:t>
            </a:r>
            <a:endParaRPr lang="hu-HU" dirty="0"/>
          </a:p>
          <a:p>
            <a:r>
              <a:rPr lang="hu-HU" dirty="0" smtClean="0"/>
              <a:t>120 </a:t>
            </a:r>
            <a:r>
              <a:rPr lang="hu-HU" dirty="0"/>
              <a:t>ha of </a:t>
            </a:r>
            <a:r>
              <a:rPr lang="hu-HU" dirty="0" err="1"/>
              <a:t>wetlands</a:t>
            </a:r>
            <a:r>
              <a:rPr lang="hu-HU" dirty="0"/>
              <a:t> and 20 ha of </a:t>
            </a:r>
            <a:r>
              <a:rPr lang="hu-HU" dirty="0" err="1"/>
              <a:t>floodplain</a:t>
            </a:r>
            <a:r>
              <a:rPr lang="hu-HU" dirty="0"/>
              <a:t> </a:t>
            </a:r>
            <a:r>
              <a:rPr lang="hu-HU" dirty="0" err="1"/>
              <a:t>forest</a:t>
            </a:r>
            <a:r>
              <a:rPr lang="hu-HU" dirty="0"/>
              <a:t> </a:t>
            </a:r>
            <a:r>
              <a:rPr lang="hu-HU" dirty="0" err="1" smtClean="0"/>
              <a:t>will</a:t>
            </a:r>
            <a:r>
              <a:rPr lang="hu-HU" dirty="0" smtClean="0"/>
              <a:t> </a:t>
            </a:r>
            <a:r>
              <a:rPr lang="hu-HU" dirty="0"/>
              <a:t>be </a:t>
            </a:r>
            <a:r>
              <a:rPr lang="hu-HU" dirty="0" err="1"/>
              <a:t>restored</a:t>
            </a:r>
            <a:r>
              <a:rPr lang="hu-HU" dirty="0"/>
              <a:t> and </a:t>
            </a:r>
            <a:r>
              <a:rPr lang="hu-HU" dirty="0" err="1"/>
              <a:t>nature</a:t>
            </a:r>
            <a:r>
              <a:rPr lang="hu-HU" dirty="0"/>
              <a:t> </a:t>
            </a:r>
            <a:r>
              <a:rPr lang="hu-HU" dirty="0" err="1"/>
              <a:t>friendly</a:t>
            </a:r>
            <a:r>
              <a:rPr lang="hu-HU" dirty="0"/>
              <a:t> </a:t>
            </a:r>
            <a:r>
              <a:rPr lang="hu-HU" dirty="0" err="1"/>
              <a:t>grazing</a:t>
            </a:r>
            <a:r>
              <a:rPr lang="hu-HU" dirty="0"/>
              <a:t> on 720 ha </a:t>
            </a:r>
            <a:r>
              <a:rPr lang="hu-HU" dirty="0" err="1"/>
              <a:t>reintroduced</a:t>
            </a:r>
            <a:r>
              <a:rPr lang="hu-HU" dirty="0"/>
              <a:t>. </a:t>
            </a:r>
            <a:endParaRPr lang="hu-HU" dirty="0" smtClean="0"/>
          </a:p>
          <a:p>
            <a:r>
              <a:rPr lang="hu-HU" dirty="0" err="1" smtClean="0"/>
              <a:t>Using</a:t>
            </a:r>
            <a:r>
              <a:rPr lang="hu-HU" dirty="0" smtClean="0"/>
              <a:t> </a:t>
            </a:r>
            <a:r>
              <a:rPr lang="hu-HU" dirty="0"/>
              <a:t>the </a:t>
            </a:r>
            <a:r>
              <a:rPr lang="hu-HU" dirty="0" err="1"/>
              <a:t>synergy</a:t>
            </a:r>
            <a:r>
              <a:rPr lang="hu-HU" dirty="0"/>
              <a:t> of </a:t>
            </a:r>
            <a:r>
              <a:rPr lang="hu-HU" dirty="0" err="1"/>
              <a:t>above-mentioned</a:t>
            </a:r>
            <a:r>
              <a:rPr lang="hu-HU" dirty="0"/>
              <a:t> </a:t>
            </a:r>
            <a:r>
              <a:rPr lang="hu-HU" dirty="0" err="1"/>
              <a:t>actions</a:t>
            </a:r>
            <a:r>
              <a:rPr lang="hu-HU" dirty="0"/>
              <a:t> </a:t>
            </a:r>
            <a:r>
              <a:rPr lang="hu-HU" dirty="0" err="1"/>
              <a:t>together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mechanical</a:t>
            </a:r>
            <a:r>
              <a:rPr lang="hu-HU" dirty="0"/>
              <a:t>, </a:t>
            </a:r>
            <a:r>
              <a:rPr lang="hu-HU" dirty="0" err="1"/>
              <a:t>biological</a:t>
            </a:r>
            <a:r>
              <a:rPr lang="hu-HU" dirty="0"/>
              <a:t> and </a:t>
            </a:r>
            <a:r>
              <a:rPr lang="hu-HU" dirty="0" err="1"/>
              <a:t>chemical</a:t>
            </a:r>
            <a:r>
              <a:rPr lang="hu-HU" dirty="0"/>
              <a:t> </a:t>
            </a:r>
            <a:r>
              <a:rPr lang="hu-HU" dirty="0" err="1"/>
              <a:t>methods</a:t>
            </a:r>
            <a:r>
              <a:rPr lang="hu-HU" dirty="0"/>
              <a:t> of IAS </a:t>
            </a:r>
            <a:r>
              <a:rPr lang="hu-HU" dirty="0" err="1"/>
              <a:t>eradication</a:t>
            </a:r>
            <a:r>
              <a:rPr lang="hu-HU" dirty="0"/>
              <a:t>, </a:t>
            </a:r>
            <a:r>
              <a:rPr lang="hu-HU" dirty="0" err="1"/>
              <a:t>target</a:t>
            </a:r>
            <a:r>
              <a:rPr lang="hu-HU" dirty="0"/>
              <a:t> </a:t>
            </a:r>
            <a:r>
              <a:rPr lang="hu-HU" dirty="0" err="1"/>
              <a:t>IAS</a:t>
            </a:r>
            <a:r>
              <a:rPr lang="hu-HU" dirty="0"/>
              <a:t> </a:t>
            </a:r>
            <a:r>
              <a:rPr lang="hu-HU" dirty="0" err="1"/>
              <a:t>will</a:t>
            </a:r>
            <a:r>
              <a:rPr lang="hu-HU" dirty="0"/>
              <a:t> be </a:t>
            </a:r>
            <a:r>
              <a:rPr lang="hu-HU" dirty="0" err="1"/>
              <a:t>removed</a:t>
            </a:r>
            <a:r>
              <a:rPr lang="hu-HU" dirty="0"/>
              <a:t> on 850 ha. </a:t>
            </a:r>
            <a:endParaRPr lang="hu-HU" dirty="0" smtClean="0"/>
          </a:p>
          <a:p>
            <a:r>
              <a:rPr lang="hu-HU" dirty="0" err="1" smtClean="0"/>
              <a:t>Water</a:t>
            </a:r>
            <a:r>
              <a:rPr lang="hu-HU" dirty="0" smtClean="0"/>
              <a:t> </a:t>
            </a:r>
            <a:r>
              <a:rPr lang="hu-HU" dirty="0" err="1"/>
              <a:t>regime</a:t>
            </a:r>
            <a:r>
              <a:rPr lang="hu-HU" dirty="0"/>
              <a:t> </a:t>
            </a:r>
            <a:r>
              <a:rPr lang="hu-HU" dirty="0" err="1"/>
              <a:t>will</a:t>
            </a:r>
            <a:r>
              <a:rPr lang="hu-HU" dirty="0"/>
              <a:t> be </a:t>
            </a:r>
            <a:r>
              <a:rPr lang="hu-HU" dirty="0" err="1"/>
              <a:t>restored</a:t>
            </a:r>
            <a:r>
              <a:rPr lang="hu-HU" dirty="0"/>
              <a:t> </a:t>
            </a:r>
            <a:endParaRPr lang="hu-HU" dirty="0" smtClean="0"/>
          </a:p>
          <a:p>
            <a:r>
              <a:rPr lang="hu-HU" dirty="0" err="1" smtClean="0"/>
              <a:t>Various</a:t>
            </a:r>
            <a:r>
              <a:rPr lang="hu-HU" dirty="0" smtClean="0"/>
              <a:t> </a:t>
            </a:r>
            <a:r>
              <a:rPr lang="hu-HU" dirty="0" err="1"/>
              <a:t>innovative</a:t>
            </a:r>
            <a:r>
              <a:rPr lang="hu-HU" dirty="0"/>
              <a:t> </a:t>
            </a:r>
            <a:r>
              <a:rPr lang="hu-HU" dirty="0" err="1" smtClean="0"/>
              <a:t>methods</a:t>
            </a:r>
            <a:r>
              <a:rPr lang="hu-HU" dirty="0" smtClean="0"/>
              <a:t>: </a:t>
            </a:r>
          </a:p>
          <a:p>
            <a:pPr marL="0" indent="0">
              <a:buNone/>
            </a:pPr>
            <a:r>
              <a:rPr lang="hu-HU" dirty="0" smtClean="0"/>
              <a:t>	- </a:t>
            </a:r>
            <a:r>
              <a:rPr lang="hu-HU" dirty="0" err="1" smtClean="0"/>
              <a:t>detection</a:t>
            </a:r>
            <a:r>
              <a:rPr lang="hu-HU" dirty="0" smtClean="0"/>
              <a:t> of IAS </a:t>
            </a:r>
            <a:r>
              <a:rPr lang="hu-HU" dirty="0" err="1" smtClean="0"/>
              <a:t>using</a:t>
            </a:r>
            <a:r>
              <a:rPr lang="hu-HU" dirty="0" smtClean="0"/>
              <a:t> </a:t>
            </a:r>
            <a:r>
              <a:rPr lang="hu-HU" dirty="0" err="1"/>
              <a:t>drone</a:t>
            </a:r>
            <a:r>
              <a:rPr lang="hu-HU" dirty="0"/>
              <a:t> and </a:t>
            </a:r>
            <a:r>
              <a:rPr lang="hu-HU" dirty="0" err="1"/>
              <a:t>satellite</a:t>
            </a:r>
            <a:r>
              <a:rPr lang="hu-HU" dirty="0"/>
              <a:t> </a:t>
            </a:r>
            <a:r>
              <a:rPr lang="hu-HU" dirty="0" err="1" smtClean="0"/>
              <a:t>data</a:t>
            </a:r>
            <a:r>
              <a:rPr lang="hu-HU" dirty="0" smtClean="0"/>
              <a:t>, 	- </a:t>
            </a:r>
            <a:r>
              <a:rPr lang="hu-HU" dirty="0" err="1" smtClean="0"/>
              <a:t>biological</a:t>
            </a:r>
            <a:r>
              <a:rPr lang="hu-HU" dirty="0" smtClean="0"/>
              <a:t> </a:t>
            </a:r>
            <a:r>
              <a:rPr lang="hu-HU" dirty="0" err="1"/>
              <a:t>control</a:t>
            </a:r>
            <a:r>
              <a:rPr lang="hu-HU" dirty="0"/>
              <a:t> of </a:t>
            </a:r>
            <a:r>
              <a:rPr lang="hu-HU" dirty="0" err="1"/>
              <a:t>Ailanthus</a:t>
            </a:r>
            <a:r>
              <a:rPr lang="hu-HU" dirty="0"/>
              <a:t> </a:t>
            </a:r>
            <a:r>
              <a:rPr lang="hu-HU" dirty="0" err="1"/>
              <a:t>altissima</a:t>
            </a:r>
            <a:r>
              <a:rPr lang="hu-HU" dirty="0"/>
              <a:t>, </a:t>
            </a:r>
            <a:endParaRPr lang="hu-HU" dirty="0" smtClean="0"/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- </a:t>
            </a:r>
            <a:r>
              <a:rPr lang="hu-HU" dirty="0" err="1" smtClean="0"/>
              <a:t>improvement</a:t>
            </a:r>
            <a:r>
              <a:rPr lang="hu-HU" dirty="0" smtClean="0"/>
              <a:t> </a:t>
            </a:r>
            <a:r>
              <a:rPr lang="hu-HU" dirty="0"/>
              <a:t>of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seedling</a:t>
            </a:r>
            <a:r>
              <a:rPr lang="hu-HU" dirty="0"/>
              <a:t> </a:t>
            </a:r>
            <a:r>
              <a:rPr lang="hu-HU" dirty="0" err="1"/>
              <a:t>survival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implementing</a:t>
            </a:r>
            <a:r>
              <a:rPr lang="hu-HU" dirty="0"/>
              <a:t> </a:t>
            </a:r>
            <a:r>
              <a:rPr lang="hu-HU" dirty="0" err="1"/>
              <a:t>usage</a:t>
            </a:r>
            <a:r>
              <a:rPr lang="hu-HU" dirty="0"/>
              <a:t> </a:t>
            </a:r>
            <a:r>
              <a:rPr lang="hu-HU" dirty="0" err="1"/>
              <a:t>of</a:t>
            </a:r>
            <a:r>
              <a:rPr lang="hu-HU" dirty="0"/>
              <a:t> local </a:t>
            </a:r>
            <a:r>
              <a:rPr lang="hu-HU" dirty="0" err="1"/>
              <a:t>mycorrhizal</a:t>
            </a:r>
            <a:r>
              <a:rPr lang="hu-HU" dirty="0"/>
              <a:t> </a:t>
            </a:r>
            <a:r>
              <a:rPr lang="hu-HU" dirty="0" err="1"/>
              <a:t>fungi</a:t>
            </a:r>
            <a:r>
              <a:rPr lang="hu-HU" dirty="0"/>
              <a:t>, </a:t>
            </a:r>
            <a:r>
              <a:rPr lang="hu-HU" dirty="0" err="1"/>
              <a:t>detected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DNA </a:t>
            </a:r>
            <a:r>
              <a:rPr lang="hu-HU" dirty="0" err="1"/>
              <a:t>analyses</a:t>
            </a:r>
            <a:r>
              <a:rPr lang="hu-HU" dirty="0"/>
              <a:t> </a:t>
            </a:r>
            <a:endParaRPr lang="hu-HU" dirty="0" smtClean="0"/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- monitoring </a:t>
            </a:r>
            <a:r>
              <a:rPr lang="hu-HU" dirty="0"/>
              <a:t>of project </a:t>
            </a:r>
            <a:r>
              <a:rPr lang="hu-HU" dirty="0" err="1"/>
              <a:t>impact</a:t>
            </a:r>
            <a:r>
              <a:rPr lang="hu-HU" dirty="0"/>
              <a:t> on fauna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eDNA</a:t>
            </a:r>
            <a:r>
              <a:rPr lang="hu-HU" dirty="0"/>
              <a:t> </a:t>
            </a:r>
            <a:r>
              <a:rPr lang="hu-HU" dirty="0" err="1"/>
              <a:t>metabarcoding</a:t>
            </a:r>
            <a:r>
              <a:rPr lang="hu-HU" dirty="0"/>
              <a:t> </a:t>
            </a:r>
            <a:r>
              <a:rPr lang="hu-HU" dirty="0" err="1" smtClean="0"/>
              <a:t>methods</a:t>
            </a:r>
            <a:endParaRPr lang="hu-HU" dirty="0" smtClean="0"/>
          </a:p>
          <a:p>
            <a:r>
              <a:rPr lang="hu-HU" dirty="0" err="1" smtClean="0"/>
              <a:t>Awareness</a:t>
            </a:r>
            <a:r>
              <a:rPr lang="hu-HU" dirty="0" smtClean="0"/>
              <a:t> </a:t>
            </a:r>
            <a:r>
              <a:rPr lang="hu-HU" dirty="0" err="1"/>
              <a:t>raising</a:t>
            </a:r>
            <a:r>
              <a:rPr lang="hu-HU" dirty="0"/>
              <a:t> and </a:t>
            </a:r>
            <a:r>
              <a:rPr lang="hu-HU" dirty="0" err="1"/>
              <a:t>dissemination</a:t>
            </a:r>
            <a:r>
              <a:rPr lang="hu-HU" dirty="0"/>
              <a:t> </a:t>
            </a:r>
            <a:r>
              <a:rPr lang="hu-HU" dirty="0" err="1" smtClean="0"/>
              <a:t>actions</a:t>
            </a:r>
            <a:endParaRPr lang="hu-HU" dirty="0" smtClean="0"/>
          </a:p>
          <a:p>
            <a:r>
              <a:rPr lang="hu-HU" dirty="0" err="1" smtClean="0"/>
              <a:t>Improving</a:t>
            </a:r>
            <a:r>
              <a:rPr lang="hu-HU" dirty="0" smtClean="0"/>
              <a:t> </a:t>
            </a:r>
            <a:r>
              <a:rPr lang="hu-HU" dirty="0" err="1"/>
              <a:t>policies</a:t>
            </a:r>
            <a:r>
              <a:rPr lang="hu-HU" dirty="0"/>
              <a:t> and </a:t>
            </a:r>
            <a:r>
              <a:rPr lang="hu-HU" dirty="0" err="1"/>
              <a:t>agro-envi</a:t>
            </a:r>
            <a:r>
              <a:rPr lang="hu-HU" dirty="0"/>
              <a:t> </a:t>
            </a:r>
            <a:r>
              <a:rPr lang="hu-HU" dirty="0" err="1"/>
              <a:t>scheme</a:t>
            </a:r>
            <a:r>
              <a:rPr lang="hu-HU" dirty="0"/>
              <a:t> (CAP).</a:t>
            </a:r>
          </a:p>
          <a:p>
            <a:r>
              <a:rPr lang="hu-HU" dirty="0" err="1"/>
              <a:t>Duration</a:t>
            </a:r>
            <a:r>
              <a:rPr lang="hu-HU" dirty="0"/>
              <a:t>: 1 </a:t>
            </a:r>
            <a:r>
              <a:rPr lang="hu-HU" dirty="0" err="1"/>
              <a:t>June</a:t>
            </a:r>
            <a:r>
              <a:rPr lang="hu-HU" dirty="0"/>
              <a:t> 2024 – 30 </a:t>
            </a:r>
            <a:r>
              <a:rPr lang="hu-HU" dirty="0" err="1"/>
              <a:t>September</a:t>
            </a:r>
            <a:r>
              <a:rPr lang="hu-HU" dirty="0"/>
              <a:t> 2030 </a:t>
            </a:r>
          </a:p>
          <a:p>
            <a:r>
              <a:rPr lang="hu-HU" u="sng" dirty="0" err="1" smtClean="0"/>
              <a:t>Budget</a:t>
            </a:r>
            <a:r>
              <a:rPr lang="hu-HU" u="sng" dirty="0" smtClean="0"/>
              <a:t>:</a:t>
            </a:r>
            <a:r>
              <a:rPr lang="hu-HU" i="1" dirty="0" smtClean="0"/>
              <a:t> </a:t>
            </a:r>
            <a:r>
              <a:rPr lang="hu-HU" i="1" dirty="0"/>
              <a:t>6 465 129.60 </a:t>
            </a:r>
            <a:r>
              <a:rPr lang="hu-HU" i="1" dirty="0" smtClean="0"/>
              <a:t>EUR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89897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75B31FE4-4BE5-4CED-8DEA-011633CD0469}"/>
              </a:ext>
            </a:extLst>
          </p:cNvPr>
          <p:cNvSpPr txBox="1"/>
          <p:nvPr/>
        </p:nvSpPr>
        <p:spPr>
          <a:xfrm>
            <a:off x="1235413" y="198491"/>
            <a:ext cx="6566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err="1" smtClean="0">
                <a:solidFill>
                  <a:schemeClr val="accent1"/>
                </a:solidFill>
              </a:rPr>
              <a:t>Thank</a:t>
            </a:r>
            <a:r>
              <a:rPr lang="hu-HU" sz="3200" b="1" dirty="0" smtClean="0">
                <a:solidFill>
                  <a:schemeClr val="accent1"/>
                </a:solidFill>
              </a:rPr>
              <a:t> </a:t>
            </a:r>
            <a:r>
              <a:rPr lang="hu-HU" sz="3200" b="1" dirty="0" err="1" smtClean="0">
                <a:solidFill>
                  <a:schemeClr val="accent1"/>
                </a:solidFill>
              </a:rPr>
              <a:t>you</a:t>
            </a:r>
            <a:r>
              <a:rPr lang="hu-HU" sz="3200" b="1" dirty="0" smtClean="0">
                <a:solidFill>
                  <a:schemeClr val="accent1"/>
                </a:solidFill>
              </a:rPr>
              <a:t> </a:t>
            </a:r>
            <a:r>
              <a:rPr lang="hu-HU" sz="3200" b="1" dirty="0" err="1" smtClean="0">
                <a:solidFill>
                  <a:schemeClr val="accent1"/>
                </a:solidFill>
              </a:rPr>
              <a:t>for</a:t>
            </a:r>
            <a:r>
              <a:rPr lang="hu-HU" sz="3200" b="1" dirty="0" smtClean="0">
                <a:solidFill>
                  <a:schemeClr val="accent1"/>
                </a:solidFill>
              </a:rPr>
              <a:t> </a:t>
            </a:r>
            <a:r>
              <a:rPr lang="hu-HU" sz="3200" b="1" dirty="0" err="1" smtClean="0">
                <a:solidFill>
                  <a:schemeClr val="accent1"/>
                </a:solidFill>
              </a:rPr>
              <a:t>your</a:t>
            </a:r>
            <a:r>
              <a:rPr lang="hu-HU" sz="3200" b="1" dirty="0" smtClean="0">
                <a:solidFill>
                  <a:schemeClr val="accent1"/>
                </a:solidFill>
              </a:rPr>
              <a:t> </a:t>
            </a:r>
            <a:r>
              <a:rPr lang="hu-HU" sz="3200" b="1" dirty="0" err="1" smtClean="0">
                <a:solidFill>
                  <a:schemeClr val="accent1"/>
                </a:solidFill>
              </a:rPr>
              <a:t>attention</a:t>
            </a:r>
            <a:r>
              <a:rPr lang="hu-HU" sz="3200" b="1" dirty="0" smtClean="0">
                <a:solidFill>
                  <a:schemeClr val="accent1"/>
                </a:solidFill>
              </a:rPr>
              <a:t>!</a:t>
            </a:r>
            <a:endParaRPr lang="hu-HU" sz="3200" b="1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D:\0955 Közönséges selyemkóró 2021.06.26. Fülöpháza (homokbuckák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60" y="1028294"/>
            <a:ext cx="7871526" cy="524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53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z">
  <a:themeElements>
    <a:clrScheme name="Atlasz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z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4240</TotalTime>
  <Words>577</Words>
  <Application>Microsoft Office PowerPoint</Application>
  <PresentationFormat>Diavetítés a képernyőre (4:3 oldalarány)</PresentationFormat>
  <Paragraphs>96</Paragraphs>
  <Slides>9</Slides>
  <Notes>5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Rockwell</vt:lpstr>
      <vt:lpstr>Times New Roman</vt:lpstr>
      <vt:lpstr>Wingdings</vt:lpstr>
      <vt:lpstr>Atlasz</vt:lpstr>
      <vt:lpstr>Acrobat Document</vt:lpstr>
      <vt:lpstr>IAS activities in Hungary with a view to possible cooperation with Slovakia</vt:lpstr>
      <vt:lpstr>PowerPoint bemutató</vt:lpstr>
      <vt:lpstr>National legislation</vt:lpstr>
      <vt:lpstr>National activities</vt:lpstr>
      <vt:lpstr>Knowledge base on IAS (www.invaziosfajok.hu)</vt:lpstr>
      <vt:lpstr>Management plans</vt:lpstr>
      <vt:lpstr>New  SK-HU LIFE project on IAS </vt:lpstr>
      <vt:lpstr>New  SK-HU LIFE project on IAS 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Inváziós feladatok</dc:title>
  <dc:creator>Dedák Dalma</dc:creator>
  <cp:lastModifiedBy>AM</cp:lastModifiedBy>
  <cp:revision>348</cp:revision>
  <cp:lastPrinted>2018-02-07T08:46:52Z</cp:lastPrinted>
  <dcterms:created xsi:type="dcterms:W3CDTF">2018-01-29T04:11:29Z</dcterms:created>
  <dcterms:modified xsi:type="dcterms:W3CDTF">2024-06-07T12:20:01Z</dcterms:modified>
</cp:coreProperties>
</file>