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2" r:id="rId3"/>
    <p:sldId id="261" r:id="rId4"/>
    <p:sldId id="283" r:id="rId5"/>
    <p:sldId id="284" r:id="rId6"/>
    <p:sldId id="285" r:id="rId7"/>
    <p:sldId id="286" r:id="rId8"/>
    <p:sldId id="269" r:id="rId9"/>
  </p:sldIdLst>
  <p:sldSz cx="9144000" cy="6858000" type="screen4x3"/>
  <p:notesSz cx="6808788" cy="99409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MF" initials="TM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EAB0"/>
    <a:srgbClr val="4F7921"/>
    <a:srgbClr val="DAA600"/>
    <a:srgbClr val="FF9B9B"/>
    <a:srgbClr val="FFC9C9"/>
    <a:srgbClr val="81C9FF"/>
    <a:srgbClr val="C5D8FF"/>
    <a:srgbClr val="D5B8EA"/>
    <a:srgbClr val="FFE593"/>
    <a:srgbClr val="CCE9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629" autoAdjust="0"/>
  </p:normalViewPr>
  <p:slideViewPr>
    <p:cSldViewPr>
      <p:cViewPr varScale="1">
        <p:scale>
          <a:sx n="109" d="100"/>
          <a:sy n="109" d="100"/>
        </p:scale>
        <p:origin x="1716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AB236-8C99-4BD9-ACFA-D4FD7E368E0D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EE1F8-A83D-4198-A0FA-259FC22DC5A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98979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13D06-9200-4144-B39F-8443D1BBECC0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E8845-7942-4060-BD3C-9635F1211B9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0693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310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A Kohéziós forrásokat</a:t>
            </a:r>
            <a:r>
              <a:rPr lang="hu-HU" baseline="0" dirty="0"/>
              <a:t> szinte mindenre használjuk. De alapvetően az egyszeri beruházásokra (</a:t>
            </a:r>
            <a:r>
              <a:rPr lang="hu-HU" baseline="0" dirty="0" err="1"/>
              <a:t>one-off</a:t>
            </a:r>
            <a:r>
              <a:rPr lang="hu-HU" baseline="0" dirty="0"/>
              <a:t> </a:t>
            </a:r>
            <a:r>
              <a:rPr lang="hu-HU" baseline="0" dirty="0" err="1"/>
              <a:t>projects</a:t>
            </a:r>
            <a:r>
              <a:rPr lang="hu-HU" baseline="0" dirty="0"/>
              <a:t>), elsősorban az </a:t>
            </a:r>
            <a:r>
              <a:rPr lang="hu-HU" baseline="0" dirty="0" err="1"/>
              <a:t>NPI-knél</a:t>
            </a:r>
            <a:r>
              <a:rPr lang="hu-HU" baseline="0" dirty="0"/>
              <a:t>, 300 ezer ha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2332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1000" dirty="0" err="1"/>
              <a:t>NPI-k</a:t>
            </a:r>
            <a:r>
              <a:rPr lang="hu-HU" sz="1000" dirty="0"/>
              <a:t> információi alapján 21 </a:t>
            </a:r>
            <a:r>
              <a:rPr lang="hu-HU" sz="1000" dirty="0" err="1"/>
              <a:t>élőhelytípusnál</a:t>
            </a:r>
            <a:r>
              <a:rPr lang="hu-HU" sz="1000" dirty="0"/>
              <a:t> lesz előrelépés az</a:t>
            </a:r>
            <a:r>
              <a:rPr lang="hu-HU" sz="1000" baseline="0" dirty="0"/>
              <a:t> érintett site-okon</a:t>
            </a:r>
            <a:r>
              <a:rPr lang="hu-HU" sz="1000" dirty="0"/>
              <a:t>; a felhívás megjelenését várjuk, év közepén várható (22 </a:t>
            </a:r>
            <a:r>
              <a:rPr lang="hu-HU" sz="1000" dirty="0" err="1"/>
              <a:t>dec-ben</a:t>
            </a:r>
            <a:r>
              <a:rPr lang="hu-HU" sz="1000" dirty="0"/>
              <a:t> elfogadta</a:t>
            </a:r>
            <a:r>
              <a:rPr lang="hu-HU" sz="1000" baseline="0" dirty="0"/>
              <a:t> a Bizottság). 21 már rögtön indulhatna, az előkészítésük már az előző időszakban volt. A forrás leosztása már eleve intézményre specifikált, könnyíti a természetvédelmi szereplőknek a pályázást, de nem erősíti az együttműködést más ágazatokkal.</a:t>
            </a:r>
            <a:endParaRPr lang="hu-HU" sz="10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2961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Korábban próbáltunk vízügynek, erdészetnek,</a:t>
            </a:r>
            <a:r>
              <a:rPr lang="hu-HU" baseline="0" dirty="0"/>
              <a:t> önkormányzatnak lehetőséget adni, de nem volt területük (ÖK) és főleg motivációjuk; most már csak konzorciumi partnerek lehetnek. Az </a:t>
            </a:r>
            <a:r>
              <a:rPr lang="hu-HU" baseline="0" dirty="0" err="1"/>
              <a:t>NPI-k</a:t>
            </a:r>
            <a:r>
              <a:rPr lang="hu-HU" baseline="0" dirty="0"/>
              <a:t> mindegyikénél van pályázati osztály, intézményrendszer van a pályázatokra. AM saját projektek is vannak – policy feladatokra (mert nincs rá elég hazai forrás), monitorozás, kommunikáció, informatika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2216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7579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0008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2348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E8845-7942-4060-BD3C-9635F1211B93}" type="slidenum">
              <a:rPr lang="hu-HU" smtClean="0"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0775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32C8270-AA63-4190-8354-909FCACF07E9}" type="slidenum">
              <a:rPr lang="hu-HU" smtClean="0"/>
              <a:t>‹#›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hu-H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B7A2E28-438D-4EA5-BF06-E1DDFC6C8585}" type="datetimeFigureOut">
              <a:rPr lang="hu-HU" smtClean="0"/>
              <a:t>2024. 08. 13.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79512" y="1772816"/>
            <a:ext cx="8050088" cy="1873895"/>
          </a:xfrm>
        </p:spPr>
        <p:txBody>
          <a:bodyPr/>
          <a:lstStyle/>
          <a:p>
            <a:r>
              <a:rPr lang="hu-HU" sz="3600" b="1" dirty="0"/>
              <a:t>EU </a:t>
            </a:r>
            <a:r>
              <a:rPr lang="hu-HU" sz="3600" b="1" dirty="0" err="1"/>
              <a:t>financing</a:t>
            </a:r>
            <a:r>
              <a:rPr lang="hu-HU" sz="3600" b="1" dirty="0"/>
              <a:t> of </a:t>
            </a:r>
            <a:r>
              <a:rPr lang="hu-HU" sz="3600" b="1" dirty="0" err="1"/>
              <a:t>projects</a:t>
            </a:r>
            <a:r>
              <a:rPr lang="hu-HU" sz="3600" b="1" dirty="0"/>
              <a:t> </a:t>
            </a:r>
            <a:r>
              <a:rPr lang="en-GB" sz="3600" b="1" dirty="0"/>
              <a:t>in Hungary</a:t>
            </a:r>
            <a:endParaRPr lang="en-GB" sz="3600" i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90128" y="4365104"/>
            <a:ext cx="7694240" cy="1080120"/>
          </a:xfrm>
        </p:spPr>
        <p:txBody>
          <a:bodyPr>
            <a:noAutofit/>
          </a:bodyPr>
          <a:lstStyle/>
          <a:p>
            <a:endParaRPr lang="en-GB" sz="1800" dirty="0">
              <a:solidFill>
                <a:schemeClr val="tx2"/>
              </a:solidFill>
            </a:endParaRPr>
          </a:p>
        </p:txBody>
      </p:sp>
      <p:pic>
        <p:nvPicPr>
          <p:cNvPr id="1027" name="Picture 3" descr="D:\TMF 1\Admin\amlogoangol\AM_logo-vonalas-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638378" cy="132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97" y="5922350"/>
            <a:ext cx="782938" cy="782938"/>
          </a:xfrm>
          <a:prstGeom prst="rect">
            <a:avLst/>
          </a:prstGeom>
        </p:spPr>
      </p:pic>
      <p:sp>
        <p:nvSpPr>
          <p:cNvPr id="9" name="Alcím 2"/>
          <p:cNvSpPr txBox="1">
            <a:spLocks/>
          </p:cNvSpPr>
          <p:nvPr/>
        </p:nvSpPr>
        <p:spPr>
          <a:xfrm>
            <a:off x="1475656" y="5949280"/>
            <a:ext cx="6768752" cy="7200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600" b="1" i="1" dirty="0">
                <a:solidFill>
                  <a:schemeClr val="tx2"/>
                </a:solidFill>
              </a:rPr>
              <a:t>Örs Marczin</a:t>
            </a:r>
          </a:p>
          <a:p>
            <a:pPr>
              <a:spcBef>
                <a:spcPts val="0"/>
              </a:spcBef>
            </a:pPr>
            <a:r>
              <a:rPr lang="en-GB" sz="1600" b="1" i="1" dirty="0">
                <a:solidFill>
                  <a:schemeClr val="tx2"/>
                </a:solidFill>
              </a:rPr>
              <a:t>Department for Nature Conservation</a:t>
            </a:r>
          </a:p>
        </p:txBody>
      </p:sp>
    </p:spTree>
    <p:extLst>
      <p:ext uri="{BB962C8B-B14F-4D97-AF65-F5344CB8AC3E}">
        <p14:creationId xmlns:p14="http://schemas.microsoft.com/office/powerpoint/2010/main" val="288324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107504" y="130621"/>
            <a:ext cx="8280920" cy="634083"/>
          </a:xfrm>
        </p:spPr>
        <p:txBody>
          <a:bodyPr/>
          <a:lstStyle/>
          <a:p>
            <a:r>
              <a:rPr lang="en-GB" sz="3200" b="1" dirty="0"/>
              <a:t>PAF implementation – </a:t>
            </a:r>
            <a:r>
              <a:rPr lang="en-GB" sz="3200" b="1" u="sng" dirty="0"/>
              <a:t>integration of funding needs</a:t>
            </a:r>
            <a:endParaRPr lang="en-GB" sz="24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808881"/>
            <a:ext cx="8907463" cy="593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2322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2"/>
          <p:cNvSpPr txBox="1">
            <a:spLocks/>
          </p:cNvSpPr>
          <p:nvPr/>
        </p:nvSpPr>
        <p:spPr>
          <a:xfrm>
            <a:off x="122038" y="1052736"/>
            <a:ext cx="4092747" cy="34563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tx2"/>
                </a:solidFill>
              </a:rPr>
              <a:t>Allocation</a:t>
            </a:r>
            <a:r>
              <a:rPr lang="en-GB" sz="1800" dirty="0">
                <a:solidFill>
                  <a:schemeClr val="tx2"/>
                </a:solidFill>
              </a:rPr>
              <a:t>: </a:t>
            </a:r>
            <a:r>
              <a:rPr lang="en-GB" sz="1800" b="1" dirty="0">
                <a:solidFill>
                  <a:schemeClr val="tx2"/>
                </a:solidFill>
              </a:rPr>
              <a:t>112,4 M EUR </a:t>
            </a:r>
            <a:r>
              <a:rPr lang="en-GB" sz="1800" dirty="0">
                <a:solidFill>
                  <a:schemeClr val="tx2"/>
                </a:solidFill>
              </a:rPr>
              <a:t>(ERDF)</a:t>
            </a:r>
            <a:r>
              <a:rPr lang="hu-HU" sz="1800" dirty="0">
                <a:solidFill>
                  <a:schemeClr val="tx2"/>
                </a:solidFill>
              </a:rPr>
              <a:t> ~ </a:t>
            </a:r>
            <a:r>
              <a:rPr lang="en-GB" sz="1800" dirty="0">
                <a:solidFill>
                  <a:schemeClr val="tx2"/>
                </a:solidFill>
              </a:rPr>
              <a:t>2,6% of the OP budget</a:t>
            </a:r>
          </a:p>
          <a:p>
            <a:r>
              <a:rPr lang="en-GB" sz="1800" dirty="0">
                <a:solidFill>
                  <a:schemeClr val="tx2"/>
                </a:solidFill>
              </a:rPr>
              <a:t>More than </a:t>
            </a:r>
            <a:r>
              <a:rPr lang="en-GB" sz="1800" b="1" dirty="0">
                <a:solidFill>
                  <a:schemeClr val="tx2"/>
                </a:solidFill>
              </a:rPr>
              <a:t>70% of funds for direct measures </a:t>
            </a:r>
          </a:p>
          <a:p>
            <a:r>
              <a:rPr lang="en-GB" sz="1800" dirty="0">
                <a:solidFill>
                  <a:schemeClr val="tx2"/>
                </a:solidFill>
              </a:rPr>
              <a:t>Project pipeline: </a:t>
            </a:r>
            <a:r>
              <a:rPr lang="en-GB" sz="1800" b="1" dirty="0">
                <a:solidFill>
                  <a:schemeClr val="tx2"/>
                </a:solidFill>
              </a:rPr>
              <a:t>67 projects</a:t>
            </a:r>
            <a:r>
              <a:rPr lang="en-GB" sz="1800" dirty="0">
                <a:solidFill>
                  <a:schemeClr val="tx2"/>
                </a:solidFill>
              </a:rPr>
              <a:t> worth app. </a:t>
            </a:r>
            <a:r>
              <a:rPr lang="en-GB" sz="1800" b="1" dirty="0">
                <a:solidFill>
                  <a:schemeClr val="tx2"/>
                </a:solidFill>
              </a:rPr>
              <a:t>120 M EUR</a:t>
            </a:r>
          </a:p>
          <a:p>
            <a:r>
              <a:rPr lang="en-GB" sz="1800" dirty="0">
                <a:solidFill>
                  <a:schemeClr val="tx2"/>
                </a:solidFill>
              </a:rPr>
              <a:t>Focus: </a:t>
            </a:r>
            <a:r>
              <a:rPr lang="en-GB" sz="1800" b="1" dirty="0">
                <a:solidFill>
                  <a:schemeClr val="tx2"/>
                </a:solidFill>
              </a:rPr>
              <a:t>green infrastructure outside settlements</a:t>
            </a:r>
            <a:r>
              <a:rPr lang="en-GB" sz="1800" dirty="0">
                <a:solidFill>
                  <a:schemeClr val="tx2"/>
                </a:solidFill>
              </a:rPr>
              <a:t>; Natura 2000 and protected areas in </a:t>
            </a:r>
            <a:r>
              <a:rPr lang="en-GB" sz="1800" b="1" dirty="0">
                <a:solidFill>
                  <a:schemeClr val="tx2"/>
                </a:solidFill>
              </a:rPr>
              <a:t>state ownership </a:t>
            </a:r>
            <a:r>
              <a:rPr lang="en-GB" sz="1800" dirty="0">
                <a:solidFill>
                  <a:schemeClr val="tx2"/>
                </a:solidFill>
              </a:rPr>
              <a:t>and </a:t>
            </a:r>
            <a:r>
              <a:rPr lang="en-GB" sz="1800" b="1" dirty="0">
                <a:solidFill>
                  <a:schemeClr val="tx2"/>
                </a:solidFill>
              </a:rPr>
              <a:t>under the management of state nature conservation</a:t>
            </a:r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113154" y="4365104"/>
            <a:ext cx="827527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sz="1800" b="1" dirty="0">
                <a:solidFill>
                  <a:schemeClr val="tx2"/>
                </a:solidFill>
              </a:rPr>
              <a:t>Expected results</a:t>
            </a:r>
            <a:r>
              <a:rPr lang="en-GB" sz="1800" dirty="0">
                <a:solidFill>
                  <a:schemeClr val="tx2"/>
                </a:solidFill>
              </a:rPr>
              <a:t>: </a:t>
            </a:r>
          </a:p>
          <a:p>
            <a:pPr marL="342900" lvl="1">
              <a:buClr>
                <a:schemeClr val="accent1"/>
              </a:buClr>
            </a:pPr>
            <a:r>
              <a:rPr lang="en-GB" sz="1800" dirty="0">
                <a:solidFill>
                  <a:schemeClr val="tx2"/>
                </a:solidFill>
              </a:rPr>
              <a:t>direct interventions on app. 138 000 ha</a:t>
            </a:r>
            <a:r>
              <a:rPr lang="hu-HU" sz="1800" dirty="0">
                <a:solidFill>
                  <a:schemeClr val="tx2"/>
                </a:solidFill>
              </a:rPr>
              <a:t>, </a:t>
            </a:r>
            <a:r>
              <a:rPr lang="en-GB" sz="1800" dirty="0">
                <a:solidFill>
                  <a:schemeClr val="tx2"/>
                </a:solidFill>
              </a:rPr>
              <a:t>restoration on app. 70 000 ha</a:t>
            </a:r>
          </a:p>
          <a:p>
            <a:pPr marL="342900" lvl="1">
              <a:buClr>
                <a:schemeClr val="accent1"/>
              </a:buClr>
            </a:pPr>
            <a:r>
              <a:rPr lang="en-GB" sz="1800" dirty="0">
                <a:solidFill>
                  <a:schemeClr val="tx2"/>
                </a:solidFill>
              </a:rPr>
              <a:t>nationally significant occurrences of 23 habitat types targeted, improvements expected in case of 21 habitats</a:t>
            </a:r>
          </a:p>
        </p:txBody>
      </p:sp>
      <p:grpSp>
        <p:nvGrpSpPr>
          <p:cNvPr id="2" name="Csoportba foglalás 1"/>
          <p:cNvGrpSpPr/>
          <p:nvPr/>
        </p:nvGrpSpPr>
        <p:grpSpPr>
          <a:xfrm>
            <a:off x="4355976" y="116632"/>
            <a:ext cx="4621028" cy="4536022"/>
            <a:chOff x="4355976" y="188640"/>
            <a:chExt cx="4621028" cy="4536022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764704"/>
              <a:ext cx="4621028" cy="3959958"/>
            </a:xfrm>
            <a:prstGeom prst="roundRect">
              <a:avLst>
                <a:gd name="adj" fmla="val 11062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ekerekített téglalap 10"/>
            <p:cNvSpPr/>
            <p:nvPr/>
          </p:nvSpPr>
          <p:spPr>
            <a:xfrm>
              <a:off x="7199811" y="188640"/>
              <a:ext cx="1548653" cy="864096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</a:rPr>
                <a:t>Distribution of the allocation for nature investments</a:t>
              </a:r>
            </a:p>
          </p:txBody>
        </p:sp>
      </p:grpSp>
      <p:grpSp>
        <p:nvGrpSpPr>
          <p:cNvPr id="3" name="Csoportba foglalás 2"/>
          <p:cNvGrpSpPr/>
          <p:nvPr/>
        </p:nvGrpSpPr>
        <p:grpSpPr>
          <a:xfrm>
            <a:off x="72000" y="5724000"/>
            <a:ext cx="9011676" cy="1080000"/>
            <a:chOff x="37500" y="5733376"/>
            <a:chExt cx="9011676" cy="1080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0446" y="5733376"/>
              <a:ext cx="3698730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8"/>
            <a:stretch/>
          </p:blipFill>
          <p:spPr bwMode="auto">
            <a:xfrm>
              <a:off x="37500" y="5733376"/>
              <a:ext cx="3133832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Kép 5" descr="turizmus1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178750" y="5733376"/>
              <a:ext cx="1137992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Kép 6" descr="őrszolgálat2.jpg">
              <a:extLst>
                <a:ext uri="{FF2B5EF4-FFF2-40B4-BE49-F238E27FC236}">
                  <a16:creationId xmlns:a16="http://schemas.microsoft.com/office/drawing/2014/main" id="{70AA8E59-CE48-4840-BA45-2941DB3C3D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335" b="5324"/>
            <a:stretch>
              <a:fillRect/>
            </a:stretch>
          </p:blipFill>
          <p:spPr bwMode="auto">
            <a:xfrm>
              <a:off x="3203848" y="5733376"/>
              <a:ext cx="935415" cy="108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Cím 1"/>
          <p:cNvSpPr>
            <a:spLocks noGrp="1"/>
          </p:cNvSpPr>
          <p:nvPr>
            <p:ph type="title"/>
          </p:nvPr>
        </p:nvSpPr>
        <p:spPr>
          <a:xfrm>
            <a:off x="107504" y="130621"/>
            <a:ext cx="6984776" cy="850107"/>
          </a:xfrm>
        </p:spPr>
        <p:txBody>
          <a:bodyPr/>
          <a:lstStyle/>
          <a:p>
            <a:r>
              <a:rPr lang="en-GB" sz="2400" b="1" dirty="0"/>
              <a:t>Environment and Energy Efficiency OP Plus, 2021-2027 – nature investments</a:t>
            </a:r>
          </a:p>
        </p:txBody>
      </p:sp>
    </p:spTree>
    <p:extLst>
      <p:ext uri="{BB962C8B-B14F-4D97-AF65-F5344CB8AC3E}">
        <p14:creationId xmlns:p14="http://schemas.microsoft.com/office/powerpoint/2010/main" val="211434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1008"/>
            <a:ext cx="4536504" cy="3277663"/>
          </a:xfrm>
          <a:prstGeom prst="roundRect">
            <a:avLst>
              <a:gd name="adj" fmla="val 11792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8460"/>
            <a:ext cx="3744416" cy="3628572"/>
          </a:xfrm>
          <a:prstGeom prst="roundRect">
            <a:avLst>
              <a:gd name="adj" fmla="val 834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251520" y="274637"/>
            <a:ext cx="7825680" cy="941597"/>
          </a:xfrm>
        </p:spPr>
        <p:txBody>
          <a:bodyPr/>
          <a:lstStyle/>
          <a:p>
            <a:r>
              <a:rPr lang="en-GB" sz="3200" b="1" dirty="0"/>
              <a:t>Investments to date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u="sng" dirty="0"/>
              <a:t>statistics</a:t>
            </a:r>
            <a:endParaRPr lang="en-GB" sz="2400" b="1" u="sng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107504" y="1196752"/>
            <a:ext cx="5616624" cy="2520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Nature investments</a:t>
            </a:r>
            <a:r>
              <a:rPr lang="hu-HU" sz="1800" b="1" dirty="0"/>
              <a:t>:</a:t>
            </a:r>
            <a:r>
              <a:rPr lang="en-GB" sz="1800" b="1" dirty="0"/>
              <a:t> </a:t>
            </a:r>
            <a:r>
              <a:rPr lang="en-GB" sz="1800" b="1" i="1" dirty="0"/>
              <a:t>launched</a:t>
            </a:r>
            <a:r>
              <a:rPr lang="en-GB" sz="1800" dirty="0"/>
              <a:t> in 2004, </a:t>
            </a:r>
            <a:r>
              <a:rPr lang="hu-HU" sz="1800" dirty="0"/>
              <a:t>„</a:t>
            </a:r>
            <a:r>
              <a:rPr lang="en-GB" sz="1800" b="1" i="1" dirty="0"/>
              <a:t>boosted</a:t>
            </a:r>
            <a:r>
              <a:rPr lang="hu-HU" sz="1800" b="1" i="1" dirty="0"/>
              <a:t>”</a:t>
            </a:r>
            <a:r>
              <a:rPr lang="en-GB" sz="1800" dirty="0"/>
              <a:t> from 2007, </a:t>
            </a:r>
            <a:r>
              <a:rPr lang="en-GB" sz="1800" b="1" dirty="0"/>
              <a:t>maintained</a:t>
            </a:r>
            <a:r>
              <a:rPr lang="en-GB" sz="1800" dirty="0"/>
              <a:t> after 2014</a:t>
            </a:r>
          </a:p>
          <a:p>
            <a:r>
              <a:rPr lang="en-GB" sz="1800" dirty="0"/>
              <a:t>Funding from ERDF OPs: </a:t>
            </a:r>
            <a:r>
              <a:rPr lang="en-GB" sz="1800" b="1" dirty="0"/>
              <a:t>311 M EUR, 479 projects</a:t>
            </a:r>
          </a:p>
          <a:p>
            <a:r>
              <a:rPr lang="en-GB" sz="1800" dirty="0"/>
              <a:t>App. </a:t>
            </a:r>
            <a:r>
              <a:rPr lang="en-GB" sz="1800" b="1" dirty="0"/>
              <a:t>0.3-0.6% </a:t>
            </a:r>
            <a:r>
              <a:rPr lang="en-GB" sz="1800" dirty="0"/>
              <a:t>of available EU funds </a:t>
            </a:r>
            <a:endParaRPr lang="hu-HU" sz="1800" dirty="0"/>
          </a:p>
          <a:p>
            <a:r>
              <a:rPr lang="en-GB" sz="1800" dirty="0"/>
              <a:t>Restoration, management infrastructure, species’ conservation, interpretation, site surveillance and monitoring; strategic planning (national)</a:t>
            </a:r>
          </a:p>
        </p:txBody>
      </p:sp>
      <p:sp>
        <p:nvSpPr>
          <p:cNvPr id="12" name="Tartalom helye 2"/>
          <p:cNvSpPr txBox="1">
            <a:spLocks/>
          </p:cNvSpPr>
          <p:nvPr/>
        </p:nvSpPr>
        <p:spPr>
          <a:xfrm>
            <a:off x="4644008" y="3861048"/>
            <a:ext cx="3888432" cy="276288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indent="-247650"/>
            <a:r>
              <a:rPr lang="en-GB" sz="1800" dirty="0"/>
              <a:t>45-50% of funds</a:t>
            </a:r>
            <a:r>
              <a:rPr lang="hu-HU" sz="1800" dirty="0"/>
              <a:t> </a:t>
            </a:r>
            <a:r>
              <a:rPr lang="en-GB" sz="1800" dirty="0"/>
              <a:t>spent on restoration</a:t>
            </a:r>
          </a:p>
          <a:p>
            <a:pPr marL="266700" indent="-247650"/>
            <a:r>
              <a:rPr lang="en-GB" sz="1800" dirty="0"/>
              <a:t>Restored areas on 4%-8% of the Natura 2000 network</a:t>
            </a:r>
          </a:p>
          <a:p>
            <a:pPr marL="266700" indent="-247650"/>
            <a:r>
              <a:rPr lang="en-GB" sz="1800" dirty="0"/>
              <a:t>Projects implemented by </a:t>
            </a:r>
            <a:r>
              <a:rPr lang="hu-HU" sz="1800" dirty="0" err="1"/>
              <a:t>State</a:t>
            </a:r>
            <a:r>
              <a:rPr lang="hu-HU" sz="1800" dirty="0"/>
              <a:t> Nature </a:t>
            </a:r>
            <a:r>
              <a:rPr lang="hu-HU" sz="1800" dirty="0" err="1"/>
              <a:t>Conservation</a:t>
            </a:r>
            <a:r>
              <a:rPr lang="hu-HU" sz="1800" dirty="0"/>
              <a:t> (i.e. </a:t>
            </a:r>
            <a:r>
              <a:rPr lang="en-GB" sz="1800" dirty="0"/>
              <a:t>national park directorates</a:t>
            </a:r>
            <a:r>
              <a:rPr lang="hu-HU" sz="1800" dirty="0"/>
              <a:t>)</a:t>
            </a:r>
            <a:endParaRPr lang="en-GB" sz="1800" dirty="0"/>
          </a:p>
          <a:p>
            <a:pPr marL="266700" indent="-247650"/>
            <a:r>
              <a:rPr lang="en-GB" sz="1800" dirty="0"/>
              <a:t>Focus primarily on state owned land under nature conservation management</a:t>
            </a:r>
          </a:p>
        </p:txBody>
      </p:sp>
      <p:sp>
        <p:nvSpPr>
          <p:cNvPr id="2" name="Lekerekített téglalap 1"/>
          <p:cNvSpPr/>
          <p:nvPr/>
        </p:nvSpPr>
        <p:spPr>
          <a:xfrm>
            <a:off x="251520" y="3717032"/>
            <a:ext cx="1224136" cy="648072"/>
          </a:xfrm>
          <a:prstGeom prst="roundRect">
            <a:avLst>
              <a:gd name="adj" fmla="val 2077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Nature investments 2004-2020</a:t>
            </a:r>
          </a:p>
        </p:txBody>
      </p:sp>
      <p:sp>
        <p:nvSpPr>
          <p:cNvPr id="11" name="Lekerekített téglalap 10"/>
          <p:cNvSpPr/>
          <p:nvPr/>
        </p:nvSpPr>
        <p:spPr>
          <a:xfrm>
            <a:off x="5398623" y="288012"/>
            <a:ext cx="1152127" cy="468052"/>
          </a:xfrm>
          <a:prstGeom prst="roundRect">
            <a:avLst>
              <a:gd name="adj" fmla="val 29944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</a:rPr>
              <a:t>Restoration 2004-2020</a:t>
            </a:r>
          </a:p>
        </p:txBody>
      </p:sp>
    </p:spTree>
    <p:extLst>
      <p:ext uri="{BB962C8B-B14F-4D97-AF65-F5344CB8AC3E}">
        <p14:creationId xmlns:p14="http://schemas.microsoft.com/office/powerpoint/2010/main" val="2288721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251520" y="274637"/>
            <a:ext cx="7825680" cy="941597"/>
          </a:xfrm>
        </p:spPr>
        <p:txBody>
          <a:bodyPr/>
          <a:lstStyle/>
          <a:p>
            <a:r>
              <a:rPr lang="en-GB" sz="3200" b="1" dirty="0"/>
              <a:t>Investments to date </a:t>
            </a:r>
            <a:r>
              <a:rPr lang="hu-HU" sz="3200" b="1" dirty="0"/>
              <a:t/>
            </a:r>
            <a:br>
              <a:rPr lang="hu-HU" sz="3200" b="1" dirty="0"/>
            </a:br>
            <a:r>
              <a:rPr lang="en-GB" sz="2400" i="1" u="sng" dirty="0"/>
              <a:t>content</a:t>
            </a:r>
            <a:endParaRPr lang="en-GB" sz="2400" b="1" u="sng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179512" y="1196752"/>
            <a:ext cx="6912768" cy="10081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Restoration measures</a:t>
            </a:r>
            <a:endParaRPr lang="hu-HU" sz="1800" b="1" dirty="0"/>
          </a:p>
          <a:p>
            <a:r>
              <a:rPr lang="en-GB" sz="1800" dirty="0"/>
              <a:t>Restoring the natural/close-to-natural water regime</a:t>
            </a:r>
          </a:p>
          <a:p>
            <a:r>
              <a:rPr lang="en-GB" sz="1800" dirty="0"/>
              <a:t>Complex rehabilitation of wetlands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429" y="260648"/>
            <a:ext cx="3437060" cy="192970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6"/>
          <a:stretch/>
        </p:blipFill>
        <p:spPr bwMode="auto">
          <a:xfrm>
            <a:off x="4499992" y="116632"/>
            <a:ext cx="1737138" cy="1008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70400"/>
            <a:ext cx="2017562" cy="11861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962487"/>
            <a:ext cx="1435689" cy="10588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artalom helye 2"/>
          <p:cNvSpPr txBox="1">
            <a:spLocks/>
          </p:cNvSpPr>
          <p:nvPr/>
        </p:nvSpPr>
        <p:spPr>
          <a:xfrm>
            <a:off x="159643" y="6093296"/>
            <a:ext cx="8228782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>
                <a:solidFill>
                  <a:schemeClr val="accent2">
                    <a:lumMod val="50000"/>
                  </a:schemeClr>
                </a:solidFill>
              </a:rPr>
              <a:t>Identification of investment needs:</a:t>
            </a:r>
            <a:r>
              <a:rPr lang="hu-HU" sz="1800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sz="1800" i="1" dirty="0">
                <a:solidFill>
                  <a:schemeClr val="accent2">
                    <a:lumMod val="50000"/>
                  </a:schemeClr>
                </a:solidFill>
              </a:rPr>
              <a:t>mostly bottom-up, along with some centrally defined principle</a:t>
            </a:r>
            <a:r>
              <a:rPr lang="hu-HU" sz="1800" i="1" dirty="0">
                <a:solidFill>
                  <a:schemeClr val="accent2">
                    <a:lumMod val="50000"/>
                  </a:schemeClr>
                </a:solidFill>
              </a:rPr>
              <a:t>s – </a:t>
            </a:r>
            <a:r>
              <a:rPr lang="en-GB" sz="1800" b="1" i="1" dirty="0">
                <a:solidFill>
                  <a:schemeClr val="accent2">
                    <a:lumMod val="50000"/>
                  </a:schemeClr>
                </a:solidFill>
              </a:rPr>
              <a:t>not as systematic as foreseen in the restoration regulation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3" y="2183546"/>
            <a:ext cx="1945553" cy="13453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30" y="3248383"/>
            <a:ext cx="1435689" cy="9727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Tartalom helye 2"/>
          <p:cNvSpPr txBox="1">
            <a:spLocks/>
          </p:cNvSpPr>
          <p:nvPr/>
        </p:nvSpPr>
        <p:spPr>
          <a:xfrm>
            <a:off x="2051720" y="2219377"/>
            <a:ext cx="6480720" cy="1929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Managing processes of succession on open habitats by controlling the spreading of shrubs</a:t>
            </a:r>
          </a:p>
          <a:p>
            <a:r>
              <a:rPr lang="en-GB" sz="1800" dirty="0"/>
              <a:t>Restoration of forest habitats to improve the natural state of forests (e.g. divers</a:t>
            </a:r>
            <a:r>
              <a:rPr lang="hu-HU" sz="1800" dirty="0"/>
              <a:t>e</a:t>
            </a:r>
            <a:r>
              <a:rPr lang="en-GB" sz="1800" dirty="0"/>
              <a:t> species’ and age composition, micro-habitats, dead wood etc.)</a:t>
            </a:r>
          </a:p>
          <a:p>
            <a:r>
              <a:rPr lang="en-GB" sz="1800" dirty="0"/>
              <a:t>Fighting the aggressive spreading of invasive alien plant species</a:t>
            </a:r>
          </a:p>
        </p:txBody>
      </p:sp>
      <p:sp>
        <p:nvSpPr>
          <p:cNvPr id="17" name="Tartalom helye 2"/>
          <p:cNvSpPr txBox="1">
            <a:spLocks/>
          </p:cNvSpPr>
          <p:nvPr/>
        </p:nvSpPr>
        <p:spPr>
          <a:xfrm>
            <a:off x="159642" y="4293096"/>
            <a:ext cx="7580710" cy="1800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Land purchase as the basis for later restoration or management</a:t>
            </a:r>
          </a:p>
          <a:p>
            <a:r>
              <a:rPr lang="en-GB" sz="1800" dirty="0"/>
              <a:t>Creation of new habitats (e.g. as buffer zones, ecological corridors)</a:t>
            </a:r>
          </a:p>
          <a:p>
            <a:r>
              <a:rPr lang="en-GB" sz="1800" dirty="0"/>
              <a:t>Removing artificial features from the landscape, eliminating illegal dumpsites and restoring former military sites</a:t>
            </a:r>
            <a:endParaRPr lang="hu-HU" sz="1800" dirty="0"/>
          </a:p>
          <a:p>
            <a:r>
              <a:rPr lang="en-GB" sz="1800" dirty="0"/>
              <a:t>Protective measures against large game species</a:t>
            </a:r>
            <a:endParaRPr lang="hu-HU" sz="1800" dirty="0"/>
          </a:p>
          <a:p>
            <a:r>
              <a:rPr lang="en-GB" sz="1800" dirty="0"/>
              <a:t>Reintroduction of key species</a:t>
            </a:r>
          </a:p>
        </p:txBody>
      </p:sp>
    </p:spTree>
    <p:extLst>
      <p:ext uri="{BB962C8B-B14F-4D97-AF65-F5344CB8AC3E}">
        <p14:creationId xmlns:p14="http://schemas.microsoft.com/office/powerpoint/2010/main" val="2465174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10296"/>
            <a:ext cx="2736304" cy="18998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95668" y="1268760"/>
            <a:ext cx="6828475" cy="2808312"/>
          </a:xfrm>
          <a:prstGeom prst="rect">
            <a:avLst/>
          </a:prstGeom>
          <a:solidFill>
            <a:srgbClr val="CCE9AD">
              <a:alpha val="60000"/>
            </a:srgb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Rehabilitation of a </a:t>
            </a:r>
            <a:r>
              <a:rPr lang="hu-HU" sz="1800" b="1" dirty="0"/>
              <a:t>4161</a:t>
            </a:r>
            <a:r>
              <a:rPr lang="en-GB" sz="1800" b="1" dirty="0"/>
              <a:t> ha large bombing site in the </a:t>
            </a:r>
            <a:r>
              <a:rPr lang="en-GB" sz="1800" b="1" dirty="0" err="1"/>
              <a:t>Hortobágy</a:t>
            </a:r>
            <a:r>
              <a:rPr lang="en-GB" sz="1800" b="1" dirty="0"/>
              <a:t> National </a:t>
            </a:r>
            <a:r>
              <a:rPr lang="hu-HU" sz="1800" b="1" dirty="0"/>
              <a:t>P</a:t>
            </a:r>
            <a:r>
              <a:rPr lang="en-GB" sz="1800" b="1" dirty="0"/>
              <a:t>ark:</a:t>
            </a:r>
          </a:p>
          <a:p>
            <a:pPr marL="228600"/>
            <a:r>
              <a:rPr lang="en-GB" sz="1800" dirty="0"/>
              <a:t>Launched in 2012, completed in 2018 – </a:t>
            </a:r>
            <a:r>
              <a:rPr lang="en-GB" sz="1800" b="1" dirty="0"/>
              <a:t>4 projects, ≈10.6 M EUR ERDF</a:t>
            </a:r>
            <a:r>
              <a:rPr lang="hu-HU" sz="1800" dirty="0"/>
              <a:t>; </a:t>
            </a:r>
            <a:r>
              <a:rPr lang="en-GB" sz="1800" dirty="0"/>
              <a:t>25% MFF 2007-2013; 75% MFF 2014-2020</a:t>
            </a:r>
          </a:p>
          <a:p>
            <a:pPr marL="228600"/>
            <a:r>
              <a:rPr lang="en-GB" sz="1800" dirty="0"/>
              <a:t>Elimination of shells and explosives (40 720), refilling of bomb-craters (app. 5 000), creation of wetlands and recreation of grasslands – </a:t>
            </a:r>
            <a:r>
              <a:rPr lang="en-GB" sz="1800" b="1" dirty="0"/>
              <a:t>creating conditions for conservation management</a:t>
            </a:r>
          </a:p>
          <a:p>
            <a:pPr marL="228600"/>
            <a:r>
              <a:rPr lang="en-GB" sz="1800" b="1" dirty="0"/>
              <a:t>Values</a:t>
            </a:r>
            <a:r>
              <a:rPr lang="en-GB" sz="1800" dirty="0"/>
              <a:t>: salt steppes and marshes (1530), loess steppic grasslands, natural eutrophic lakes (3150)</a:t>
            </a:r>
          </a:p>
        </p:txBody>
      </p:sp>
      <p:pic>
        <p:nvPicPr>
          <p:cNvPr id="8" name="Kép 19" descr="vizes élőhely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" t="491" r="7382" b="7382"/>
          <a:stretch/>
        </p:blipFill>
        <p:spPr bwMode="auto">
          <a:xfrm>
            <a:off x="6732240" y="2882230"/>
            <a:ext cx="2268000" cy="1698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25680" cy="941597"/>
          </a:xfrm>
        </p:spPr>
        <p:txBody>
          <a:bodyPr/>
          <a:lstStyle/>
          <a:p>
            <a:r>
              <a:rPr lang="en-GB" sz="3200" b="1" dirty="0"/>
              <a:t>Investments to date </a:t>
            </a:r>
            <a:r>
              <a:rPr lang="en-GB" sz="2400" i="1" dirty="0"/>
              <a:t/>
            </a:r>
            <a:br>
              <a:rPr lang="en-GB" sz="2400" i="1" dirty="0"/>
            </a:br>
            <a:r>
              <a:rPr lang="en-GB" sz="2400" i="1" u="sng" dirty="0"/>
              <a:t>examples</a:t>
            </a:r>
            <a:endParaRPr lang="en-GB" sz="2400" b="1" u="sng" dirty="0"/>
          </a:p>
        </p:txBody>
      </p:sp>
      <p:sp>
        <p:nvSpPr>
          <p:cNvPr id="4" name="Tartalom helye 2"/>
          <p:cNvSpPr txBox="1">
            <a:spLocks/>
          </p:cNvSpPr>
          <p:nvPr/>
        </p:nvSpPr>
        <p:spPr>
          <a:xfrm>
            <a:off x="95669" y="4221088"/>
            <a:ext cx="8292755" cy="2520280"/>
          </a:xfrm>
          <a:prstGeom prst="rect">
            <a:avLst/>
          </a:prstGeom>
          <a:solidFill>
            <a:srgbClr val="D1EBFF">
              <a:alpha val="60000"/>
            </a:srgb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Improving the water regime of the </a:t>
            </a:r>
            <a:r>
              <a:rPr lang="hu-HU" sz="1800" b="1" dirty="0"/>
              <a:t>„</a:t>
            </a:r>
            <a:r>
              <a:rPr lang="en-GB" sz="1800" b="1" dirty="0" err="1"/>
              <a:t>Hanság</a:t>
            </a:r>
            <a:r>
              <a:rPr lang="hu-HU" sz="1800" b="1" dirty="0"/>
              <a:t>”</a:t>
            </a:r>
            <a:r>
              <a:rPr lang="en-GB" sz="1800" b="1" dirty="0"/>
              <a:t> Natura 2000 site on</a:t>
            </a:r>
            <a:r>
              <a:rPr lang="hu-HU" sz="1800" b="1" dirty="0"/>
              <a:t> </a:t>
            </a:r>
            <a:r>
              <a:rPr lang="hu-HU" sz="1800" b="1" dirty="0" err="1"/>
              <a:t>app</a:t>
            </a:r>
            <a:r>
              <a:rPr lang="hu-HU" sz="1800" b="1" dirty="0"/>
              <a:t>.</a:t>
            </a:r>
            <a:r>
              <a:rPr lang="en-GB" sz="1800" b="1" dirty="0"/>
              <a:t> 12 000 </a:t>
            </a:r>
            <a:r>
              <a:rPr lang="hu-HU" sz="1800" b="1" dirty="0"/>
              <a:t>ha</a:t>
            </a:r>
            <a:endParaRPr lang="en-GB" sz="1800" dirty="0"/>
          </a:p>
          <a:p>
            <a:pPr marL="228600"/>
            <a:r>
              <a:rPr lang="en-GB" sz="1800" b="1" dirty="0"/>
              <a:t>Launched in 2016</a:t>
            </a:r>
            <a:r>
              <a:rPr lang="en-GB" sz="1800" dirty="0"/>
              <a:t>, to be continued (?) until 2024/2027 – </a:t>
            </a:r>
            <a:r>
              <a:rPr lang="en-GB" sz="1800" b="1" dirty="0"/>
              <a:t>3 projects</a:t>
            </a:r>
            <a:r>
              <a:rPr lang="en-GB" sz="1800" dirty="0"/>
              <a:t>, </a:t>
            </a:r>
            <a:r>
              <a:rPr lang="en-GB" sz="1800" b="1" dirty="0"/>
              <a:t>≈</a:t>
            </a:r>
            <a:r>
              <a:rPr lang="hu-HU" sz="1800" b="1" dirty="0"/>
              <a:t>14.7 M EUR</a:t>
            </a:r>
            <a:r>
              <a:rPr lang="hu-HU" sz="1800" dirty="0"/>
              <a:t>; </a:t>
            </a:r>
            <a:r>
              <a:rPr lang="en-GB" sz="1800" dirty="0"/>
              <a:t>MFF 2014-2020 (≈7 M EUR), RRF (≈6</a:t>
            </a:r>
            <a:r>
              <a:rPr lang="hu-HU" sz="1800" dirty="0"/>
              <a:t>.</a:t>
            </a:r>
            <a:r>
              <a:rPr lang="en-GB" sz="1800" dirty="0"/>
              <a:t>6 M EUR) and MFF 2021-2027 (≈1</a:t>
            </a:r>
            <a:r>
              <a:rPr lang="hu-HU" sz="1800" dirty="0"/>
              <a:t>.</a:t>
            </a:r>
            <a:r>
              <a:rPr lang="en-GB" sz="1800" dirty="0"/>
              <a:t>1 M EUR)</a:t>
            </a:r>
          </a:p>
          <a:p>
            <a:pPr marL="228600"/>
            <a:r>
              <a:rPr lang="en-GB" sz="1800" b="1" dirty="0"/>
              <a:t>Restoration and rationalisation of water management and water retention infrastructure</a:t>
            </a:r>
            <a:r>
              <a:rPr lang="en-GB" sz="1800" dirty="0"/>
              <a:t>, rehabilitation of wetlands, grasslands and forests</a:t>
            </a:r>
          </a:p>
          <a:p>
            <a:pPr marL="228600"/>
            <a:r>
              <a:rPr lang="en-GB" sz="1800" b="1" dirty="0"/>
              <a:t>Values</a:t>
            </a:r>
            <a:r>
              <a:rPr lang="en-GB" sz="1800" dirty="0"/>
              <a:t>: tundra vole (</a:t>
            </a:r>
            <a:r>
              <a:rPr lang="en-GB" sz="1800" i="1" dirty="0"/>
              <a:t>Microtus </a:t>
            </a:r>
            <a:r>
              <a:rPr lang="en-GB" sz="1800" i="1" dirty="0" err="1"/>
              <a:t>oeconomus</a:t>
            </a:r>
            <a:r>
              <a:rPr lang="en-GB" sz="1800" dirty="0"/>
              <a:t>), European mudminnow (</a:t>
            </a:r>
            <a:r>
              <a:rPr lang="en-GB" sz="1800" i="1" dirty="0"/>
              <a:t>Umbra </a:t>
            </a:r>
            <a:r>
              <a:rPr lang="en-GB" sz="1800" i="1" dirty="0" err="1"/>
              <a:t>krameri</a:t>
            </a:r>
            <a:r>
              <a:rPr lang="en-GB" sz="1800" dirty="0"/>
              <a:t>), Hungarian Meadow Viper (</a:t>
            </a:r>
            <a:r>
              <a:rPr lang="en-GB" sz="1800" i="1" dirty="0" err="1"/>
              <a:t>Vipera</a:t>
            </a:r>
            <a:r>
              <a:rPr lang="en-GB" sz="1800" i="1" dirty="0"/>
              <a:t> </a:t>
            </a:r>
            <a:r>
              <a:rPr lang="en-GB" sz="1800" i="1" dirty="0" err="1"/>
              <a:t>ursinii</a:t>
            </a:r>
            <a:r>
              <a:rPr lang="en-GB" sz="1800" i="1" dirty="0"/>
              <a:t> </a:t>
            </a:r>
            <a:r>
              <a:rPr lang="en-GB" sz="1800" i="1" dirty="0" err="1"/>
              <a:t>rakosiensis</a:t>
            </a:r>
            <a:r>
              <a:rPr lang="en-GB" sz="1800" i="1" dirty="0"/>
              <a:t>); </a:t>
            </a:r>
            <a:r>
              <a:rPr lang="en-GB" sz="1800" dirty="0"/>
              <a:t>alkaline fens (7230), alluvial meadows (6440) and forests (91E0), </a:t>
            </a:r>
            <a:r>
              <a:rPr lang="hu-HU" sz="1800" i="1" dirty="0"/>
              <a:t>M</a:t>
            </a:r>
            <a:r>
              <a:rPr lang="en-GB" sz="1800" i="1" dirty="0" err="1"/>
              <a:t>olinia</a:t>
            </a:r>
            <a:r>
              <a:rPr lang="en-GB" sz="1800" i="1" dirty="0"/>
              <a:t> </a:t>
            </a:r>
            <a:r>
              <a:rPr lang="en-GB" sz="1800" dirty="0"/>
              <a:t>meadows (6410) etc.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6631"/>
            <a:ext cx="1584176" cy="9613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4061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251520" y="274637"/>
            <a:ext cx="7825680" cy="941597"/>
          </a:xfrm>
        </p:spPr>
        <p:txBody>
          <a:bodyPr/>
          <a:lstStyle/>
          <a:p>
            <a:r>
              <a:rPr lang="en-GB" sz="3200" b="1" dirty="0"/>
              <a:t>Investments to date</a:t>
            </a:r>
            <a:br>
              <a:rPr lang="en-GB" sz="3200" b="1" dirty="0"/>
            </a:br>
            <a:r>
              <a:rPr lang="en-GB" sz="2400" i="1" u="sng" dirty="0"/>
              <a:t>results</a:t>
            </a:r>
            <a:r>
              <a:rPr lang="hu-HU" sz="2400" i="1" u="sng" dirty="0"/>
              <a:t> 2014-2020</a:t>
            </a:r>
            <a:endParaRPr lang="en-GB" sz="2400" b="1" u="sng" dirty="0"/>
          </a:p>
        </p:txBody>
      </p:sp>
      <p:graphicFrame>
        <p:nvGraphicFramePr>
          <p:cNvPr id="19" name="Táblázat 18"/>
          <p:cNvGraphicFramePr>
            <a:graphicFrameLocks noGrp="1"/>
          </p:cNvGraphicFramePr>
          <p:nvPr/>
        </p:nvGraphicFramePr>
        <p:xfrm>
          <a:off x="179513" y="1772816"/>
          <a:ext cx="8784975" cy="18361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42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8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7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34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34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69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01124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hu-HU" sz="900" dirty="0">
                        <a:effectLst/>
                        <a:latin typeface="Calibri"/>
                      </a:endParaRPr>
                    </a:p>
                  </a:txBody>
                  <a:tcPr marL="36534" marR="36534" marT="0" marB="0" anchor="b"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Relevant projects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Results achieved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Target</a:t>
                      </a:r>
                      <a:endParaRPr lang="hu-HU" sz="1600" b="1" noProof="0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value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847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hu-HU" sz="900">
                        <a:effectLst/>
                        <a:latin typeface="Calibri"/>
                      </a:endParaRPr>
                    </a:p>
                  </a:txBody>
                  <a:tcPr marL="36534" marR="36534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#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Funding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2021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2023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847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hu-HU" sz="900" dirty="0">
                        <a:effectLst/>
                        <a:latin typeface="Calibri"/>
                      </a:endParaRPr>
                    </a:p>
                  </a:txBody>
                  <a:tcPr marL="36534" marR="36534" marT="0" marB="0" anchor="b"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(M EUR)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b="1" noProof="0" dirty="0">
                          <a:solidFill>
                            <a:schemeClr val="bg1"/>
                          </a:solidFill>
                          <a:effectLst/>
                        </a:rPr>
                        <a:t>(%)</a:t>
                      </a:r>
                      <a:endParaRPr lang="en-GB" sz="1600" b="1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6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1" noProof="0" dirty="0">
                          <a:solidFill>
                            <a:schemeClr val="bg1"/>
                          </a:solidFill>
                          <a:effectLst/>
                        </a:rPr>
                        <a:t>Habitats</a:t>
                      </a:r>
                      <a:r>
                        <a:rPr lang="en-GB" sz="1600" noProof="0" dirty="0">
                          <a:solidFill>
                            <a:schemeClr val="bg1"/>
                          </a:solidFill>
                          <a:effectLst/>
                        </a:rPr>
                        <a:t> of community interest showing an improving conservation status (%)</a:t>
                      </a:r>
                      <a:endParaRPr lang="en-GB" sz="16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60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90,18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79%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</a:rPr>
                        <a:t>9%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 habitats</a:t>
                      </a: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</a:rPr>
                        <a:t>16%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 habitats</a:t>
                      </a: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10%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6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i="1" noProof="0" dirty="0">
                          <a:solidFill>
                            <a:schemeClr val="bg1"/>
                          </a:solidFill>
                          <a:effectLst/>
                        </a:rPr>
                        <a:t>Species</a:t>
                      </a:r>
                      <a:r>
                        <a:rPr lang="en-GB" sz="1600" noProof="0" dirty="0">
                          <a:solidFill>
                            <a:schemeClr val="bg1"/>
                          </a:solidFill>
                          <a:effectLst/>
                        </a:rPr>
                        <a:t> of community interest showing an improving conservation status (%)</a:t>
                      </a:r>
                      <a:endParaRPr lang="en-GB" sz="1600" noProof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</a:rPr>
                        <a:t>7%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</a:rPr>
                        <a:t>15 species</a:t>
                      </a: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</a:rPr>
                        <a:t>13%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 species</a:t>
                      </a: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u-HU" sz="1600" dirty="0">
                          <a:effectLst/>
                        </a:rPr>
                        <a:t>10%</a:t>
                      </a:r>
                      <a:endParaRPr lang="hu-H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534" marR="36534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artalom helye 2"/>
          <p:cNvSpPr txBox="1">
            <a:spLocks/>
          </p:cNvSpPr>
          <p:nvPr/>
        </p:nvSpPr>
        <p:spPr>
          <a:xfrm>
            <a:off x="251520" y="1340768"/>
            <a:ext cx="4392488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i="1" dirty="0"/>
              <a:t>Results anticipated</a:t>
            </a:r>
            <a:r>
              <a:rPr lang="en-GB" sz="1800" b="1" dirty="0"/>
              <a:t>: </a:t>
            </a:r>
            <a:r>
              <a:rPr lang="en-GB" sz="1800" i="1" dirty="0"/>
              <a:t>10% of species and 10</a:t>
            </a:r>
            <a:r>
              <a:rPr lang="hu-HU" sz="1800" i="1" dirty="0"/>
              <a:t>%</a:t>
            </a:r>
            <a:r>
              <a:rPr lang="en-GB" sz="1800" i="1" dirty="0"/>
              <a:t> of habitats of community interests show improvement in conservation status in at least one parameter </a:t>
            </a:r>
          </a:p>
        </p:txBody>
      </p:sp>
      <p:sp>
        <p:nvSpPr>
          <p:cNvPr id="20" name="Tartalom helye 2"/>
          <p:cNvSpPr txBox="1">
            <a:spLocks/>
          </p:cNvSpPr>
          <p:nvPr/>
        </p:nvSpPr>
        <p:spPr>
          <a:xfrm>
            <a:off x="107504" y="3717032"/>
            <a:ext cx="6624880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Data is </a:t>
            </a:r>
            <a:r>
              <a:rPr lang="en-GB" sz="1800" b="1" dirty="0"/>
              <a:t>based on the assessment of project implementers </a:t>
            </a:r>
            <a:r>
              <a:rPr lang="en-GB" sz="1800" dirty="0"/>
              <a:t>(national park directorates), performed twice: at project launch and upon project closure</a:t>
            </a:r>
          </a:p>
          <a:p>
            <a:r>
              <a:rPr lang="en-GB" sz="1800" dirty="0"/>
              <a:t>Focus is on the </a:t>
            </a:r>
            <a:r>
              <a:rPr lang="en-GB" sz="1800" b="1" dirty="0"/>
              <a:t>level of effort and the scope of interventions </a:t>
            </a:r>
            <a:r>
              <a:rPr lang="en-GB" sz="1800" dirty="0"/>
              <a:t>rather than proven changes in conservation status   </a:t>
            </a:r>
          </a:p>
          <a:p>
            <a:r>
              <a:rPr lang="en-GB" sz="1800" dirty="0"/>
              <a:t>More significant impacts can be expected mostly in case of </a:t>
            </a:r>
            <a:r>
              <a:rPr lang="en-GB" sz="1800" b="1" dirty="0"/>
              <a:t>species and habitats with limited occurrence</a:t>
            </a:r>
          </a:p>
          <a:p>
            <a:r>
              <a:rPr lang="en-GB" sz="1800" dirty="0"/>
              <a:t>Actual </a:t>
            </a:r>
            <a:r>
              <a:rPr lang="en-GB" sz="1800" b="1" dirty="0"/>
              <a:t>influence on conservation status is expected on a longer term </a:t>
            </a:r>
            <a:r>
              <a:rPr lang="en-GB" sz="1800" dirty="0"/>
              <a:t>– should become visible in future conservation status reports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83"/>
          <a:stretch/>
        </p:blipFill>
        <p:spPr bwMode="auto">
          <a:xfrm>
            <a:off x="6613276" y="5229200"/>
            <a:ext cx="1688044" cy="15457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 descr="F:\örsi fotópályázat\Természet\szerkesztettek\színjátszó lepk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496" y="4365104"/>
            <a:ext cx="1296000" cy="14074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2" name="Kép 21">
            <a:extLst>
              <a:ext uri="{FF2B5EF4-FFF2-40B4-BE49-F238E27FC236}">
                <a16:creationId xmlns:a16="http://schemas.microsoft.com/office/drawing/2014/main" id="{AD9005DA-DB66-49E7-A40D-3829A4761F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30" b="4876"/>
          <a:stretch/>
        </p:blipFill>
        <p:spPr>
          <a:xfrm>
            <a:off x="7020416" y="3717033"/>
            <a:ext cx="1120279" cy="1224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" name="Picture 14" descr="tó">
            <a:extLst>
              <a:ext uri="{FF2B5EF4-FFF2-40B4-BE49-F238E27FC236}">
                <a16:creationId xmlns:a16="http://schemas.microsoft.com/office/drawing/2014/main" id="{D2C47E8E-5E6B-480E-BDA6-3D169BBCD5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" t="22480" r="407" b="39644"/>
          <a:stretch/>
        </p:blipFill>
        <p:spPr bwMode="auto">
          <a:xfrm>
            <a:off x="5275755" y="116632"/>
            <a:ext cx="3760741" cy="1080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106" y="710698"/>
            <a:ext cx="1279342" cy="9595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721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182"/>
          <a:stretch/>
        </p:blipFill>
        <p:spPr bwMode="auto">
          <a:xfrm>
            <a:off x="107504" y="116632"/>
            <a:ext cx="8928000" cy="661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ím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344816" cy="634083"/>
          </a:xfrm>
        </p:spPr>
        <p:txBody>
          <a:bodyPr/>
          <a:lstStyle/>
          <a:p>
            <a:r>
              <a:rPr lang="en-GB" sz="4400" b="1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6288462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imuló">
  <a:themeElements>
    <a:clrScheme name="Tú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muló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4517</TotalTime>
  <Words>932</Words>
  <Application>Microsoft Office PowerPoint</Application>
  <PresentationFormat>Prezentácia na obrazovke (4:3)</PresentationFormat>
  <Paragraphs>90</Paragraphs>
  <Slides>8</Slides>
  <Notes>8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Simuló</vt:lpstr>
      <vt:lpstr>EU financing of projects in Hungary</vt:lpstr>
      <vt:lpstr>PAF implementation – integration of funding needs</vt:lpstr>
      <vt:lpstr>Environment and Energy Efficiency OP Plus, 2021-2027 – nature investments</vt:lpstr>
      <vt:lpstr>Investments to date  statistics</vt:lpstr>
      <vt:lpstr>Investments to date  content</vt:lpstr>
      <vt:lpstr>Investments to date  examples</vt:lpstr>
      <vt:lpstr>Investments to date results 2014-2020</vt:lpstr>
      <vt:lpstr>Thank you for your attention!</vt:lpstr>
    </vt:vector>
  </TitlesOfParts>
  <Company>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TMF</dc:creator>
  <cp:lastModifiedBy>Borošová Katarína</cp:lastModifiedBy>
  <cp:revision>276</cp:revision>
  <cp:lastPrinted>2022-09-09T14:26:36Z</cp:lastPrinted>
  <dcterms:created xsi:type="dcterms:W3CDTF">2022-08-17T12:14:33Z</dcterms:created>
  <dcterms:modified xsi:type="dcterms:W3CDTF">2024-08-13T10:54:17Z</dcterms:modified>
</cp:coreProperties>
</file>