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6" r:id="rId1"/>
    <p:sldMasterId id="2147483921" r:id="rId2"/>
  </p:sldMasterIdLst>
  <p:notesMasterIdLst>
    <p:notesMasterId r:id="rId16"/>
  </p:notesMasterIdLst>
  <p:sldIdLst>
    <p:sldId id="295" r:id="rId3"/>
    <p:sldId id="271" r:id="rId4"/>
    <p:sldId id="285" r:id="rId5"/>
    <p:sldId id="286" r:id="rId6"/>
    <p:sldId id="289" r:id="rId7"/>
    <p:sldId id="288" r:id="rId8"/>
    <p:sldId id="296" r:id="rId9"/>
    <p:sldId id="287" r:id="rId10"/>
    <p:sldId id="291" r:id="rId11"/>
    <p:sldId id="290" r:id="rId12"/>
    <p:sldId id="292" r:id="rId13"/>
    <p:sldId id="293" r:id="rId14"/>
    <p:sldId id="297" r:id="rId15"/>
  </p:sldIdLst>
  <p:sldSz cx="12192000" cy="6858000"/>
  <p:notesSz cx="6797675" cy="9926638"/>
  <p:defaultTextStyle>
    <a:defPPr>
      <a:defRPr lang="sv-S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01" userDrawn="1">
          <p15:clr>
            <a:srgbClr val="A4A3A4"/>
          </p15:clr>
        </p15:guide>
        <p15:guide id="2" orient="horz" pos="1008" userDrawn="1">
          <p15:clr>
            <a:srgbClr val="A4A3A4"/>
          </p15:clr>
        </p15:guide>
        <p15:guide id="3" orient="horz" pos="435" userDrawn="1">
          <p15:clr>
            <a:srgbClr val="A4A3A4"/>
          </p15:clr>
        </p15:guide>
        <p15:guide id="4" pos="1012" userDrawn="1">
          <p15:clr>
            <a:srgbClr val="A4A3A4"/>
          </p15:clr>
        </p15:guide>
        <p15:guide id="5" pos="3903" userDrawn="1">
          <p15:clr>
            <a:srgbClr val="A4A3A4"/>
          </p15:clr>
        </p15:guide>
        <p15:guide id="6" pos="48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4A18"/>
    <a:srgbClr val="FFB219"/>
    <a:srgbClr val="D0CCCC"/>
    <a:srgbClr val="008578"/>
    <a:srgbClr val="E1593B"/>
    <a:srgbClr val="BD3C11"/>
    <a:srgbClr val="FFFFFF"/>
    <a:srgbClr val="4D0000"/>
    <a:srgbClr val="CC4710"/>
    <a:srgbClr val="CE46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Format med tema 1 - dekorfärg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Format med tema 1 - dekorfärg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Format med tema 1 - dekorfärg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93D81CF-94F2-401A-BA57-92F5A7B2D0C5}" styleName="Mellanmörkt forma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60602" autoAdjust="0"/>
  </p:normalViewPr>
  <p:slideViewPr>
    <p:cSldViewPr snapToGrid="0" snapToObjects="1" showGuides="1">
      <p:cViewPr>
        <p:scale>
          <a:sx n="64" d="100"/>
          <a:sy n="64" d="100"/>
        </p:scale>
        <p:origin x="-642" y="-96"/>
      </p:cViewPr>
      <p:guideLst>
        <p:guide orient="horz" pos="3701"/>
        <p:guide orient="horz" pos="1008"/>
        <p:guide orient="horz" pos="435"/>
        <p:guide pos="1012"/>
        <p:guide pos="3903"/>
        <p:guide pos="48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4A3416B-EF0E-DF45-8B30-39B8BE15FB29}" type="datetimeFigureOut">
              <a:rPr lang="sv-SE"/>
              <a:pPr>
                <a:defRPr/>
              </a:pPr>
              <a:t>2017-05-02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noProof="0" smtClean="0"/>
              <a:t>Klicka här för att ändra format på bakgrundstexten</a:t>
            </a:r>
          </a:p>
          <a:p>
            <a:pPr lvl="1"/>
            <a:r>
              <a:rPr lang="sv-SE" noProof="0" smtClean="0"/>
              <a:t>Nivå två</a:t>
            </a:r>
          </a:p>
          <a:p>
            <a:pPr lvl="2"/>
            <a:r>
              <a:rPr lang="sv-SE" noProof="0" smtClean="0"/>
              <a:t>Nivå tre</a:t>
            </a:r>
          </a:p>
          <a:p>
            <a:pPr lvl="3"/>
            <a:r>
              <a:rPr lang="sv-SE" noProof="0" smtClean="0"/>
              <a:t>Nivå fyra</a:t>
            </a:r>
          </a:p>
          <a:p>
            <a:pPr lvl="4"/>
            <a:r>
              <a:rPr lang="sv-SE" noProof="0" smtClean="0"/>
              <a:t>Nivå fem</a:t>
            </a:r>
            <a:endParaRPr lang="sv-SE" noProof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9A8FE92-4654-064D-97AA-9A12CFC5F37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179655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A8FE92-4654-064D-97AA-9A12CFC5F371}" type="slidenum">
              <a:rPr lang="sv-SE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594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 wrap up this presentation, I would like to show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you a film,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which has been produced within our commission.</a:t>
            </a:r>
          </a:p>
          <a:p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film aims at showing the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importance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of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mining,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and its role in the development of Swedish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society.</a:t>
            </a:r>
          </a:p>
          <a:p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It also show their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interdependence - in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past, today and f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or the future.</a:t>
            </a:r>
          </a:p>
          <a:p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sv-SE" sz="1100" dirty="0" smtClean="0"/>
              <a:t>+ film 5 minuter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A8FE92-4654-064D-97AA-9A12CFC5F371}" type="slidenum">
              <a:rPr lang="sv-SE" smtClean="0"/>
              <a:pPr>
                <a:defRPr/>
              </a:pPr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314669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We believe that World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Heritage sites are important for illustrating history, but also as an arena in contemporary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society,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and as an active partner in dialogue with different actors, visitors and local people.</a:t>
            </a:r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lvl="0" indent="-171450">
              <a:buFontTx/>
              <a:buChar char="-"/>
            </a:pP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lvl="0" indent="-171450">
              <a:buFontTx/>
              <a:buChar char="-"/>
            </a:pP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lvl="0" indent="-171450">
              <a:buFontTx/>
              <a:buChar char="-"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 ten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years,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 hope that we will be able to say that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application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of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UNESCO’s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toolkit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was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 door opener to tackle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structural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challenges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like those which </a:t>
            </a:r>
            <a:r>
              <a:rPr lang="en-GB" sz="1100" kern="12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Bergslagen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exemplifies. </a:t>
            </a:r>
          </a:p>
          <a:p>
            <a:pPr marL="171450" lvl="0" indent="-171450">
              <a:buFontTx/>
              <a:buChar char="-"/>
            </a:pP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lvl="0" indent="-171450">
              <a:buFontTx/>
              <a:buChar char="-"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Finally, I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humbly, would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like to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quote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with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 Chinese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saying: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“To succeed, you have to start!”</a:t>
            </a:r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endParaRPr lang="sv-SE" sz="1000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A8FE92-4654-064D-97AA-9A12CFC5F371}" type="slidenum">
              <a:rPr lang="sv-SE" smtClean="0"/>
              <a:pPr>
                <a:defRPr/>
              </a:pPr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15883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A8FE92-4654-064D-97AA-9A12CFC5F371}" type="slidenum">
              <a:rPr lang="sv-SE" smtClean="0"/>
              <a:pPr>
                <a:defRPr/>
              </a:pPr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438071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A8FE92-4654-064D-97AA-9A12CFC5F371}" type="slidenum">
              <a:rPr lang="sv-SE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594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Dear Ladies and Gentlemen,</a:t>
            </a:r>
          </a:p>
          <a:p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Thank you for inviting me to speak at this conference.</a:t>
            </a: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My name is Lena Johansson and I work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for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Swedish National Heritage Board. </a:t>
            </a:r>
          </a:p>
          <a:p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For the past two years, I have been managing a project commissioned by the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government.</a:t>
            </a:r>
            <a:endParaRPr lang="en-GB" sz="1100" kern="1200" baseline="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endParaRPr lang="en-GB" sz="1100" kern="1200" baseline="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 this, we have been testing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UNESCO’s Toolkit for Sustainable Tourism,</a:t>
            </a:r>
            <a:endParaRPr lang="en-GB" sz="1100" kern="1200" baseline="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and I am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delighted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 be able to share our experiences from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that, with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you here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today.</a:t>
            </a:r>
          </a:p>
          <a:p>
            <a:endParaRPr lang="en-GB" sz="1100" kern="1200" baseline="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Hopefully, some of it can inspire you! </a:t>
            </a:r>
            <a:endParaRPr lang="en-GB" sz="1100" kern="1200" baseline="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A8FE92-4654-064D-97AA-9A12CFC5F371}" type="slidenum">
              <a:rPr lang="sv-SE" smtClean="0"/>
              <a:pPr>
                <a:defRPr/>
              </a:pPr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73284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 early 2014,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we were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commissioned by the government to show how cultural heritage can contribute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attractiveness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.</a:t>
            </a:r>
          </a:p>
          <a:p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This was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unusual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for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us, in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sense that it was given by the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Ministry of Enterprise and Innovation, and not from </a:t>
            </a:r>
            <a:r>
              <a:rPr lang="sv-SE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by the </a:t>
            </a:r>
            <a:r>
              <a:rPr lang="sv-SE" sz="1100" kern="12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Ministry</a:t>
            </a:r>
            <a:r>
              <a:rPr lang="sv-SE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sv-SE" sz="1100" kern="12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of</a:t>
            </a:r>
            <a:r>
              <a:rPr lang="sv-SE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Culture.</a:t>
            </a:r>
          </a:p>
          <a:p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That fact clarifies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that Swedish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actors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 the field of cultural heritage need to operate at the arena of sustainable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development</a:t>
            </a: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– </a:t>
            </a:r>
            <a:r>
              <a:rPr lang="en-GB" sz="1100" i="1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</a:t>
            </a:r>
            <a:r>
              <a:rPr lang="en-GB" sz="1100" i="1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cooperation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with other policy areas – not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parallel tracks.</a:t>
            </a:r>
          </a:p>
          <a:p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overall aim of the commission was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to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strengthen competitiveness in the Swedish mining and mineral industries.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Our task was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 ”develop, collect and disseminate good examples of how cultural heritage can be a resource in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mining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communities”. </a:t>
            </a:r>
          </a:p>
          <a:p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organised the work in seven sub-projects. During the three-year mandate period, we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interacted with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over 50 actors at local, regional, national and international levels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.</a:t>
            </a:r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A8FE92-4654-064D-97AA-9A12CFC5F371}" type="slidenum">
              <a:rPr lang="sv-SE" smtClean="0"/>
              <a:pPr>
                <a:defRPr/>
              </a:pPr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50576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area assigned for the commission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 part of Sweden known as </a:t>
            </a:r>
            <a:r>
              <a:rPr lang="en-GB" sz="1100" kern="12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Bergslagen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.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Bergslagen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is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situated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 central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Sweden.</a:t>
            </a:r>
            <a:endParaRPr lang="en-GB" sz="1100" kern="1200" baseline="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It comprises several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counties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, and has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same size as Slovakia, but only 20% of your population.</a:t>
            </a:r>
          </a:p>
          <a:p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Bergslagen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is one of the areas with the largest amounts of ore in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Sweden.</a:t>
            </a:r>
          </a:p>
          <a:p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For more than 2 000 years, inhabitants have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earned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their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living and forged their identity from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mining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and processing of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minerals.</a:t>
            </a:r>
            <a:endParaRPr lang="en-GB" sz="1100" kern="1200" baseline="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This is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where Swedish industrialism began in the nineteenth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century.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And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prosperity emerged from it,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was instrumental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shaping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modern Sweden. </a:t>
            </a:r>
          </a:p>
          <a:p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But since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70s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, </a:t>
            </a:r>
            <a:r>
              <a:rPr lang="en-GB" sz="1100" kern="12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Bergslagen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has been hard hit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by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globalisation and technological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development.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It has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undergone extensive dismantling of its old primary industry, accompanied by high unemployment, depopulation – and everything that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goes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with it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! The last iron ore mine closed in about 1990. </a:t>
            </a:r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During the last five years </a:t>
            </a:r>
            <a:r>
              <a:rPr lang="en-GB" sz="1100" kern="12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Bergslagen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has received many refugees. Some municipalities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has increased their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population up to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15%.</a:t>
            </a: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A8FE92-4654-064D-97AA-9A12CFC5F371}" type="slidenum">
              <a:rPr lang="sv-SE" smtClean="0"/>
              <a:pPr>
                <a:defRPr/>
              </a:pPr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8887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 key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task for our work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was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attempting to enable people to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find new opportunities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to stay and to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live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 </a:t>
            </a:r>
            <a:r>
              <a:rPr lang="en-GB" sz="1100" kern="12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Bergslagen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,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which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turn might contribute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development and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social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transformation of the region.</a:t>
            </a:r>
          </a:p>
          <a:p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substantial results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from our work are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from two different areas, but both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link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 </a:t>
            </a:r>
            <a:r>
              <a:rPr lang="en-GB" sz="1100" i="1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how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cultural heritage can be a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sustainable resource.</a:t>
            </a: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results supports, firstly, the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cultural heritage importance for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people’s understanding of themselves and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their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being.</a:t>
            </a:r>
          </a:p>
          <a:p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This in turn, create a sense of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connection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with other people,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and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contribute to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integration.</a:t>
            </a:r>
          </a:p>
          <a:p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For example, immigrants possibilities to establish in Sweden. </a:t>
            </a:r>
          </a:p>
          <a:p>
            <a:endParaRPr lang="en-GB" sz="1100" kern="1200" baseline="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It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also supports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our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vision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for cultural heritage.</a:t>
            </a:r>
          </a:p>
          <a:p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Secondly, the results – which I will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present here –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address the relationship between cultural heritage,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tourism and the visitor industry.</a:t>
            </a:r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endParaRPr lang="sv-SE" sz="1000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A8FE92-4654-064D-97AA-9A12CFC5F371}" type="slidenum">
              <a:rPr lang="sv-SE" smtClean="0"/>
              <a:pPr>
                <a:defRPr/>
              </a:pPr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9805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all know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that cultural heritage, as well as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Nature,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are important resources for tourism.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And naturally there are a number of conflicts of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interest,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and examples of tourism that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tears tangible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and intangible cultural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values.</a:t>
            </a: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However, we are also recognising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that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tourism and visitor industry gives us an opportunity to reach our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objectives.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sv-SE" sz="1100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But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-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practice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is in need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of </a:t>
            </a:r>
            <a:r>
              <a:rPr lang="sv-SE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relevant </a:t>
            </a:r>
            <a:r>
              <a:rPr lang="sv-SE" sz="1100" kern="12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methods</a:t>
            </a:r>
            <a:r>
              <a:rPr lang="sv-SE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and </a:t>
            </a:r>
            <a:r>
              <a:rPr lang="sv-SE" sz="1100" kern="12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effective</a:t>
            </a:r>
            <a:r>
              <a:rPr lang="sv-SE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sv-SE" sz="1100" kern="12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tools</a:t>
            </a:r>
            <a:r>
              <a:rPr lang="sv-SE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.</a:t>
            </a:r>
            <a:endParaRPr lang="sv-SE" sz="1100" dirty="0" smtClean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A8FE92-4654-064D-97AA-9A12CFC5F371}" type="slidenum">
              <a:rPr lang="sv-SE" smtClean="0"/>
              <a:pPr>
                <a:defRPr/>
              </a:pPr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4235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When we started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our work with the commission, we w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ere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familiar with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UNESCOs toolkit for sustainable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tourism. </a:t>
            </a:r>
          </a:p>
          <a:p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We were attracted by its ideology in combining preservation of cultural heritage values, with market perspectives. </a:t>
            </a:r>
          </a:p>
          <a:p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 examine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the method, and to initiate a process in which we could de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velop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co-operation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with the visitor industry,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 number of actors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from </a:t>
            </a:r>
            <a:r>
              <a:rPr lang="en-GB" sz="1100" kern="12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Bergslagen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were invited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.</a:t>
            </a:r>
          </a:p>
          <a:p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World Heritage Site </a:t>
            </a:r>
            <a:r>
              <a:rPr lang="en-GB" sz="1100" kern="12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Falu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Copper Mine was a central actor, but as the destination-perspective is crucial to the method, we also invited representatives from five other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industrial historical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sites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 take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part.</a:t>
            </a:r>
          </a:p>
          <a:p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decided to test the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four first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how-to-guides.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organised the work in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four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workshops with tasks to be carried out in-between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them.</a:t>
            </a: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role of the Swedish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National Heritage Board was to facilitate the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process,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without taking over local and regional ownership,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which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was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quite a challenge,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but crucial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for the durability of the results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.</a:t>
            </a:r>
            <a:endParaRPr lang="en-GB" sz="1100" kern="1200" baseline="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A8FE92-4654-064D-97AA-9A12CFC5F371}" type="slidenum">
              <a:rPr lang="sv-SE" smtClean="0"/>
              <a:pPr>
                <a:defRPr/>
              </a:pPr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052100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It is difficult to see long-term results as the process ran over a relatively short period of time, and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only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just finished.</a:t>
            </a: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But, with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regard to that,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some results can be pointed out:</a:t>
            </a:r>
          </a:p>
          <a:p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work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has, indeed,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provided an energy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boost for local and regional ambassadors,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and for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developing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region’s cultural heritage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tourism.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marR="0" lvl="0" indent="-17145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local and regional actors have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launched a long-term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strategy for sustainable tourism.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this, they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have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i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dentified some focal areas for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p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rogressive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work, and how they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can handle challenges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 a more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strategic and systematic way.</a:t>
            </a:r>
            <a:endParaRPr lang="en-GB" sz="1100" kern="1200" baseline="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marR="0" lvl="0" indent="-17145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They have thereby become more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professional. Today there is a greater understanding,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 both policy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-work and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practice,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of how cultural heritage work and tourism can reinforce each other and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how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it impacts on sustainability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.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Since the World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Heritage Site in Falun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also is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part of UNESCO’s project European Heritage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Journeys,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the work is continuing within an international framework. This offers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major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opportunities for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future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heritage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tourism in </a:t>
            </a:r>
            <a:r>
              <a:rPr lang="en-GB" sz="1100" kern="1200" dirty="0" err="1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Bergslagen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– and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for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Swedish tourism in general.</a:t>
            </a:r>
            <a:endParaRPr lang="sv-SE" sz="1100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A8FE92-4654-064D-97AA-9A12CFC5F371}" type="slidenum">
              <a:rPr lang="sv-SE" smtClean="0"/>
              <a:pPr>
                <a:defRPr/>
              </a:pPr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367206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would also like to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point out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some result at the national level:</a:t>
            </a: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0" lvl="0" indent="0">
              <a:buFontTx/>
              <a:buNone/>
            </a:pP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marR="0" lvl="0" indent="-17145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Our work has led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to a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mutual understanding between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our body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and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the Swedish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National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Agency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for Economic and Regional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Growth. Thereby we can approach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the difficult issues of cultural heritage as an asset -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on more equal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terms.</a:t>
            </a:r>
          </a:p>
          <a:p>
            <a:pPr marL="171450" marR="0" lvl="0" indent="-17145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marR="0" lvl="0" indent="-17145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We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recognize that the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method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is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generic as it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supports a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systematic process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. It is not a template in the sense that others can copy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best practice and repeat it. Its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strength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is that it meets local and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site-specific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characteristics,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and has stakeholders to collaborate to find their own optimal management. </a:t>
            </a:r>
          </a:p>
          <a:p>
            <a:pPr marL="171450" marR="0" lvl="0" indent="-17145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sv-SE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  <a:p>
            <a:pPr marL="171450" lvl="0" indent="-171450">
              <a:buFontTx/>
              <a:buChar char="-"/>
            </a:pP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We have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 now also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increased our awareness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of UNESCO’s programme and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method,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which means that we can provide support and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ＭＳ Ｐゴシック" charset="0"/>
                <a:cs typeface="ＭＳ Ｐゴシック" charset="0"/>
              </a:rPr>
              <a:t>give advice more distinctly.</a:t>
            </a: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A8FE92-4654-064D-97AA-9A12CFC5F371}" type="slidenum">
              <a:rPr lang="sv-SE" smtClean="0"/>
              <a:pPr>
                <a:defRPr/>
              </a:pPr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53411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1119" y="2151410"/>
            <a:ext cx="6037930" cy="1277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940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5" name="Platshållare för tabell 4"/>
          <p:cNvSpPr>
            <a:spLocks noGrp="1"/>
          </p:cNvSpPr>
          <p:nvPr>
            <p:ph type="tbl" sz="quarter" idx="10"/>
          </p:nvPr>
        </p:nvSpPr>
        <p:spPr>
          <a:xfrm>
            <a:off x="1623483" y="1592263"/>
            <a:ext cx="8961967" cy="4276725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smtClean="0"/>
              <a:t>Klicka på ikonen för att lägga till en tabell</a:t>
            </a:r>
            <a:endParaRPr lang="sv-SE" noProof="0" dirty="0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09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5980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5" name="Platshållare för media 4"/>
          <p:cNvSpPr>
            <a:spLocks noGrp="1"/>
          </p:cNvSpPr>
          <p:nvPr>
            <p:ph type="media" sz="quarter" idx="10"/>
          </p:nvPr>
        </p:nvSpPr>
        <p:spPr>
          <a:xfrm>
            <a:off x="1623483" y="1592263"/>
            <a:ext cx="8961967" cy="4276725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smtClean="0"/>
              <a:t>Klicka på ikonen för att lägga till ett medieklipp</a:t>
            </a:r>
            <a:endParaRPr lang="sv-SE" noProof="0" dirty="0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09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9288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coll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1606551" y="690564"/>
            <a:ext cx="4285696" cy="2484437"/>
          </a:xfrm>
        </p:spPr>
        <p:txBody>
          <a:bodyPr rtlCol="0">
            <a:normAutofit/>
          </a:bodyPr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2" name="Platshållare för bild 9"/>
          <p:cNvSpPr>
            <a:spLocks noGrp="1"/>
          </p:cNvSpPr>
          <p:nvPr>
            <p:ph type="pic" sz="quarter" idx="16"/>
          </p:nvPr>
        </p:nvSpPr>
        <p:spPr>
          <a:xfrm>
            <a:off x="6195485" y="690564"/>
            <a:ext cx="4389967" cy="2484437"/>
          </a:xfrm>
        </p:spPr>
        <p:txBody>
          <a:bodyPr rtlCol="0">
            <a:normAutofit/>
          </a:bodyPr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6" name="Platshållare för bild 9"/>
          <p:cNvSpPr>
            <a:spLocks noGrp="1"/>
          </p:cNvSpPr>
          <p:nvPr>
            <p:ph type="pic" sz="quarter" idx="17"/>
          </p:nvPr>
        </p:nvSpPr>
        <p:spPr>
          <a:xfrm>
            <a:off x="1612900" y="3390902"/>
            <a:ext cx="4285696" cy="2484437"/>
          </a:xfrm>
        </p:spPr>
        <p:txBody>
          <a:bodyPr rtlCol="0">
            <a:normAutofit/>
          </a:bodyPr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7" name="Platshållare för bild 9"/>
          <p:cNvSpPr>
            <a:spLocks noGrp="1"/>
          </p:cNvSpPr>
          <p:nvPr>
            <p:ph type="pic" sz="quarter" idx="18"/>
          </p:nvPr>
        </p:nvSpPr>
        <p:spPr>
          <a:xfrm>
            <a:off x="6195485" y="3390902"/>
            <a:ext cx="4396316" cy="2484437"/>
          </a:xfrm>
        </p:spPr>
        <p:txBody>
          <a:bodyPr rtlCol="0">
            <a:normAutofit/>
          </a:bodyPr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pic>
        <p:nvPicPr>
          <p:cNvPr id="8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09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4360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coll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bild 9"/>
          <p:cNvSpPr>
            <a:spLocks noGrp="1"/>
          </p:cNvSpPr>
          <p:nvPr>
            <p:ph type="pic" sz="quarter" idx="10"/>
          </p:nvPr>
        </p:nvSpPr>
        <p:spPr>
          <a:xfrm>
            <a:off x="1606551" y="703264"/>
            <a:ext cx="5028327" cy="2827337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3" name="Platshållare för bild 9"/>
          <p:cNvSpPr>
            <a:spLocks noGrp="1"/>
          </p:cNvSpPr>
          <p:nvPr>
            <p:ph type="pic" sz="quarter" idx="11"/>
          </p:nvPr>
        </p:nvSpPr>
        <p:spPr>
          <a:xfrm>
            <a:off x="6981936" y="703263"/>
            <a:ext cx="3609865" cy="1812426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7" name="Platshållare för bild 9"/>
          <p:cNvSpPr>
            <a:spLocks noGrp="1"/>
          </p:cNvSpPr>
          <p:nvPr>
            <p:ph type="pic" sz="quarter" idx="12"/>
          </p:nvPr>
        </p:nvSpPr>
        <p:spPr>
          <a:xfrm>
            <a:off x="6981936" y="2731550"/>
            <a:ext cx="3609865" cy="3143788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1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1631849" y="3731376"/>
            <a:ext cx="2364419" cy="2150054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4" name="Platshållare för bild 9"/>
          <p:cNvSpPr>
            <a:spLocks noGrp="1"/>
          </p:cNvSpPr>
          <p:nvPr>
            <p:ph type="pic" sz="quarter" idx="16"/>
          </p:nvPr>
        </p:nvSpPr>
        <p:spPr>
          <a:xfrm>
            <a:off x="4270459" y="3725284"/>
            <a:ext cx="2364419" cy="2150054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pic>
        <p:nvPicPr>
          <p:cNvPr id="8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09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7617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09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4076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">
    <p:bg>
      <p:bgPr>
        <a:solidFill>
          <a:srgbClr val="DF42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28076" y="2151072"/>
            <a:ext cx="6039565" cy="1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807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rtsida">
    <p:bg>
      <p:bgPr>
        <a:solidFill>
          <a:srgbClr val="DF42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905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17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623483" y="1600200"/>
            <a:ext cx="8961968" cy="4281487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22471485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+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623483" y="1600200"/>
            <a:ext cx="8961968" cy="4281487"/>
          </a:xfrm>
        </p:spPr>
        <p:txBody>
          <a:bodyPr/>
          <a:lstStyle>
            <a:lvl1pPr marL="285710" marR="0" indent="-285710" algn="l" defTabSz="45713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73E10"/>
              </a:buClr>
              <a:buSzTx/>
              <a:buFont typeface="Arial"/>
              <a:buChar char="•"/>
              <a:tabLst/>
              <a:defRPr baseline="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pic>
        <p:nvPicPr>
          <p:cNvPr id="6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17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9459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1623484" y="1592272"/>
            <a:ext cx="4233861" cy="4289425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defRPr sz="19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2" name="Platshållare för bild 11"/>
          <p:cNvSpPr>
            <a:spLocks noGrp="1"/>
          </p:cNvSpPr>
          <p:nvPr>
            <p:ph type="pic" sz="quarter" idx="10"/>
          </p:nvPr>
        </p:nvSpPr>
        <p:spPr>
          <a:xfrm>
            <a:off x="6254745" y="1592272"/>
            <a:ext cx="4330707" cy="4289425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17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531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rtsi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27455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text +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1623484" y="1592272"/>
            <a:ext cx="4233861" cy="4289425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defRPr sz="19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iagram 4"/>
          <p:cNvSpPr>
            <a:spLocks noGrp="1"/>
          </p:cNvSpPr>
          <p:nvPr>
            <p:ph type="chart" sz="quarter" idx="10"/>
          </p:nvPr>
        </p:nvSpPr>
        <p:spPr>
          <a:xfrm>
            <a:off x="6220188" y="1600203"/>
            <a:ext cx="4365261" cy="4268788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defRPr/>
            </a:lvl1pPr>
          </a:lstStyle>
          <a:p>
            <a:pPr lvl="0"/>
            <a:r>
              <a:rPr lang="sv-SE" noProof="0" smtClean="0"/>
              <a:t>Klicka på ikonen för att lägga till ett diagram</a:t>
            </a:r>
            <a:endParaRPr lang="sv-SE" noProof="0" dirty="0"/>
          </a:p>
        </p:txBody>
      </p:sp>
      <p:pic>
        <p:nvPicPr>
          <p:cNvPr id="6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17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62519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text +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1623484" y="1592272"/>
            <a:ext cx="4233861" cy="4289425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defRPr sz="19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tabell 5"/>
          <p:cNvSpPr>
            <a:spLocks noGrp="1"/>
          </p:cNvSpPr>
          <p:nvPr>
            <p:ph type="tbl" sz="quarter" idx="10"/>
          </p:nvPr>
        </p:nvSpPr>
        <p:spPr>
          <a:xfrm>
            <a:off x="6200309" y="1592272"/>
            <a:ext cx="4391491" cy="4289425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defRPr/>
            </a:lvl1pPr>
          </a:lstStyle>
          <a:p>
            <a:pPr lvl="0"/>
            <a:r>
              <a:rPr lang="sv-SE" noProof="0" smtClean="0"/>
              <a:t>Klicka på ikonen för att lägga till en tabell</a:t>
            </a:r>
            <a:endParaRPr lang="sv-SE" noProof="0" dirty="0"/>
          </a:p>
        </p:txBody>
      </p:sp>
      <p:pic>
        <p:nvPicPr>
          <p:cNvPr id="8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17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59264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12" name="Platshållare för bild 11"/>
          <p:cNvSpPr>
            <a:spLocks noGrp="1"/>
          </p:cNvSpPr>
          <p:nvPr>
            <p:ph type="pic" sz="quarter" idx="10"/>
          </p:nvPr>
        </p:nvSpPr>
        <p:spPr>
          <a:xfrm>
            <a:off x="1623493" y="1592272"/>
            <a:ext cx="8961967" cy="4289425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defRPr/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pic>
        <p:nvPicPr>
          <p:cNvPr id="6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17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32853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diagram 3"/>
          <p:cNvSpPr>
            <a:spLocks noGrp="1"/>
          </p:cNvSpPr>
          <p:nvPr>
            <p:ph type="chart" sz="quarter" idx="11"/>
          </p:nvPr>
        </p:nvSpPr>
        <p:spPr>
          <a:xfrm>
            <a:off x="1623491" y="1592264"/>
            <a:ext cx="8961967" cy="4276725"/>
          </a:xfrm>
        </p:spPr>
        <p:txBody>
          <a:bodyPr rtlCol="0">
            <a:normAutofit/>
          </a:bodyPr>
          <a:lstStyle/>
          <a:p>
            <a:pPr lvl="0"/>
            <a:r>
              <a:rPr lang="sv-SE" noProof="0" smtClean="0"/>
              <a:t>Klicka på ikonen för att lägga till ett diagram</a:t>
            </a:r>
            <a:endParaRPr lang="sv-SE" noProof="0" dirty="0"/>
          </a:p>
        </p:txBody>
      </p:sp>
      <p:pic>
        <p:nvPicPr>
          <p:cNvPr id="5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17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84305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5" name="Platshållare för tabell 4"/>
          <p:cNvSpPr>
            <a:spLocks noGrp="1"/>
          </p:cNvSpPr>
          <p:nvPr>
            <p:ph type="tbl" sz="quarter" idx="10"/>
          </p:nvPr>
        </p:nvSpPr>
        <p:spPr>
          <a:xfrm>
            <a:off x="1623491" y="1592264"/>
            <a:ext cx="8961967" cy="4276725"/>
          </a:xfrm>
        </p:spPr>
        <p:txBody>
          <a:bodyPr rtlCol="0">
            <a:normAutofit/>
          </a:bodyPr>
          <a:lstStyle/>
          <a:p>
            <a:pPr lvl="0"/>
            <a:r>
              <a:rPr lang="sv-SE" noProof="0" smtClean="0"/>
              <a:t>Klicka på ikonen för att lägga till en tabell</a:t>
            </a:r>
            <a:endParaRPr lang="sv-SE" noProof="0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17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0976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5" name="Platshållare för media 4"/>
          <p:cNvSpPr>
            <a:spLocks noGrp="1"/>
          </p:cNvSpPr>
          <p:nvPr>
            <p:ph type="media" sz="quarter" idx="10"/>
          </p:nvPr>
        </p:nvSpPr>
        <p:spPr>
          <a:xfrm>
            <a:off x="1623491" y="1592264"/>
            <a:ext cx="8961967" cy="4276725"/>
          </a:xfrm>
        </p:spPr>
        <p:txBody>
          <a:bodyPr rtlCol="0">
            <a:normAutofit/>
          </a:bodyPr>
          <a:lstStyle/>
          <a:p>
            <a:pPr lvl="0"/>
            <a:r>
              <a:rPr lang="sv-SE" noProof="0" smtClean="0"/>
              <a:t>Klicka på ikonen för att lägga till ett medieklipp</a:t>
            </a:r>
            <a:endParaRPr lang="sv-SE" noProof="0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17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74925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coll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1606551" y="690564"/>
            <a:ext cx="4285696" cy="2484437"/>
          </a:xfrm>
        </p:spPr>
        <p:txBody>
          <a:bodyPr rtlCol="0">
            <a:normAutofit/>
          </a:bodyPr>
          <a:lstStyle>
            <a:lvl1pPr>
              <a:defRPr baseline="0"/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2" name="Platshållare för bild 9"/>
          <p:cNvSpPr>
            <a:spLocks noGrp="1"/>
          </p:cNvSpPr>
          <p:nvPr>
            <p:ph type="pic" sz="quarter" idx="16"/>
          </p:nvPr>
        </p:nvSpPr>
        <p:spPr>
          <a:xfrm>
            <a:off x="6195493" y="690564"/>
            <a:ext cx="4389967" cy="2484437"/>
          </a:xfrm>
        </p:spPr>
        <p:txBody>
          <a:bodyPr rtlCol="0">
            <a:normAutofit/>
          </a:bodyPr>
          <a:lstStyle>
            <a:lvl1pPr>
              <a:defRPr baseline="0"/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6" name="Platshållare för bild 9"/>
          <p:cNvSpPr>
            <a:spLocks noGrp="1"/>
          </p:cNvSpPr>
          <p:nvPr>
            <p:ph type="pic" sz="quarter" idx="17"/>
          </p:nvPr>
        </p:nvSpPr>
        <p:spPr>
          <a:xfrm>
            <a:off x="1612900" y="3390904"/>
            <a:ext cx="4285696" cy="2484437"/>
          </a:xfrm>
        </p:spPr>
        <p:txBody>
          <a:bodyPr rtlCol="0">
            <a:normAutofit/>
          </a:bodyPr>
          <a:lstStyle>
            <a:lvl1pPr>
              <a:defRPr baseline="0"/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7" name="Platshållare för bild 9"/>
          <p:cNvSpPr>
            <a:spLocks noGrp="1"/>
          </p:cNvSpPr>
          <p:nvPr>
            <p:ph type="pic" sz="quarter" idx="18"/>
          </p:nvPr>
        </p:nvSpPr>
        <p:spPr>
          <a:xfrm>
            <a:off x="6195487" y="3390904"/>
            <a:ext cx="4396316" cy="2484437"/>
          </a:xfrm>
        </p:spPr>
        <p:txBody>
          <a:bodyPr rtlCol="0">
            <a:normAutofit/>
          </a:bodyPr>
          <a:lstStyle>
            <a:lvl1pPr>
              <a:defRPr baseline="0"/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pic>
        <p:nvPicPr>
          <p:cNvPr id="8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17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41576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coll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bild 9"/>
          <p:cNvSpPr>
            <a:spLocks noGrp="1"/>
          </p:cNvSpPr>
          <p:nvPr>
            <p:ph type="pic" sz="quarter" idx="10"/>
          </p:nvPr>
        </p:nvSpPr>
        <p:spPr>
          <a:xfrm>
            <a:off x="1606556" y="703272"/>
            <a:ext cx="5028327" cy="2827337"/>
          </a:xfrm>
        </p:spPr>
        <p:txBody>
          <a:bodyPr rtlCol="0">
            <a:normAutofit/>
          </a:bodyPr>
          <a:lstStyle/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3" name="Platshållare för bild 9"/>
          <p:cNvSpPr>
            <a:spLocks noGrp="1"/>
          </p:cNvSpPr>
          <p:nvPr>
            <p:ph type="pic" sz="quarter" idx="11"/>
          </p:nvPr>
        </p:nvSpPr>
        <p:spPr>
          <a:xfrm>
            <a:off x="6981944" y="703265"/>
            <a:ext cx="3609865" cy="1812427"/>
          </a:xfrm>
        </p:spPr>
        <p:txBody>
          <a:bodyPr rtlCol="0">
            <a:normAutofit/>
          </a:bodyPr>
          <a:lstStyle/>
          <a:p>
            <a:pPr lvl="0"/>
            <a:r>
              <a:rPr lang="sv-SE" noProof="0" smtClean="0"/>
              <a:t>Klicka på ikonen för att lägga till en bild</a:t>
            </a:r>
            <a:endParaRPr lang="sv-SE" noProof="0"/>
          </a:p>
        </p:txBody>
      </p:sp>
      <p:sp>
        <p:nvSpPr>
          <p:cNvPr id="7" name="Platshållare för bild 9"/>
          <p:cNvSpPr>
            <a:spLocks noGrp="1"/>
          </p:cNvSpPr>
          <p:nvPr>
            <p:ph type="pic" sz="quarter" idx="12"/>
          </p:nvPr>
        </p:nvSpPr>
        <p:spPr>
          <a:xfrm>
            <a:off x="6981944" y="2731550"/>
            <a:ext cx="3609865" cy="3143788"/>
          </a:xfrm>
        </p:spPr>
        <p:txBody>
          <a:bodyPr rtlCol="0">
            <a:normAutofit/>
          </a:bodyPr>
          <a:lstStyle/>
          <a:p>
            <a:pPr lvl="0"/>
            <a:r>
              <a:rPr lang="sv-SE" noProof="0" smtClean="0"/>
              <a:t>Klicka på ikonen för att lägga till en bild</a:t>
            </a:r>
            <a:endParaRPr lang="sv-SE" noProof="0"/>
          </a:p>
        </p:txBody>
      </p:sp>
      <p:sp>
        <p:nvSpPr>
          <p:cNvPr id="11" name="Platshållare för bild 9"/>
          <p:cNvSpPr>
            <a:spLocks noGrp="1"/>
          </p:cNvSpPr>
          <p:nvPr>
            <p:ph type="pic" sz="quarter" idx="15"/>
          </p:nvPr>
        </p:nvSpPr>
        <p:spPr>
          <a:xfrm>
            <a:off x="1631849" y="3731383"/>
            <a:ext cx="2364419" cy="2150055"/>
          </a:xfrm>
        </p:spPr>
        <p:txBody>
          <a:bodyPr rtlCol="0">
            <a:normAutofit/>
          </a:bodyPr>
          <a:lstStyle/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4" name="Platshållare för bild 9"/>
          <p:cNvSpPr>
            <a:spLocks noGrp="1"/>
          </p:cNvSpPr>
          <p:nvPr>
            <p:ph type="pic" sz="quarter" idx="16"/>
          </p:nvPr>
        </p:nvSpPr>
        <p:spPr>
          <a:xfrm>
            <a:off x="4270461" y="3725291"/>
            <a:ext cx="2364419" cy="2150055"/>
          </a:xfrm>
        </p:spPr>
        <p:txBody>
          <a:bodyPr rtlCol="0">
            <a:normAutofit/>
          </a:bodyPr>
          <a:lstStyle/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pic>
        <p:nvPicPr>
          <p:cNvPr id="8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17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42472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17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612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623483" y="1600200"/>
            <a:ext cx="8961968" cy="42814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pic>
        <p:nvPicPr>
          <p:cNvPr id="5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09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0974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9" name="Platshållare för innehåll 2"/>
          <p:cNvSpPr>
            <a:spLocks noGrp="1"/>
          </p:cNvSpPr>
          <p:nvPr>
            <p:ph idx="10"/>
          </p:nvPr>
        </p:nvSpPr>
        <p:spPr>
          <a:xfrm>
            <a:off x="1606551" y="1593852"/>
            <a:ext cx="8961968" cy="4281487"/>
          </a:xfr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73E10"/>
              </a:buClr>
              <a:buSzTx/>
              <a:buFont typeface="Arial"/>
              <a:buChar char="•"/>
              <a:tabLst/>
              <a:defRPr baseline="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pic>
        <p:nvPicPr>
          <p:cNvPr id="5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09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60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1623484" y="1592264"/>
            <a:ext cx="4233861" cy="4289425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defRPr sz="18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2" name="Platshållare för bild 11"/>
          <p:cNvSpPr>
            <a:spLocks noGrp="1"/>
          </p:cNvSpPr>
          <p:nvPr>
            <p:ph type="pic" sz="quarter" idx="10"/>
          </p:nvPr>
        </p:nvSpPr>
        <p:spPr>
          <a:xfrm>
            <a:off x="6254744" y="1592263"/>
            <a:ext cx="4330707" cy="4289425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pic>
        <p:nvPicPr>
          <p:cNvPr id="6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09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0297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text +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1623484" y="1592264"/>
            <a:ext cx="4233861" cy="4289425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defRPr sz="18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iagram 4"/>
          <p:cNvSpPr>
            <a:spLocks noGrp="1"/>
          </p:cNvSpPr>
          <p:nvPr>
            <p:ph type="chart" sz="quarter" idx="10"/>
          </p:nvPr>
        </p:nvSpPr>
        <p:spPr>
          <a:xfrm>
            <a:off x="6220188" y="1600200"/>
            <a:ext cx="4365261" cy="4268788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smtClean="0"/>
              <a:t>Klicka på ikonen för att lägga till ett diagram</a:t>
            </a:r>
            <a:endParaRPr lang="sv-SE" noProof="0" dirty="0"/>
          </a:p>
        </p:txBody>
      </p:sp>
      <p:pic>
        <p:nvPicPr>
          <p:cNvPr id="6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09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7773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text + Tab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1623484" y="1592264"/>
            <a:ext cx="4233861" cy="4289425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defRPr sz="18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tabell 5"/>
          <p:cNvSpPr>
            <a:spLocks noGrp="1"/>
          </p:cNvSpPr>
          <p:nvPr>
            <p:ph type="tbl" sz="quarter" idx="10"/>
          </p:nvPr>
        </p:nvSpPr>
        <p:spPr>
          <a:xfrm>
            <a:off x="6200309" y="1592263"/>
            <a:ext cx="4391491" cy="4289425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smtClean="0"/>
              <a:t>Klicka på ikonen för att lägga till en tabell</a:t>
            </a:r>
            <a:endParaRPr lang="sv-SE" noProof="0" dirty="0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09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8738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12" name="Platshållare för bild 11"/>
          <p:cNvSpPr>
            <a:spLocks noGrp="1"/>
          </p:cNvSpPr>
          <p:nvPr>
            <p:ph type="pic" sz="quarter" idx="10"/>
          </p:nvPr>
        </p:nvSpPr>
        <p:spPr>
          <a:xfrm>
            <a:off x="1623485" y="1592263"/>
            <a:ext cx="8961967" cy="4289425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/>
          </a:p>
        </p:txBody>
      </p:sp>
      <p:pic>
        <p:nvPicPr>
          <p:cNvPr id="5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09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4562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+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4" name="Platshållare för diagram 3"/>
          <p:cNvSpPr>
            <a:spLocks noGrp="1"/>
          </p:cNvSpPr>
          <p:nvPr>
            <p:ph type="chart" sz="quarter" idx="11"/>
          </p:nvPr>
        </p:nvSpPr>
        <p:spPr>
          <a:xfrm>
            <a:off x="1623483" y="1592263"/>
            <a:ext cx="8961967" cy="4276725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smtClean="0"/>
              <a:t>Klicka på ikonen för att lägga till ett diagram</a:t>
            </a:r>
            <a:endParaRPr lang="sv-SE" noProof="0" dirty="0"/>
          </a:p>
        </p:txBody>
      </p:sp>
      <p:pic>
        <p:nvPicPr>
          <p:cNvPr id="5" name="Bildobjekt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78059" y="6141809"/>
            <a:ext cx="1869280" cy="39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266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1623485" y="714375"/>
            <a:ext cx="8961967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027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1623485" y="1600200"/>
            <a:ext cx="8961967" cy="428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3FC2729-44AB-234C-BE05-4E1A0EF4B43B}" type="datetimeFigureOut">
              <a:rPr lang="sv-SE"/>
              <a:pPr>
                <a:defRPr/>
              </a:pPr>
              <a:t>2017-05-02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84AE52B-AFC3-9E44-9566-39367944A62C}" type="slidenum">
              <a:rPr lang="sv-SE"/>
              <a:pPr>
                <a:defRPr/>
              </a:pPr>
              <a:t>‹#›</a:t>
            </a:fld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20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 i="0" kern="1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algn="l" defTabSz="457200" rtl="0" eaLnBrk="1" fontAlgn="base" hangingPunct="1">
        <a:spcBef>
          <a:spcPct val="0"/>
        </a:spcBef>
        <a:spcAft>
          <a:spcPct val="0"/>
        </a:spcAft>
        <a:buFont typeface="Arial" charset="0"/>
        <a:defRPr kern="1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charset="0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charset="0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charset="0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charset="0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1623493" y="714375"/>
            <a:ext cx="8961967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8" tIns="45718" rIns="91428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027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1623493" y="1600200"/>
            <a:ext cx="8961967" cy="428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8" tIns="45718" rIns="91428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131">
              <a:defRPr/>
            </a:pPr>
            <a:fld id="{B3FC2729-44AB-234C-BE05-4E1A0EF4B43B}" type="datetimeFigureOut">
              <a:rPr lang="sv-SE">
                <a:solidFill>
                  <a:srgbClr val="000000">
                    <a:tint val="75000"/>
                  </a:srgbClr>
                </a:solidFill>
              </a:rPr>
              <a:pPr defTabSz="457131">
                <a:defRPr/>
              </a:pPr>
              <a:t>2017-05-02</a:t>
            </a:fld>
            <a:endParaRPr lang="sv-SE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131">
              <a:defRPr/>
            </a:pPr>
            <a:endParaRPr lang="sv-SE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131">
              <a:defRPr/>
            </a:pPr>
            <a:fld id="{A84AE52B-AFC3-9E44-9566-39367944A62C}" type="slidenum">
              <a:rPr lang="sv-SE">
                <a:solidFill>
                  <a:srgbClr val="000000">
                    <a:tint val="75000"/>
                  </a:srgbClr>
                </a:solidFill>
              </a:rPr>
              <a:pPr defTabSz="457131">
                <a:defRPr/>
              </a:pPr>
              <a:t>‹#›</a:t>
            </a:fld>
            <a:endParaRPr lang="sv-SE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378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  <p:sldLayoutId id="2147483933" r:id="rId12"/>
    <p:sldLayoutId id="2147483934" r:id="rId13"/>
    <p:sldLayoutId id="2147483935" r:id="rId14"/>
  </p:sldLayoutIdLst>
  <p:txStyles>
    <p:titleStyle>
      <a:lvl1pPr algn="l" defTabSz="457131" rtl="0" eaLnBrk="1" fontAlgn="base" hangingPunct="1">
        <a:spcBef>
          <a:spcPct val="0"/>
        </a:spcBef>
        <a:spcAft>
          <a:spcPct val="0"/>
        </a:spcAft>
        <a:defRPr sz="2800" b="1" i="0" kern="12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1pPr>
      <a:lvl2pPr algn="l" defTabSz="457131" rtl="0" eaLnBrk="1" fontAlgn="base" hangingPunct="1">
        <a:spcBef>
          <a:spcPct val="0"/>
        </a:spcBef>
        <a:spcAft>
          <a:spcPct val="0"/>
        </a:spcAft>
        <a:defRPr sz="28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131" rtl="0" eaLnBrk="1" fontAlgn="base" hangingPunct="1">
        <a:spcBef>
          <a:spcPct val="0"/>
        </a:spcBef>
        <a:spcAft>
          <a:spcPct val="0"/>
        </a:spcAft>
        <a:defRPr sz="28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131" rtl="0" eaLnBrk="1" fontAlgn="base" hangingPunct="1">
        <a:spcBef>
          <a:spcPct val="0"/>
        </a:spcBef>
        <a:spcAft>
          <a:spcPct val="0"/>
        </a:spcAft>
        <a:defRPr sz="28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131" rtl="0" eaLnBrk="1" fontAlgn="base" hangingPunct="1">
        <a:spcBef>
          <a:spcPct val="0"/>
        </a:spcBef>
        <a:spcAft>
          <a:spcPct val="0"/>
        </a:spcAft>
        <a:defRPr sz="28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5pPr>
      <a:lvl6pPr marL="457131" algn="l" defTabSz="457131" rtl="0" eaLnBrk="1" fontAlgn="base" hangingPunct="1">
        <a:spcBef>
          <a:spcPct val="0"/>
        </a:spcBef>
        <a:spcAft>
          <a:spcPct val="0"/>
        </a:spcAft>
        <a:defRPr sz="28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6pPr>
      <a:lvl7pPr marL="914264" algn="l" defTabSz="457131" rtl="0" eaLnBrk="1" fontAlgn="base" hangingPunct="1">
        <a:spcBef>
          <a:spcPct val="0"/>
        </a:spcBef>
        <a:spcAft>
          <a:spcPct val="0"/>
        </a:spcAft>
        <a:defRPr sz="28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7pPr>
      <a:lvl8pPr marL="1371396" algn="l" defTabSz="457131" rtl="0" eaLnBrk="1" fontAlgn="base" hangingPunct="1">
        <a:spcBef>
          <a:spcPct val="0"/>
        </a:spcBef>
        <a:spcAft>
          <a:spcPct val="0"/>
        </a:spcAft>
        <a:defRPr sz="28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8pPr>
      <a:lvl9pPr marL="1828528" algn="l" defTabSz="457131" rtl="0" eaLnBrk="1" fontAlgn="base" hangingPunct="1">
        <a:spcBef>
          <a:spcPct val="0"/>
        </a:spcBef>
        <a:spcAft>
          <a:spcPct val="0"/>
        </a:spcAft>
        <a:defRPr sz="28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algn="l" defTabSz="457131" rtl="0" eaLnBrk="1" fontAlgn="base" hangingPunct="1">
        <a:spcBef>
          <a:spcPct val="0"/>
        </a:spcBef>
        <a:spcAft>
          <a:spcPct val="0"/>
        </a:spcAft>
        <a:buFont typeface="Arial" charset="0"/>
        <a:defRPr kern="1200">
          <a:solidFill>
            <a:srgbClr val="1E1C11"/>
          </a:solidFill>
          <a:latin typeface="Arial" charset="0"/>
          <a:ea typeface="ＭＳ Ｐゴシック" charset="0"/>
          <a:cs typeface="ＭＳ Ｐゴシック" charset="0"/>
        </a:defRPr>
      </a:lvl1pPr>
      <a:lvl2pPr marL="742839" indent="-285710" algn="l" defTabSz="457131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charset="0"/>
          <a:ea typeface="ＭＳ Ｐゴシック" charset="0"/>
          <a:cs typeface="+mn-cs"/>
        </a:defRPr>
      </a:lvl2pPr>
      <a:lvl3pPr marL="1142830" indent="-228568" algn="l" defTabSz="457131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charset="0"/>
          <a:ea typeface="ＭＳ Ｐゴシック" charset="0"/>
          <a:cs typeface="+mn-cs"/>
        </a:defRPr>
      </a:lvl3pPr>
      <a:lvl4pPr marL="1599960" indent="-228568" algn="l" defTabSz="457131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charset="0"/>
          <a:ea typeface="ＭＳ Ｐゴシック" charset="0"/>
          <a:cs typeface="+mn-cs"/>
        </a:defRPr>
      </a:lvl4pPr>
      <a:lvl5pPr marL="2057091" indent="-228568" algn="l" defTabSz="457131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charset="0"/>
          <a:ea typeface="ＭＳ Ｐゴシック" charset="0"/>
          <a:cs typeface="+mn-cs"/>
        </a:defRPr>
      </a:lvl5pPr>
      <a:lvl6pPr marL="2514224" indent="-228568" algn="l" defTabSz="45713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6" indent="-228568" algn="l" defTabSz="45713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8" indent="-228568" algn="l" defTabSz="45713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22" indent="-228568" algn="l" defTabSz="45713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1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1" algn="l" defTabSz="4571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4571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6" algn="l" defTabSz="4571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8" algn="l" defTabSz="4571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62" algn="l" defTabSz="4571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4571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4571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1" algn="l" defTabSz="4571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ntra.raa.se/app/uploads/2012/08/RAA_logo_vit-950px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hyperlink" Target="SOCIETY%20v3%20(rough).mp4" TargetMode="Externa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ntra.raa.se/app/uploads/2012/08/RAA_logo_vit-950px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lena.johansson@raa.s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4.jpeg"/><Relationship Id="rId4" Type="http://schemas.openxmlformats.org/officeDocument/2006/relationships/hyperlink" Target="http://intra.raa.se/app/uploads/2012/08/RAA_logo_vit-950px.jpg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ntra.raa.se/app/uploads/2012/08/RAA_logo_vit-950px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ntra.raa.se/app/uploads/2012/08/RAA_logo_vit-950px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://intra.raa.se/app/uploads/2012/08/RAA_logo_vit-950px.jpg" TargetMode="External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4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ntra.raa.se/app/uploads/2012/08/RAA_logo_vit-950px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ntra.raa.se/app/uploads/2012/08/RAA_logo_vit-950px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ntra.raa.se/app/uploads/2012/08/RAA_logo_vit-950px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ntra.raa.se/app/uploads/2012/08/RAA_logo_vit-950px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ntra.raa.se/app/uploads/2012/08/RAA_logo_vit-950px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42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854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in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6079" y="6094459"/>
            <a:ext cx="1947470" cy="49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0" y="720000"/>
            <a:ext cx="1219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Cultural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heritage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is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vital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importance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for</a:t>
            </a:r>
          </a:p>
          <a:p>
            <a:pPr algn="ctr"/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every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society’s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development</a:t>
            </a:r>
            <a:endParaRPr lang="sv-SE" sz="32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6" name="Platshållare för tabell 2">
            <a:hlinkClick r:id="rId5" action="ppaction://hlinkfile"/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3137" y="2263336"/>
            <a:ext cx="4105726" cy="348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47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in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6079" y="6094459"/>
            <a:ext cx="1947470" cy="49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0" y="720000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To end</a:t>
            </a:r>
            <a:endParaRPr lang="sv-SE" sz="32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429830"/>
            <a:ext cx="4783725" cy="4667238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89409" y="2805329"/>
            <a:ext cx="3162473" cy="646331"/>
          </a:xfrm>
          <a:prstGeom prst="rect">
            <a:avLst/>
          </a:prstGeom>
          <a:solidFill>
            <a:srgbClr val="D0CCCC"/>
          </a:solidFill>
          <a:ln w="50800">
            <a:solidFill>
              <a:srgbClr val="C94A18"/>
            </a:solidFill>
            <a:prstDash val="lg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sv-SE" sz="1800" b="1" dirty="0" smtClean="0">
                <a:solidFill>
                  <a:srgbClr val="000000"/>
                </a:solidFill>
              </a:rPr>
              <a:t>”To </a:t>
            </a:r>
            <a:r>
              <a:rPr lang="sv-SE" sz="1800" b="1" dirty="0" err="1" smtClean="0">
                <a:solidFill>
                  <a:srgbClr val="000000"/>
                </a:solidFill>
              </a:rPr>
              <a:t>succeed</a:t>
            </a:r>
            <a:r>
              <a:rPr lang="sv-SE" sz="1800" b="1" dirty="0" smtClean="0">
                <a:solidFill>
                  <a:srgbClr val="000000"/>
                </a:solidFill>
              </a:rPr>
              <a:t>,</a:t>
            </a:r>
          </a:p>
          <a:p>
            <a:pPr algn="ctr"/>
            <a:r>
              <a:rPr lang="sv-SE" sz="1800" b="1" dirty="0" err="1" smtClean="0">
                <a:solidFill>
                  <a:srgbClr val="000000"/>
                </a:solidFill>
              </a:rPr>
              <a:t>you</a:t>
            </a:r>
            <a:r>
              <a:rPr lang="sv-SE" sz="1800" b="1" dirty="0" smtClean="0">
                <a:solidFill>
                  <a:srgbClr val="000000"/>
                </a:solidFill>
              </a:rPr>
              <a:t> </a:t>
            </a:r>
            <a:r>
              <a:rPr lang="sv-SE" sz="1800" b="1" dirty="0" err="1" smtClean="0">
                <a:solidFill>
                  <a:srgbClr val="000000"/>
                </a:solidFill>
              </a:rPr>
              <a:t>have</a:t>
            </a:r>
            <a:r>
              <a:rPr lang="sv-SE" sz="1800" b="1" dirty="0" smtClean="0">
                <a:solidFill>
                  <a:srgbClr val="000000"/>
                </a:solidFill>
              </a:rPr>
              <a:t> </a:t>
            </a:r>
            <a:r>
              <a:rPr lang="sv-SE" sz="1800" b="1" dirty="0" err="1" smtClean="0">
                <a:solidFill>
                  <a:srgbClr val="000000"/>
                </a:solidFill>
              </a:rPr>
              <a:t>to</a:t>
            </a:r>
            <a:r>
              <a:rPr lang="sv-SE" sz="1800" b="1" dirty="0" smtClean="0">
                <a:solidFill>
                  <a:srgbClr val="000000"/>
                </a:solidFill>
              </a:rPr>
              <a:t> start!”</a:t>
            </a:r>
            <a:endParaRPr lang="sv-SE" sz="1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37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ruta 4"/>
          <p:cNvSpPr txBox="1"/>
          <p:nvPr/>
        </p:nvSpPr>
        <p:spPr>
          <a:xfrm>
            <a:off x="0" y="1462415"/>
            <a:ext cx="12268200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Thanks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!</a:t>
            </a:r>
            <a:endParaRPr lang="sv-SE" sz="3200" b="1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sv-SE" sz="3200" b="1" i="0" kern="120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>
              <a:lnSpc>
                <a:spcPct val="150000"/>
              </a:lnSpc>
            </a:pPr>
            <a:endParaRPr lang="sv-SE" b="1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>
              <a:lnSpc>
                <a:spcPct val="150000"/>
              </a:lnSpc>
            </a:pPr>
            <a:endParaRPr lang="sv-SE" b="1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>
              <a:lnSpc>
                <a:spcPct val="150000"/>
              </a:lnSpc>
            </a:pPr>
            <a:endParaRPr lang="sv-SE" b="1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sv-SE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sv-SE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sv-SE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sv-SE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sv-SE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sv-SE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r>
              <a:rPr lang="sv-SE" dirty="0">
                <a:solidFill>
                  <a:srgbClr val="C94A18"/>
                </a:solidFill>
                <a:effectLst/>
                <a:latin typeface="Arial"/>
                <a:cs typeface="Arial"/>
                <a:hlinkClick r:id="rId3"/>
              </a:rPr>
              <a:t>l</a:t>
            </a:r>
            <a:r>
              <a:rPr lang="sv-SE" dirty="0" smtClean="0">
                <a:solidFill>
                  <a:srgbClr val="C94A18"/>
                </a:solidFill>
                <a:effectLst/>
                <a:latin typeface="Arial"/>
                <a:cs typeface="Arial"/>
                <a:hlinkClick r:id="rId3"/>
              </a:rPr>
              <a:t>ena.johansson@raa.se</a:t>
            </a:r>
            <a:endParaRPr lang="sv-SE" dirty="0" smtClean="0">
              <a:solidFill>
                <a:srgbClr val="C94A18"/>
              </a:solidFill>
              <a:effectLst/>
              <a:latin typeface="Arial"/>
              <a:cs typeface="Arial"/>
            </a:endParaRPr>
          </a:p>
          <a:p>
            <a:pPr algn="ctr"/>
            <a:endParaRPr lang="sv-SE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026" name="Picture 2" descr="Print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6079" y="6094459"/>
            <a:ext cx="1947470" cy="49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Bildobjekt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9182" y="2418565"/>
            <a:ext cx="1973636" cy="26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42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46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/>
          <p:cNvSpPr txBox="1"/>
          <p:nvPr/>
        </p:nvSpPr>
        <p:spPr>
          <a:xfrm>
            <a:off x="0" y="1462415"/>
            <a:ext cx="121920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UNESCO </a:t>
            </a:r>
            <a:r>
              <a:rPr lang="sv-SE" sz="3200" b="1" dirty="0" smtClean="0">
                <a:solidFill>
                  <a:srgbClr val="C94A18"/>
                </a:solidFill>
                <a:latin typeface="Arial"/>
                <a:cs typeface="Arial"/>
              </a:rPr>
              <a:t>World </a:t>
            </a:r>
            <a:r>
              <a:rPr lang="sv-SE" sz="3200" b="1" dirty="0" err="1" smtClean="0">
                <a:solidFill>
                  <a:srgbClr val="C94A18"/>
                </a:solidFill>
                <a:latin typeface="Arial"/>
                <a:cs typeface="Arial"/>
              </a:rPr>
              <a:t>Heritage</a:t>
            </a:r>
            <a:r>
              <a:rPr lang="sv-SE" sz="3200" b="1" dirty="0" smtClean="0">
                <a:solidFill>
                  <a:srgbClr val="C94A18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C94A18"/>
                </a:solidFill>
                <a:latin typeface="Arial"/>
                <a:cs typeface="Arial"/>
              </a:rPr>
              <a:t>Sustainable</a:t>
            </a:r>
            <a:r>
              <a:rPr lang="sv-SE" sz="3200" b="1" dirty="0" smtClean="0">
                <a:solidFill>
                  <a:srgbClr val="C94A18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C94A18"/>
                </a:solidFill>
                <a:latin typeface="Arial"/>
                <a:cs typeface="Arial"/>
              </a:rPr>
              <a:t>Tourism</a:t>
            </a:r>
            <a:r>
              <a:rPr lang="sv-SE" sz="3200" b="1" dirty="0" smtClean="0">
                <a:solidFill>
                  <a:srgbClr val="C94A18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C94A18"/>
                </a:solidFill>
                <a:latin typeface="Arial"/>
                <a:cs typeface="Arial"/>
              </a:rPr>
              <a:t>Toolkit</a:t>
            </a:r>
            <a:endParaRPr lang="sv-SE" sz="3200" b="1" dirty="0" smtClean="0">
              <a:solidFill>
                <a:srgbClr val="C94A18"/>
              </a:solidFill>
              <a:latin typeface="Arial"/>
              <a:cs typeface="Arial"/>
            </a:endParaRPr>
          </a:p>
          <a:p>
            <a:pPr algn="ctr"/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- in a Swedish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Practice</a:t>
            </a:r>
            <a:endParaRPr lang="sv-SE" sz="3200" b="1" i="0" kern="120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sv-SE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>
              <a:lnSpc>
                <a:spcPct val="150000"/>
              </a:lnSpc>
            </a:pPr>
            <a:r>
              <a:rPr lang="sv-SE" dirty="0" err="1" smtClean="0">
                <a:solidFill>
                  <a:srgbClr val="FFFFFF"/>
                </a:solidFill>
                <a:latin typeface="Arial"/>
                <a:cs typeface="Arial"/>
              </a:rPr>
              <a:t>Bardejov</a:t>
            </a:r>
            <a:r>
              <a:rPr lang="sv-SE" dirty="0">
                <a:solidFill>
                  <a:srgbClr val="FFFFFF"/>
                </a:solidFill>
                <a:latin typeface="Arial"/>
                <a:cs typeface="Arial"/>
              </a:rPr>
              <a:t>, 5 May 2017</a:t>
            </a:r>
          </a:p>
          <a:p>
            <a:pPr algn="ctr">
              <a:lnSpc>
                <a:spcPct val="150000"/>
              </a:lnSpc>
            </a:pPr>
            <a:endParaRPr lang="sv-SE" b="1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sv-SE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sv-SE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endParaRPr lang="sv-SE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r>
              <a:rPr lang="sv-SE" dirty="0" smtClean="0">
                <a:solidFill>
                  <a:srgbClr val="FFFFFF"/>
                </a:solidFill>
                <a:latin typeface="Arial"/>
                <a:cs typeface="Arial"/>
              </a:rPr>
              <a:t>Lena Johansson</a:t>
            </a:r>
          </a:p>
          <a:p>
            <a:pPr algn="ctr"/>
            <a:r>
              <a:rPr lang="sv-SE" i="0" dirty="0" smtClean="0">
                <a:solidFill>
                  <a:srgbClr val="FFFFFF"/>
                </a:solidFill>
                <a:latin typeface="Arial"/>
                <a:cs typeface="Arial"/>
              </a:rPr>
              <a:t>Swedish National </a:t>
            </a:r>
            <a:r>
              <a:rPr lang="sv-SE" i="0" dirty="0" err="1" smtClean="0">
                <a:solidFill>
                  <a:srgbClr val="FFFFFF"/>
                </a:solidFill>
                <a:latin typeface="Arial"/>
                <a:cs typeface="Arial"/>
              </a:rPr>
              <a:t>Heritage</a:t>
            </a:r>
            <a:r>
              <a:rPr lang="sv-SE" i="0" dirty="0" smtClean="0">
                <a:solidFill>
                  <a:srgbClr val="FFFFFF"/>
                </a:solidFill>
                <a:latin typeface="Arial"/>
                <a:cs typeface="Arial"/>
              </a:rPr>
              <a:t> Board</a:t>
            </a:r>
          </a:p>
        </p:txBody>
      </p:sp>
      <p:pic>
        <p:nvPicPr>
          <p:cNvPr id="4" name="Picture 2" descr="Prin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0365" y="5062603"/>
            <a:ext cx="1947470" cy="49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88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in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6079" y="6094459"/>
            <a:ext cx="1947470" cy="49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0" y="720000"/>
            <a:ext cx="1219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started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commission</a:t>
            </a:r>
            <a:endParaRPr lang="sv-SE" sz="32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from the Swedish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government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sv-SE" sz="32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2"/>
          <a:stretch/>
        </p:blipFill>
        <p:spPr>
          <a:xfrm>
            <a:off x="2650408" y="2146872"/>
            <a:ext cx="6891183" cy="3622139"/>
          </a:xfrm>
          <a:prstGeom prst="rect">
            <a:avLst/>
          </a:prstGeom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700430" y="4303905"/>
            <a:ext cx="4983119" cy="923330"/>
          </a:xfrm>
          <a:prstGeom prst="rect">
            <a:avLst/>
          </a:prstGeom>
          <a:solidFill>
            <a:srgbClr val="D0CCCC"/>
          </a:solidFill>
          <a:ln w="50800">
            <a:solidFill>
              <a:srgbClr val="C94A18"/>
            </a:solidFill>
            <a:prstDash val="lg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sv-SE" sz="1800" dirty="0" smtClean="0">
                <a:solidFill>
                  <a:srgbClr val="000000"/>
                </a:solidFill>
              </a:rPr>
              <a:t>”</a:t>
            </a:r>
            <a:r>
              <a:rPr lang="sv-SE" sz="1800" b="1" dirty="0" err="1" smtClean="0">
                <a:solidFill>
                  <a:srgbClr val="000000"/>
                </a:solidFill>
              </a:rPr>
              <a:t>Develop</a:t>
            </a:r>
            <a:r>
              <a:rPr lang="sv-SE" sz="1800" b="1" dirty="0" smtClean="0">
                <a:solidFill>
                  <a:srgbClr val="000000"/>
                </a:solidFill>
              </a:rPr>
              <a:t>, </a:t>
            </a:r>
            <a:r>
              <a:rPr lang="sv-SE" sz="1800" b="1" dirty="0" err="1" smtClean="0">
                <a:solidFill>
                  <a:srgbClr val="000000"/>
                </a:solidFill>
              </a:rPr>
              <a:t>collect</a:t>
            </a:r>
            <a:r>
              <a:rPr lang="sv-SE" sz="1800" b="1" dirty="0" smtClean="0">
                <a:solidFill>
                  <a:srgbClr val="000000"/>
                </a:solidFill>
              </a:rPr>
              <a:t> and disseminate</a:t>
            </a:r>
          </a:p>
          <a:p>
            <a:pPr algn="ctr"/>
            <a:r>
              <a:rPr lang="sv-SE" sz="1800" dirty="0" err="1" smtClean="0">
                <a:solidFill>
                  <a:srgbClr val="000000"/>
                </a:solidFill>
              </a:rPr>
              <a:t>good</a:t>
            </a:r>
            <a:r>
              <a:rPr lang="sv-SE" sz="1800" dirty="0" smtClean="0">
                <a:solidFill>
                  <a:srgbClr val="000000"/>
                </a:solidFill>
              </a:rPr>
              <a:t> </a:t>
            </a:r>
            <a:r>
              <a:rPr lang="sv-SE" sz="1800" dirty="0" err="1" smtClean="0">
                <a:solidFill>
                  <a:srgbClr val="000000"/>
                </a:solidFill>
              </a:rPr>
              <a:t>exemples</a:t>
            </a:r>
            <a:r>
              <a:rPr lang="sv-SE" sz="1800" dirty="0" smtClean="0">
                <a:solidFill>
                  <a:srgbClr val="000000"/>
                </a:solidFill>
              </a:rPr>
              <a:t> </a:t>
            </a:r>
            <a:r>
              <a:rPr lang="sv-SE" sz="1800" dirty="0" err="1" smtClean="0">
                <a:solidFill>
                  <a:srgbClr val="000000"/>
                </a:solidFill>
              </a:rPr>
              <a:t>of</a:t>
            </a:r>
            <a:r>
              <a:rPr lang="sv-SE" sz="1800" dirty="0" smtClean="0">
                <a:solidFill>
                  <a:srgbClr val="000000"/>
                </a:solidFill>
              </a:rPr>
              <a:t> </a:t>
            </a:r>
            <a:r>
              <a:rPr lang="sv-SE" sz="1800" dirty="0" err="1" smtClean="0">
                <a:solidFill>
                  <a:srgbClr val="000000"/>
                </a:solidFill>
              </a:rPr>
              <a:t>how</a:t>
            </a:r>
            <a:r>
              <a:rPr lang="sv-SE" sz="1800" dirty="0" smtClean="0">
                <a:solidFill>
                  <a:srgbClr val="000000"/>
                </a:solidFill>
              </a:rPr>
              <a:t> </a:t>
            </a:r>
            <a:r>
              <a:rPr lang="sv-SE" sz="1800" dirty="0" err="1" smtClean="0">
                <a:solidFill>
                  <a:srgbClr val="000000"/>
                </a:solidFill>
              </a:rPr>
              <a:t>cultural</a:t>
            </a:r>
            <a:r>
              <a:rPr lang="sv-SE" sz="1800" dirty="0" smtClean="0">
                <a:solidFill>
                  <a:srgbClr val="000000"/>
                </a:solidFill>
              </a:rPr>
              <a:t> </a:t>
            </a:r>
            <a:r>
              <a:rPr lang="sv-SE" sz="1800" dirty="0" err="1" smtClean="0">
                <a:solidFill>
                  <a:srgbClr val="000000"/>
                </a:solidFill>
              </a:rPr>
              <a:t>heritage</a:t>
            </a:r>
            <a:endParaRPr lang="sv-SE" sz="1800" dirty="0">
              <a:solidFill>
                <a:srgbClr val="000000"/>
              </a:solidFill>
            </a:endParaRPr>
          </a:p>
          <a:p>
            <a:pPr algn="ctr"/>
            <a:r>
              <a:rPr lang="sv-SE" sz="1800" dirty="0" err="1" smtClean="0">
                <a:solidFill>
                  <a:srgbClr val="000000"/>
                </a:solidFill>
              </a:rPr>
              <a:t>can</a:t>
            </a:r>
            <a:r>
              <a:rPr lang="sv-SE" sz="1800" dirty="0" smtClean="0">
                <a:solidFill>
                  <a:srgbClr val="000000"/>
                </a:solidFill>
              </a:rPr>
              <a:t> be a </a:t>
            </a:r>
            <a:r>
              <a:rPr lang="sv-SE" sz="1800" dirty="0" err="1" smtClean="0">
                <a:solidFill>
                  <a:srgbClr val="000000"/>
                </a:solidFill>
              </a:rPr>
              <a:t>resource</a:t>
            </a:r>
            <a:r>
              <a:rPr lang="sv-SE" sz="1800" dirty="0" smtClean="0">
                <a:solidFill>
                  <a:srgbClr val="000000"/>
                </a:solidFill>
              </a:rPr>
              <a:t> in </a:t>
            </a:r>
            <a:r>
              <a:rPr lang="sv-SE" sz="1800" dirty="0" smtClean="0">
                <a:solidFill>
                  <a:srgbClr val="000000"/>
                </a:solidFill>
              </a:rPr>
              <a:t>mining </a:t>
            </a:r>
            <a:r>
              <a:rPr lang="sv-SE" sz="1800" dirty="0" err="1" smtClean="0">
                <a:solidFill>
                  <a:srgbClr val="000000"/>
                </a:solidFill>
              </a:rPr>
              <a:t>communities</a:t>
            </a:r>
            <a:r>
              <a:rPr lang="sv-SE" sz="1800" dirty="0" smtClean="0">
                <a:solidFill>
                  <a:srgbClr val="000000"/>
                </a:solidFill>
              </a:rPr>
              <a:t>”</a:t>
            </a:r>
            <a:endParaRPr lang="sv-SE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90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in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6079" y="6094459"/>
            <a:ext cx="1947470" cy="49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jernkontoret.se/imagevault/publishedmedia/nrhkhhum2wyy9op1jfpe/umax236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971"/>
          <a:stretch/>
        </p:blipFill>
        <p:spPr bwMode="auto">
          <a:xfrm>
            <a:off x="5331336" y="1548118"/>
            <a:ext cx="2549764" cy="191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ruta 11"/>
          <p:cNvSpPr txBox="1"/>
          <p:nvPr/>
        </p:nvSpPr>
        <p:spPr>
          <a:xfrm>
            <a:off x="5320974" y="3468750"/>
            <a:ext cx="2655201" cy="230832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sv-SE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1912 </a:t>
            </a:r>
            <a:endParaRPr lang="sv-SE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upp 14"/>
          <p:cNvGrpSpPr/>
          <p:nvPr/>
        </p:nvGrpSpPr>
        <p:grpSpPr>
          <a:xfrm>
            <a:off x="8137723" y="3803883"/>
            <a:ext cx="2880001" cy="2147089"/>
            <a:chOff x="8214236" y="1548118"/>
            <a:chExt cx="2880001" cy="2147089"/>
          </a:xfrm>
        </p:grpSpPr>
        <p:pic>
          <p:nvPicPr>
            <p:cNvPr id="1027" name="Picture 3" descr="G:\K\KK\Gruvuppdraget\Samla goda exempel\Bilder\4 Bilder Falu gruva\FalunStor_Stora Stöten. Fotograf Birgitta Wahlberg.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214236" y="1548118"/>
              <a:ext cx="2549764" cy="1916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ruta 16"/>
            <p:cNvSpPr txBox="1"/>
            <p:nvPr/>
          </p:nvSpPr>
          <p:spPr>
            <a:xfrm>
              <a:off x="8214236" y="3464375"/>
              <a:ext cx="2880001" cy="230832"/>
            </a:xfrm>
            <a:prstGeom prst="rect">
              <a:avLst/>
            </a:prstGeom>
            <a:noFill/>
          </p:spPr>
          <p:txBody>
            <a:bodyPr wrap="square" lIns="0" tIns="0" rtlCol="0">
              <a:spAutoFit/>
            </a:bodyPr>
            <a:lstStyle/>
            <a:p>
              <a:r>
                <a:rPr lang="sv-SE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1992</a:t>
              </a:r>
              <a:endParaRPr lang="sv-S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textruta 20"/>
          <p:cNvSpPr txBox="1"/>
          <p:nvPr/>
        </p:nvSpPr>
        <p:spPr>
          <a:xfrm>
            <a:off x="5320973" y="5698061"/>
            <a:ext cx="2655201" cy="230832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sv-SE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1952</a:t>
            </a:r>
            <a:endParaRPr lang="sv-SE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2" name="Picture 8" descr="Bildresultat för gruvarbetare bergslagen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7723" y="1537972"/>
            <a:ext cx="2572091" cy="188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ruta 21"/>
          <p:cNvSpPr txBox="1"/>
          <p:nvPr/>
        </p:nvSpPr>
        <p:spPr>
          <a:xfrm>
            <a:off x="8137723" y="3433957"/>
            <a:ext cx="2655201" cy="230832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sv-SE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1935</a:t>
            </a:r>
            <a:endParaRPr lang="sv-SE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http://www.bygdeband.se/wp-content/uploads/2015/06/Södra_gruvan_Garpenberg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1336" y="3803883"/>
            <a:ext cx="2513921" cy="188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p 12"/>
          <p:cNvGrpSpPr/>
          <p:nvPr/>
        </p:nvGrpSpPr>
        <p:grpSpPr>
          <a:xfrm>
            <a:off x="5320973" y="1556856"/>
            <a:ext cx="5432661" cy="4372037"/>
            <a:chOff x="6174054" y="1592323"/>
            <a:chExt cx="5432661" cy="4131604"/>
          </a:xfrm>
        </p:grpSpPr>
        <p:pic>
          <p:nvPicPr>
            <p:cNvPr id="1030" name="Picture 6" descr="Bildresultat för stripa gruva"/>
            <p:cNvPicPr>
              <a:picLocks noChangeAspect="1" noChangeArrowheads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174054" y="1592323"/>
              <a:ext cx="5432661" cy="41316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ruta 15"/>
            <p:cNvSpPr txBox="1"/>
            <p:nvPr/>
          </p:nvSpPr>
          <p:spPr>
            <a:xfrm>
              <a:off x="6823567" y="1850162"/>
              <a:ext cx="122823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3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</a:p>
          </p:txBody>
        </p:sp>
      </p:grpSp>
      <p:pic>
        <p:nvPicPr>
          <p:cNvPr id="11" name="Bildobjekt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390" y="1548118"/>
            <a:ext cx="2138090" cy="1873140"/>
          </a:xfrm>
          <a:prstGeom prst="rect">
            <a:avLst/>
          </a:prstGeom>
        </p:spPr>
      </p:pic>
      <p:pic>
        <p:nvPicPr>
          <p:cNvPr id="14" name="Bildobjekt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2435" y="354232"/>
            <a:ext cx="2852771" cy="5920155"/>
          </a:xfrm>
          <a:prstGeom prst="rect">
            <a:avLst/>
          </a:prstGeom>
        </p:spPr>
      </p:pic>
      <p:sp>
        <p:nvSpPr>
          <p:cNvPr id="2" name="textruta 1"/>
          <p:cNvSpPr txBox="1"/>
          <p:nvPr/>
        </p:nvSpPr>
        <p:spPr>
          <a:xfrm>
            <a:off x="0" y="720000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lang="sv-SE" sz="3200" b="1" dirty="0" smtClean="0">
                <a:solidFill>
                  <a:schemeClr val="bg1"/>
                </a:solidFill>
                <a:latin typeface="Arial"/>
                <a:cs typeface="Arial"/>
              </a:rPr>
              <a:t>ergslag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en and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its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challenges</a:t>
            </a:r>
            <a:endParaRPr lang="sv-SE" sz="32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2648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in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6079" y="6094459"/>
            <a:ext cx="1947470" cy="49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0" y="721543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Opportunities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for Bergslagen from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cultural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heritage</a:t>
            </a:r>
            <a:endParaRPr lang="sv-SE" sz="32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391770" y="2299727"/>
            <a:ext cx="4496299" cy="1754326"/>
          </a:xfrm>
          <a:prstGeom prst="rect">
            <a:avLst/>
          </a:prstGeom>
          <a:solidFill>
            <a:srgbClr val="D0CCCC"/>
          </a:solidFill>
          <a:ln w="50800">
            <a:solidFill>
              <a:srgbClr val="C94A18"/>
            </a:solidFill>
            <a:prstDash val="lg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sz="1800" b="1" dirty="0">
                <a:solidFill>
                  <a:srgbClr val="C94A18"/>
                </a:solidFill>
                <a:cs typeface="Arial" panose="020B0604020202020204" pitchFamily="34" charset="0"/>
              </a:rPr>
              <a:t>Vision</a:t>
            </a:r>
            <a:r>
              <a:rPr lang="en-US" sz="1800" dirty="0">
                <a:solidFill>
                  <a:srgbClr val="C94A18"/>
                </a:solidFill>
                <a:cs typeface="Arial" panose="020B0604020202020204" pitchFamily="34" charset="0"/>
              </a:rPr>
              <a:t> </a:t>
            </a:r>
            <a:r>
              <a:rPr lang="en-US" sz="1800" dirty="0">
                <a:cs typeface="Arial" panose="020B0604020202020204" pitchFamily="34" charset="0"/>
              </a:rPr>
              <a:t>for </a:t>
            </a:r>
            <a:r>
              <a:rPr lang="en-US" sz="1800" dirty="0" smtClean="0">
                <a:cs typeface="Arial" panose="020B0604020202020204" pitchFamily="34" charset="0"/>
              </a:rPr>
              <a:t>Swedish cultural heritage management </a:t>
            </a:r>
            <a:r>
              <a:rPr lang="en-US" sz="1800" b="1" dirty="0" smtClean="0">
                <a:solidFill>
                  <a:srgbClr val="C94A18"/>
                </a:solidFill>
                <a:cs typeface="Arial" panose="020B0604020202020204" pitchFamily="34" charset="0"/>
              </a:rPr>
              <a:t>until </a:t>
            </a:r>
            <a:r>
              <a:rPr lang="en-US" sz="1800" b="1" dirty="0">
                <a:solidFill>
                  <a:srgbClr val="C94A18"/>
                </a:solidFill>
                <a:cs typeface="Arial" panose="020B0604020202020204" pitchFamily="34" charset="0"/>
              </a:rPr>
              <a:t>2030</a:t>
            </a:r>
            <a:r>
              <a:rPr lang="en-US" sz="1800" b="1" dirty="0">
                <a:cs typeface="Arial" panose="020B0604020202020204" pitchFamily="34" charset="0"/>
              </a:rPr>
              <a:t>:</a:t>
            </a:r>
            <a:endParaRPr lang="sv-SE" sz="1800" b="1" dirty="0"/>
          </a:p>
          <a:p>
            <a:pPr algn="ctr"/>
            <a:endParaRPr lang="en-US" sz="1800" dirty="0" smtClean="0">
              <a:cs typeface="Arial" panose="020B0604020202020204" pitchFamily="34" charset="0"/>
            </a:endParaRPr>
          </a:p>
          <a:p>
            <a:pPr algn="ctr"/>
            <a:r>
              <a:rPr lang="en-US" sz="1800" dirty="0" smtClean="0">
                <a:cs typeface="Arial" panose="020B0604020202020204" pitchFamily="34" charset="0"/>
              </a:rPr>
              <a:t>‘Everyone, irrespective of background,</a:t>
            </a:r>
          </a:p>
          <a:p>
            <a:pPr algn="ctr"/>
            <a:r>
              <a:rPr lang="en-US" sz="1800" dirty="0" smtClean="0">
                <a:cs typeface="Arial" panose="020B0604020202020204" pitchFamily="34" charset="0"/>
              </a:rPr>
              <a:t>feels that they can relate to the cultural heritage which has shaped Sweden’</a:t>
            </a:r>
          </a:p>
        </p:txBody>
      </p:sp>
      <p:sp>
        <p:nvSpPr>
          <p:cNvPr id="10" name="Platshållare för innehåll 2"/>
          <p:cNvSpPr txBox="1">
            <a:spLocks/>
          </p:cNvSpPr>
          <p:nvPr/>
        </p:nvSpPr>
        <p:spPr>
          <a:xfrm>
            <a:off x="1623482" y="1787681"/>
            <a:ext cx="5217993" cy="4281487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cs typeface="Arial" panose="020B0604020202020204" pitchFamily="34" charset="0"/>
            </a:endParaRPr>
          </a:p>
          <a:p>
            <a:endParaRPr lang="sv-SE" dirty="0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795" y="1692991"/>
            <a:ext cx="4402565" cy="433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47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in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6079" y="6094459"/>
            <a:ext cx="1947470" cy="49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0" y="720000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Incentives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tourism</a:t>
            </a:r>
            <a:endParaRPr lang="sv-SE" sz="3200" b="1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6" name="Platshållare för innehåll 2"/>
          <p:cNvSpPr txBox="1">
            <a:spLocks/>
          </p:cNvSpPr>
          <p:nvPr/>
        </p:nvSpPr>
        <p:spPr>
          <a:xfrm>
            <a:off x="1203758" y="1783830"/>
            <a:ext cx="6882516" cy="4210387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 smtClean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lang="sv-SE" b="1" dirty="0" smtClean="0">
                <a:solidFill>
                  <a:srgbClr val="C94A18"/>
                </a:solidFill>
                <a:latin typeface="Arial"/>
                <a:cs typeface="Arial"/>
              </a:rPr>
              <a:t>national </a:t>
            </a:r>
            <a:r>
              <a:rPr lang="sv-SE" b="1" dirty="0" err="1" smtClean="0">
                <a:solidFill>
                  <a:srgbClr val="C94A18"/>
                </a:solidFill>
                <a:latin typeface="Arial"/>
                <a:cs typeface="Arial"/>
              </a:rPr>
              <a:t>objectives</a:t>
            </a:r>
            <a:r>
              <a:rPr lang="sv-SE" b="1" dirty="0" smtClean="0">
                <a:solidFill>
                  <a:srgbClr val="C94A18"/>
                </a:solidFill>
                <a:latin typeface="Arial"/>
                <a:cs typeface="Arial"/>
              </a:rPr>
              <a:t> </a:t>
            </a:r>
            <a:r>
              <a:rPr lang="sv-SE" dirty="0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lang="sv-SE" dirty="0" err="1">
                <a:solidFill>
                  <a:srgbClr val="FFFFFF"/>
                </a:solidFill>
                <a:latin typeface="Arial"/>
                <a:cs typeface="Arial"/>
              </a:rPr>
              <a:t>cultural</a:t>
            </a:r>
            <a:r>
              <a:rPr lang="sv-SE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dirty="0" err="1">
                <a:solidFill>
                  <a:srgbClr val="FFFFFF"/>
                </a:solidFill>
                <a:latin typeface="Arial"/>
                <a:cs typeface="Arial"/>
              </a:rPr>
              <a:t>heritage</a:t>
            </a:r>
            <a:r>
              <a:rPr lang="sv-SE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dirty="0" err="1">
                <a:solidFill>
                  <a:srgbClr val="FFFFFF"/>
                </a:solidFill>
                <a:latin typeface="Arial"/>
                <a:cs typeface="Arial"/>
              </a:rPr>
              <a:t>protection</a:t>
            </a:r>
            <a:endParaRPr lang="sv-SE" dirty="0">
              <a:solidFill>
                <a:srgbClr val="FFFFFF"/>
              </a:solidFill>
              <a:latin typeface="Arial"/>
              <a:cs typeface="Arial"/>
            </a:endParaRPr>
          </a:p>
          <a:p>
            <a:r>
              <a:rPr lang="sv-SE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lang="sv-SE" dirty="0" smtClean="0">
                <a:solidFill>
                  <a:srgbClr val="FFFFFF"/>
                </a:solidFill>
                <a:latin typeface="Arial"/>
                <a:cs typeface="Arial"/>
              </a:rPr>
              <a:t>management in Sweden </a:t>
            </a:r>
            <a:r>
              <a:rPr lang="sv-SE" dirty="0" err="1" smtClean="0">
                <a:solidFill>
                  <a:srgbClr val="FFFFFF"/>
                </a:solidFill>
                <a:latin typeface="Arial"/>
                <a:cs typeface="Arial"/>
              </a:rPr>
              <a:t>aims</a:t>
            </a:r>
            <a:r>
              <a:rPr lang="sv-SE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sv-SE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dirty="0" err="1" smtClean="0">
                <a:solidFill>
                  <a:srgbClr val="FFFFFF"/>
                </a:solidFill>
                <a:latin typeface="Arial"/>
                <a:cs typeface="Arial"/>
              </a:rPr>
              <a:t>promote</a:t>
            </a:r>
            <a:r>
              <a:rPr lang="sv-SE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endParaRPr lang="sv-SE" dirty="0">
              <a:solidFill>
                <a:srgbClr val="FFFFFF"/>
              </a:solidFill>
              <a:latin typeface="Arial"/>
              <a:cs typeface="Arial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 sustainable society with a great diversity of cultural heritage sites which are to be preserved, used and developed,</a:t>
            </a:r>
          </a:p>
          <a:p>
            <a:pPr>
              <a:spcAft>
                <a:spcPts val="0"/>
              </a:spcAft>
            </a:pPr>
            <a:endParaRPr lang="sv-SE" dirty="0" smtClean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People’s participation in cultural heritage management and their potential to understand and take responsibility for the cultural heritage,</a:t>
            </a:r>
          </a:p>
          <a:p>
            <a:pPr>
              <a:spcAft>
                <a:spcPts val="0"/>
              </a:spcAft>
            </a:pPr>
            <a:endParaRPr lang="sv-SE" dirty="0" smtClean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An inclusive society with the cultural heritage as a shared source of knowledge, education and experiences,</a:t>
            </a:r>
          </a:p>
          <a:p>
            <a:pPr>
              <a:spcAft>
                <a:spcPts val="0"/>
              </a:spcAft>
            </a:pPr>
            <a:endParaRPr lang="sv-SE" dirty="0" smtClean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 landscape management perspective in which cultural heritage is utilized in the development of society.</a:t>
            </a:r>
            <a:endParaRPr lang="sv-SE" dirty="0" smtClean="0"/>
          </a:p>
          <a:p>
            <a:endParaRPr lang="sv-S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86274" y="1892534"/>
            <a:ext cx="4105726" cy="3467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647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in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6079" y="6094459"/>
            <a:ext cx="1947470" cy="49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0" y="720000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Developing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cultural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heritage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tourism</a:t>
            </a:r>
            <a:endParaRPr lang="sv-SE" sz="32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8894" y="1711246"/>
            <a:ext cx="3444797" cy="4717227"/>
          </a:xfrm>
          <a:prstGeom prst="rect">
            <a:avLst/>
          </a:prstGeom>
        </p:spPr>
      </p:pic>
      <p:pic>
        <p:nvPicPr>
          <p:cNvPr id="6" name="Bildobjekt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833" y="1734302"/>
            <a:ext cx="4040730" cy="469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3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in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6079" y="6094459"/>
            <a:ext cx="1947470" cy="49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1" y="720000"/>
            <a:ext cx="1219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What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has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led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</a:p>
          <a:p>
            <a:pPr algn="ctr"/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in terms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results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at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local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and regional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level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lang="sv-SE" sz="32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8" name="Picture 4" descr="G:\K\KK\Gruvuppdraget\Utveckla goda exempel\Besöka\Interpretation\CNV\Bilder_Lena Malmström\wetransfer-dabf8c\WSII_Orebro30nov15 (3)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83549" y="2252295"/>
            <a:ext cx="4108452" cy="3504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latshållare för innehåll 2"/>
          <p:cNvSpPr txBox="1">
            <a:spLocks/>
          </p:cNvSpPr>
          <p:nvPr/>
        </p:nvSpPr>
        <p:spPr>
          <a:xfrm>
            <a:off x="1201033" y="2252295"/>
            <a:ext cx="6503911" cy="4210387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Energy boost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 long-term strategy. </a:t>
            </a:r>
            <a:r>
              <a:rPr lang="en-US" dirty="0"/>
              <a:t> </a:t>
            </a:r>
            <a:r>
              <a:rPr lang="en-US" dirty="0" smtClean="0"/>
              <a:t>An identified direction.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spcAft>
                <a:spcPts val="0"/>
              </a:spcAft>
            </a:pPr>
            <a:endParaRPr lang="sv-SE" dirty="0" smtClean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Professionalization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spcAft>
                <a:spcPts val="0"/>
              </a:spcAft>
            </a:pPr>
            <a:endParaRPr lang="sv-SE" dirty="0" smtClean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v-SE" dirty="0"/>
              <a:t>Mayor </a:t>
            </a:r>
            <a:r>
              <a:rPr lang="sv-SE" dirty="0" err="1"/>
              <a:t>opportunities</a:t>
            </a:r>
            <a:r>
              <a:rPr lang="sv-SE" dirty="0"/>
              <a:t> for </a:t>
            </a:r>
            <a:r>
              <a:rPr lang="sv-SE" dirty="0" err="1"/>
              <a:t>continued</a:t>
            </a:r>
            <a:r>
              <a:rPr lang="sv-SE" dirty="0"/>
              <a:t> </a:t>
            </a:r>
            <a:r>
              <a:rPr lang="sv-SE" dirty="0" err="1"/>
              <a:t>development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cultural</a:t>
            </a:r>
            <a:r>
              <a:rPr lang="sv-SE" dirty="0"/>
              <a:t> </a:t>
            </a:r>
            <a:r>
              <a:rPr lang="sv-SE" dirty="0" err="1"/>
              <a:t>heritage</a:t>
            </a:r>
            <a:r>
              <a:rPr lang="sv-SE" dirty="0"/>
              <a:t> </a:t>
            </a:r>
            <a:r>
              <a:rPr lang="sv-SE" dirty="0" err="1"/>
              <a:t>tourism</a:t>
            </a:r>
            <a:r>
              <a:rPr lang="sv-SE" dirty="0"/>
              <a:t> in Bergslagen by engagement in an international </a:t>
            </a:r>
            <a:r>
              <a:rPr lang="sv-SE" dirty="0" err="1"/>
              <a:t>context</a:t>
            </a:r>
            <a:r>
              <a:rPr lang="sv-SE" dirty="0"/>
              <a:t>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3647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in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6079" y="6094459"/>
            <a:ext cx="1947470" cy="49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0" y="720000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Some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results</a:t>
            </a:r>
            <a:r>
              <a:rPr lang="sv-SE" sz="3200" b="1" dirty="0" smtClean="0">
                <a:solidFill>
                  <a:srgbClr val="FFFFFF"/>
                </a:solidFill>
                <a:latin typeface="Arial"/>
                <a:cs typeface="Arial"/>
              </a:rPr>
              <a:t> at national </a:t>
            </a:r>
            <a:r>
              <a:rPr lang="sv-SE" sz="3200" b="1" dirty="0" err="1" smtClean="0">
                <a:solidFill>
                  <a:srgbClr val="FFFFFF"/>
                </a:solidFill>
                <a:latin typeface="Arial"/>
                <a:cs typeface="Arial"/>
              </a:rPr>
              <a:t>level</a:t>
            </a:r>
            <a:endParaRPr lang="sv-SE" sz="32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6" name="Picture 2" descr="G:\K\KK\Gruvuppdraget\Utveckla goda exempel\Besöka\Strategi för hållbar turism\Metodhandledning\Bilder till Unescos guider\unesco_raa_bilder\_DSC309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86274" y="1892533"/>
            <a:ext cx="4105726" cy="346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latshållare för innehåll 2"/>
          <p:cNvSpPr txBox="1">
            <a:spLocks/>
          </p:cNvSpPr>
          <p:nvPr/>
        </p:nvSpPr>
        <p:spPr>
          <a:xfrm>
            <a:off x="1201033" y="1892533"/>
            <a:ext cx="5484580" cy="4570149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defRPr kern="12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Work on equal terms. Shared approach between the Swedish National Heritage Board and the Swedish </a:t>
            </a:r>
            <a:r>
              <a:rPr lang="en-US" dirty="0" smtClean="0"/>
              <a:t>National Agency </a:t>
            </a:r>
            <a:r>
              <a:rPr lang="en-US" dirty="0"/>
              <a:t>for Economic and Regional Growth.</a:t>
            </a:r>
          </a:p>
          <a:p>
            <a:pPr>
              <a:spcAft>
                <a:spcPts val="0"/>
              </a:spcAft>
            </a:pPr>
            <a:endParaRPr lang="sv-SE" dirty="0"/>
          </a:p>
          <a:p>
            <a:pPr>
              <a:spcAft>
                <a:spcPts val="0"/>
              </a:spcAft>
            </a:pPr>
            <a:endParaRPr lang="sv-SE" dirty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v-SE" dirty="0" smtClean="0"/>
              <a:t>The </a:t>
            </a:r>
            <a:r>
              <a:rPr lang="sv-SE" dirty="0" err="1" smtClean="0"/>
              <a:t>method</a:t>
            </a:r>
            <a:r>
              <a:rPr lang="sv-SE" dirty="0" smtClean="0"/>
              <a:t> is </a:t>
            </a:r>
            <a:r>
              <a:rPr lang="sv-SE" dirty="0" err="1" smtClean="0"/>
              <a:t>generic</a:t>
            </a:r>
            <a:r>
              <a:rPr lang="sv-SE" dirty="0" smtClean="0"/>
              <a:t> as it supports sy systematic process.</a:t>
            </a:r>
            <a:endParaRPr lang="sv-SE" dirty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v-SE" dirty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v-SE" dirty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v-SE" dirty="0"/>
              <a:t>The </a:t>
            </a:r>
            <a:r>
              <a:rPr lang="sv-SE" dirty="0" err="1"/>
              <a:t>work</a:t>
            </a:r>
            <a:r>
              <a:rPr lang="sv-SE" dirty="0"/>
              <a:t> has </a:t>
            </a:r>
            <a:r>
              <a:rPr lang="sv-SE" dirty="0" err="1"/>
              <a:t>helped</a:t>
            </a:r>
            <a:r>
              <a:rPr lang="sv-SE" dirty="0"/>
              <a:t> </a:t>
            </a:r>
            <a:r>
              <a:rPr lang="sv-SE" dirty="0" err="1"/>
              <a:t>us</a:t>
            </a:r>
            <a:r>
              <a:rPr lang="sv-SE" dirty="0"/>
              <a:t> </a:t>
            </a:r>
            <a:r>
              <a:rPr lang="sv-SE" dirty="0" err="1"/>
              <a:t>to</a:t>
            </a:r>
            <a:r>
              <a:rPr lang="sv-SE" dirty="0"/>
              <a:t> </a:t>
            </a:r>
            <a:r>
              <a:rPr lang="sv-SE" dirty="0" err="1" smtClean="0"/>
              <a:t>provide</a:t>
            </a:r>
            <a:r>
              <a:rPr lang="sv-SE" dirty="0" smtClean="0"/>
              <a:t> support and  </a:t>
            </a:r>
            <a:r>
              <a:rPr lang="sv-SE" dirty="0" err="1" smtClean="0"/>
              <a:t>advice</a:t>
            </a:r>
            <a:r>
              <a:rPr lang="sv-SE" dirty="0" smtClean="0"/>
              <a:t> </a:t>
            </a:r>
            <a:r>
              <a:rPr lang="sv-SE" dirty="0" err="1" smtClean="0"/>
              <a:t>more</a:t>
            </a:r>
            <a:r>
              <a:rPr lang="sv-SE" dirty="0" smtClean="0"/>
              <a:t> </a:t>
            </a:r>
            <a:r>
              <a:rPr lang="sv-SE" dirty="0" err="1" smtClean="0"/>
              <a:t>distinctly</a:t>
            </a:r>
            <a:r>
              <a:rPr lang="sv-SE" dirty="0" smtClean="0"/>
              <a:t>.</a:t>
            </a:r>
            <a:endParaRPr lang="sv-SE" dirty="0" smtClean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v-SE" dirty="0" smtClean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3647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na Johansson_Benefits Beyond Inscription_170505">
  <a:themeElements>
    <a:clrScheme name="Äventyr">
      <a:dk1>
        <a:sysClr val="windowText" lastClr="000000"/>
      </a:dk1>
      <a:lt1>
        <a:sysClr val="window" lastClr="FFFFFF"/>
      </a:lt1>
      <a:dk2>
        <a:srgbClr val="738450"/>
      </a:dk2>
      <a:lt2>
        <a:srgbClr val="E8E9D1"/>
      </a:lt2>
      <a:accent1>
        <a:srgbClr val="9EB060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929547"/>
      </a:hlink>
      <a:folHlink>
        <a:srgbClr val="5663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Presentation1" id="{202D6D6D-2AF1-49A0-ACD6-C099F5E4DE12}" vid="{9E2FD4EA-7E6A-497E-8DC8-B6C1B03852A3}"/>
    </a:ext>
  </a:extLst>
</a:theme>
</file>

<file path=ppt/theme/theme2.xml><?xml version="1.0" encoding="utf-8"?>
<a:theme xmlns:a="http://schemas.openxmlformats.org/drawingml/2006/main" name="Gruvuppdraget20170220">
  <a:themeElements>
    <a:clrScheme name="Anpassad 4">
      <a:dk1>
        <a:srgbClr val="000000"/>
      </a:dk1>
      <a:lt1>
        <a:sysClr val="window" lastClr="FFFFFF"/>
      </a:lt1>
      <a:dk2>
        <a:srgbClr val="000000"/>
      </a:dk2>
      <a:lt2>
        <a:srgbClr val="EEECE1"/>
      </a:lt2>
      <a:accent1>
        <a:srgbClr val="D75029"/>
      </a:accent1>
      <a:accent2>
        <a:srgbClr val="4D0000"/>
      </a:accent2>
      <a:accent3>
        <a:srgbClr val="FFB219"/>
      </a:accent3>
      <a:accent4>
        <a:srgbClr val="531081"/>
      </a:accent4>
      <a:accent5>
        <a:srgbClr val="D0CCCC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 - klassiskt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resentation2" id="{7F5CFE1D-E8C1-481A-82A9-103B097FC7A7}" vid="{DF361B6C-4C4F-4074-98D3-9A44D5087670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Lena Johansson_Benefits Beyond Inscription_170505</Template>
  <TotalTime>917</TotalTime>
  <Words>1613</Words>
  <Application>Microsoft Office PowerPoint</Application>
  <PresentationFormat>Anpassad</PresentationFormat>
  <Paragraphs>183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Bildrubriker</vt:lpstr>
      </vt:variant>
      <vt:variant>
        <vt:i4>13</vt:i4>
      </vt:variant>
    </vt:vector>
  </HeadingPairs>
  <TitlesOfParts>
    <vt:vector size="15" baseType="lpstr">
      <vt:lpstr>Lena Johansson_Benefits Beyond Inscription_170505</vt:lpstr>
      <vt:lpstr>Gruvuppdraget20170220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RAA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Lena Johansson</dc:creator>
  <cp:lastModifiedBy>Lena Johansson</cp:lastModifiedBy>
  <cp:revision>57</cp:revision>
  <cp:lastPrinted>2017-05-02T13:09:24Z</cp:lastPrinted>
  <dcterms:created xsi:type="dcterms:W3CDTF">2017-04-18T07:54:38Z</dcterms:created>
  <dcterms:modified xsi:type="dcterms:W3CDTF">2017-05-02T13:09:42Z</dcterms:modified>
</cp:coreProperties>
</file>