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2" r:id="rId1"/>
  </p:sldMasterIdLst>
  <p:sldIdLst>
    <p:sldId id="256" r:id="rId2"/>
    <p:sldId id="257" r:id="rId3"/>
    <p:sldId id="259" r:id="rId4"/>
    <p:sldId id="267" r:id="rId5"/>
    <p:sldId id="263" r:id="rId6"/>
    <p:sldId id="266" r:id="rId7"/>
    <p:sldId id="264" r:id="rId8"/>
    <p:sldId id="265" r:id="rId9"/>
    <p:sldId id="262" r:id="rId10"/>
    <p:sldId id="27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zp\groups\IEP\04_Agenda\08_Rev&#237;zia_v&#253;davkov\01_Zverejnenie\Grafy_a_tabu&#318;ky_zaverecna_sprav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Zo&#353;it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1"/>
            </a:pPr>
            <a:r>
              <a:rPr lang="sk-SK" b="1" dirty="0" err="1" smtClean="0"/>
              <a:t>Flood</a:t>
            </a:r>
            <a:r>
              <a:rPr lang="sk-SK" b="1" dirty="0" smtClean="0"/>
              <a:t> </a:t>
            </a:r>
            <a:r>
              <a:rPr lang="sk-SK" b="1" dirty="0" err="1" smtClean="0"/>
              <a:t>damage</a:t>
            </a:r>
            <a:r>
              <a:rPr lang="sk-SK" b="1" dirty="0" smtClean="0"/>
              <a:t> in Slovakia</a:t>
            </a:r>
            <a:endParaRPr lang="en-US" b="1" dirty="0"/>
          </a:p>
        </c:rich>
      </c:tx>
      <c:layout>
        <c:manualLayout>
          <c:xMode val="edge"/>
          <c:yMode val="edge"/>
          <c:x val="0.3026666666666666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4784737051013664E-2"/>
          <c:y val="0.10238077521891509"/>
          <c:w val="0.91183208657075154"/>
          <c:h val="0.75585680876093631"/>
        </c:manualLayout>
      </c:layout>
      <c:lineChart>
        <c:grouping val="standard"/>
        <c:varyColors val="0"/>
        <c:ser>
          <c:idx val="3"/>
          <c:order val="0"/>
          <c:tx>
            <c:strRef>
              <c:f>'G12'!$B$4</c:f>
              <c:strCache>
                <c:ptCount val="1"/>
                <c:pt idx="0">
                  <c:v>Škody</c:v>
                </c:pt>
              </c:strCache>
            </c:strRef>
          </c:tx>
          <c:spPr>
            <a:ln w="19050">
              <a:solidFill>
                <a:srgbClr val="FF6600"/>
              </a:solidFill>
              <a:prstDash val="solid"/>
            </a:ln>
          </c:spPr>
          <c:marker>
            <c:symbol val="none"/>
          </c:marker>
          <c:cat>
            <c:numRef>
              <c:f>'G12'!$A$5:$A$25</c:f>
              <c:numCache>
                <c:formatCode>General</c:formatCode>
                <c:ptCount val="21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'G12'!$B$5:$B$25</c:f>
              <c:numCache>
                <c:formatCode>#,##0.0_ ;\-#,##0.0\ </c:formatCode>
                <c:ptCount val="21"/>
                <c:pt idx="0">
                  <c:v>57.291941000000001</c:v>
                </c:pt>
                <c:pt idx="1">
                  <c:v>82.377347999999998</c:v>
                </c:pt>
                <c:pt idx="2">
                  <c:v>38.437994000000003</c:v>
                </c:pt>
                <c:pt idx="3">
                  <c:v>156.91572099999999</c:v>
                </c:pt>
                <c:pt idx="4">
                  <c:v>43.106518999999999</c:v>
                </c:pt>
                <c:pt idx="5">
                  <c:v>68.042090000000002</c:v>
                </c:pt>
                <c:pt idx="6">
                  <c:v>54.235644000000001</c:v>
                </c:pt>
                <c:pt idx="7">
                  <c:v>1.785501</c:v>
                </c:pt>
                <c:pt idx="8">
                  <c:v>39.566254999999998</c:v>
                </c:pt>
                <c:pt idx="9">
                  <c:v>28.95635</c:v>
                </c:pt>
                <c:pt idx="10">
                  <c:v>92.080562</c:v>
                </c:pt>
                <c:pt idx="11">
                  <c:v>4.1706830000000004</c:v>
                </c:pt>
                <c:pt idx="12">
                  <c:v>45.856302999999997</c:v>
                </c:pt>
                <c:pt idx="13">
                  <c:v>11.328989</c:v>
                </c:pt>
                <c:pt idx="14">
                  <c:v>534.644406</c:v>
                </c:pt>
                <c:pt idx="15">
                  <c:v>34.591934999999999</c:v>
                </c:pt>
                <c:pt idx="16">
                  <c:v>3.2653189999999999</c:v>
                </c:pt>
                <c:pt idx="17">
                  <c:v>20.940979110000001</c:v>
                </c:pt>
                <c:pt idx="18">
                  <c:v>54.529405859999997</c:v>
                </c:pt>
                <c:pt idx="19">
                  <c:v>4.8679193099999996</c:v>
                </c:pt>
                <c:pt idx="20">
                  <c:v>2.0634422900000002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8623600"/>
        <c:axId val="414683840"/>
      </c:lineChart>
      <c:catAx>
        <c:axId val="478623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en-US"/>
          </a:p>
        </c:txPr>
        <c:crossAx val="414683840"/>
        <c:crosses val="autoZero"/>
        <c:auto val="1"/>
        <c:lblAlgn val="ctr"/>
        <c:lblOffset val="100"/>
        <c:noMultiLvlLbl val="0"/>
      </c:catAx>
      <c:valAx>
        <c:axId val="4146838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sk-SK" dirty="0" smtClean="0"/>
                  <a:t>Mil.</a:t>
                </a:r>
                <a:r>
                  <a:rPr lang="sk-SK" baseline="0" dirty="0" smtClean="0"/>
                  <a:t> €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97709758308369E-3"/>
              <c:y val="4.289294752913452E-3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786236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Narrow" panose="020B0606020202030204" pitchFamily="34" charset="0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sk-SK"/>
              <a:t>Benefit-cost</a:t>
            </a:r>
            <a:r>
              <a:rPr lang="sk-SK" baseline="0"/>
              <a:t> ratio for future projects in Slovakia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2945700928755233E-2"/>
          <c:y val="0.12504875938411902"/>
          <c:w val="0.93616132135261021"/>
          <c:h val="0.756839426273553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Hárok2!$Q$4</c:f>
              <c:strCache>
                <c:ptCount val="1"/>
                <c:pt idx="0">
                  <c:v>Regions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Hárok2!$Q$5:$Q$12</c:f>
              <c:strCache>
                <c:ptCount val="8"/>
                <c:pt idx="0">
                  <c:v>Žilina</c:v>
                </c:pt>
                <c:pt idx="1">
                  <c:v>Bratislava</c:v>
                </c:pt>
                <c:pt idx="2">
                  <c:v>Prešov</c:v>
                </c:pt>
                <c:pt idx="3">
                  <c:v>Trenčín</c:v>
                </c:pt>
                <c:pt idx="4">
                  <c:v>Košice</c:v>
                </c:pt>
                <c:pt idx="5">
                  <c:v>Banská Bystrica</c:v>
                </c:pt>
                <c:pt idx="6">
                  <c:v>Nitra</c:v>
                </c:pt>
                <c:pt idx="7">
                  <c:v>Trnava</c:v>
                </c:pt>
              </c:strCache>
            </c:strRef>
          </c:cat>
          <c:val>
            <c:numRef>
              <c:f>Hárok2!$R$5:$R$12</c:f>
              <c:numCache>
                <c:formatCode>General</c:formatCode>
                <c:ptCount val="8"/>
                <c:pt idx="0">
                  <c:v>22.12836895740789</c:v>
                </c:pt>
                <c:pt idx="1">
                  <c:v>14.158488816592111</c:v>
                </c:pt>
                <c:pt idx="2">
                  <c:v>9.630492928720777</c:v>
                </c:pt>
                <c:pt idx="3">
                  <c:v>7.8946629965599344</c:v>
                </c:pt>
                <c:pt idx="4">
                  <c:v>3.2278463817816636</c:v>
                </c:pt>
                <c:pt idx="5">
                  <c:v>2.022928674908604</c:v>
                </c:pt>
                <c:pt idx="6">
                  <c:v>0.81540932109678199</c:v>
                </c:pt>
                <c:pt idx="7">
                  <c:v>0.53148521582192809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1930552"/>
        <c:axId val="422939200"/>
      </c:barChart>
      <c:lineChart>
        <c:grouping val="standard"/>
        <c:varyColors val="0"/>
        <c:ser>
          <c:idx val="2"/>
          <c:order val="1"/>
          <c:tx>
            <c:strRef>
              <c:f>Hárok2!$S$4</c:f>
              <c:strCache>
                <c:ptCount val="1"/>
                <c:pt idx="0">
                  <c:v>Slovakia</c:v>
                </c:pt>
              </c:strCache>
            </c:strRef>
          </c:tx>
          <c:spPr>
            <a:ln w="19050">
              <a:solidFill>
                <a:sysClr val="window" lastClr="FFFFFF">
                  <a:lumMod val="75000"/>
                </a:sysClr>
              </a:solidFill>
              <a:prstDash val="solid"/>
            </a:ln>
          </c:spPr>
          <c:marker>
            <c:symbol val="none"/>
          </c:marker>
          <c:cat>
            <c:strRef>
              <c:f>Hárok2!$Q$5:$Q$12</c:f>
              <c:strCache>
                <c:ptCount val="8"/>
                <c:pt idx="0">
                  <c:v>Žilina</c:v>
                </c:pt>
                <c:pt idx="1">
                  <c:v>Bratislava</c:v>
                </c:pt>
                <c:pt idx="2">
                  <c:v>Prešov</c:v>
                </c:pt>
                <c:pt idx="3">
                  <c:v>Trenčín</c:v>
                </c:pt>
                <c:pt idx="4">
                  <c:v>Košice</c:v>
                </c:pt>
                <c:pt idx="5">
                  <c:v>Banská Bystrica</c:v>
                </c:pt>
                <c:pt idx="6">
                  <c:v>Nitra</c:v>
                </c:pt>
                <c:pt idx="7">
                  <c:v>Trnava</c:v>
                </c:pt>
              </c:strCache>
            </c:strRef>
          </c:cat>
          <c:val>
            <c:numRef>
              <c:f>Hárok2!$S$5:$S$12</c:f>
              <c:numCache>
                <c:formatCode>General</c:formatCode>
                <c:ptCount val="8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  <c:pt idx="3">
                  <c:v>3.5</c:v>
                </c:pt>
                <c:pt idx="4">
                  <c:v>3.5</c:v>
                </c:pt>
                <c:pt idx="5">
                  <c:v>3.5</c:v>
                </c:pt>
                <c:pt idx="6">
                  <c:v>3.5</c:v>
                </c:pt>
                <c:pt idx="7">
                  <c:v>3.5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Hárok2!$T$4</c:f>
              <c:strCache>
                <c:ptCount val="1"/>
                <c:pt idx="0">
                  <c:v>Recommendation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cat>
            <c:strRef>
              <c:f>Hárok2!$Q$5:$Q$12</c:f>
              <c:strCache>
                <c:ptCount val="8"/>
                <c:pt idx="0">
                  <c:v>Žilina</c:v>
                </c:pt>
                <c:pt idx="1">
                  <c:v>Bratislava</c:v>
                </c:pt>
                <c:pt idx="2">
                  <c:v>Prešov</c:v>
                </c:pt>
                <c:pt idx="3">
                  <c:v>Trenčín</c:v>
                </c:pt>
                <c:pt idx="4">
                  <c:v>Košice</c:v>
                </c:pt>
                <c:pt idx="5">
                  <c:v>Banská Bystrica</c:v>
                </c:pt>
                <c:pt idx="6">
                  <c:v>Nitra</c:v>
                </c:pt>
                <c:pt idx="7">
                  <c:v>Trnava</c:v>
                </c:pt>
              </c:strCache>
            </c:strRef>
          </c:cat>
          <c:val>
            <c:numRef>
              <c:f>Hárok2!$T$5:$T$12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1930552"/>
        <c:axId val="422939200"/>
      </c:lineChart>
      <c:catAx>
        <c:axId val="421930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2939200"/>
        <c:crosses val="autoZero"/>
        <c:auto val="1"/>
        <c:lblAlgn val="ctr"/>
        <c:lblOffset val="100"/>
        <c:noMultiLvlLbl val="0"/>
      </c:catAx>
      <c:valAx>
        <c:axId val="4229392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crossAx val="421930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128930533681638"/>
          <c:y val="9.9636555847185768E-2"/>
          <c:w val="0.34227650565641249"/>
          <c:h val="0.25507762590996885"/>
        </c:manualLayout>
      </c:layout>
      <c:overlay val="0"/>
      <c:spPr>
        <a:solidFill>
          <a:sysClr val="window" lastClr="FFFFFF">
            <a:alpha val="44000"/>
          </a:sysClr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4"/>
          <p:cNvSpPr>
            <a:spLocks/>
          </p:cNvSpPr>
          <p:nvPr/>
        </p:nvSpPr>
        <p:spPr bwMode="auto">
          <a:xfrm>
            <a:off x="1389063" y="3205735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sz="1350" dirty="0"/>
          </a:p>
        </p:txBody>
      </p:sp>
      <p:sp>
        <p:nvSpPr>
          <p:cNvPr id="114" name="Rectangle 4"/>
          <p:cNvSpPr>
            <a:spLocks/>
          </p:cNvSpPr>
          <p:nvPr/>
        </p:nvSpPr>
        <p:spPr bwMode="auto">
          <a:xfrm>
            <a:off x="7885113" y="6492877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sz="1350" dirty="0"/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619673" y="3111103"/>
            <a:ext cx="5112568" cy="1470025"/>
          </a:xfrm>
        </p:spPr>
        <p:txBody>
          <a:bodyPr/>
          <a:lstStyle>
            <a:lvl1pPr algn="l">
              <a:defRPr b="1">
                <a:latin typeface="Arial Narrow" panose="020B0606020202030204" pitchFamily="34" charset="0"/>
              </a:defRPr>
            </a:lvl1pPr>
          </a:lstStyle>
          <a:p>
            <a:r>
              <a:rPr lang="sk-SK" dirty="0" smtClean="0"/>
              <a:t>Nadpis</a:t>
            </a:r>
            <a:endParaRPr lang="sk-SK" dirty="0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619673" y="4797152"/>
            <a:ext cx="5112568" cy="648072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1425">
                <a:latin typeface="Arial Narrow" panose="020B0606020202030204" pitchFamily="34" charset="0"/>
              </a:defRPr>
            </a:lvl1pPr>
          </a:lstStyle>
          <a:p>
            <a:r>
              <a:rPr lang="sk-SK" dirty="0" smtClean="0"/>
              <a:t>Meno</a:t>
            </a:r>
            <a:endParaRPr lang="sk-SK" dirty="0"/>
          </a:p>
        </p:txBody>
      </p:sp>
      <p:pic>
        <p:nvPicPr>
          <p:cNvPr id="3075" name="Picture 3" descr="\\zp\groups\IEP\05_Vseobecne\02_Organizacne\01_Logo\!new\iep logo_banner black_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48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92162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933798B8-C3D2-4861-9C5E-E845FA9D2F55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9" y="6453188"/>
            <a:ext cx="549275" cy="404812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61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t>9/5/2017</a:t>
            </a:fld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5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715250" cy="4425950"/>
          </a:xfrm>
        </p:spPr>
        <p:txBody>
          <a:bodyPr/>
          <a:lstStyle/>
          <a:p>
            <a:pPr lvl="0"/>
            <a:r>
              <a:rPr lang="sk-SK" noProof="0" smtClean="0"/>
              <a:t>Ak chcete pridať tabuľku, kliknite na ikonu</a:t>
            </a:r>
            <a:endParaRPr lang="sk-SK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933798B8-C3D2-4861-9C5E-E845FA9D2F55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96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971551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905376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933798B8-C3D2-4861-9C5E-E845FA9D2F55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89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887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/>
              <a:t>Upravte štýly predlohy textu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1989140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7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NeueHaasGroteskText W02" pitchFamily="34" charset="-18"/>
              </a:defRPr>
            </a:lvl1pPr>
          </a:lstStyle>
          <a:p>
            <a:endParaRPr lang="en-US" dirty="0"/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6" y="6437315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eueHaasGroteskText W02" pitchFamily="34" charset="-18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1" name="Rectangle 4"/>
          <p:cNvSpPr>
            <a:spLocks/>
          </p:cNvSpPr>
          <p:nvPr/>
        </p:nvSpPr>
        <p:spPr bwMode="auto">
          <a:xfrm>
            <a:off x="7885113" y="6492877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sz="1350" dirty="0"/>
          </a:p>
        </p:txBody>
      </p:sp>
      <p:sp>
        <p:nvSpPr>
          <p:cNvPr id="1033" name="Rectangle 4"/>
          <p:cNvSpPr>
            <a:spLocks/>
          </p:cNvSpPr>
          <p:nvPr/>
        </p:nvSpPr>
        <p:spPr bwMode="auto">
          <a:xfrm>
            <a:off x="250825" y="879476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sz="135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6" y="6289551"/>
            <a:ext cx="626458" cy="406648"/>
          </a:xfrm>
          <a:prstGeom prst="rect">
            <a:avLst/>
          </a:prstGeom>
        </p:spPr>
      </p:pic>
      <p:pic>
        <p:nvPicPr>
          <p:cNvPr id="2050" name="Picture 2" descr="\\zp\groups\IEP\05_Vseobecne\02_Organizacne\01_Logo\!new\iep_EN logo_var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32656"/>
            <a:ext cx="3535687" cy="23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1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NeueHaasGroteskText W02" pitchFamily="34" charset="-1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NeueHaasGroteskText W02" pitchFamily="34" charset="-1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NeueHaasGroteskText W02" pitchFamily="34" charset="-1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NeueHaasGroteskText W02" pitchFamily="34" charset="-1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Book Antiqua" pitchFamily="18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Book Antiqua" pitchFamily="18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Book Antiqua" pitchFamily="18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625">
          <a:solidFill>
            <a:schemeClr val="tx2"/>
          </a:solidFill>
          <a:latin typeface="Book Antiqua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SzPct val="80000"/>
        <a:buFont typeface="Wingdings" pitchFamily="2" charset="2"/>
        <a:buChar char="§"/>
        <a:defRPr sz="18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500">
          <a:solidFill>
            <a:schemeClr val="tx1"/>
          </a:solidFill>
          <a:latin typeface="Arial Narrow" panose="020B0606020202030204" pitchFamily="34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>
          <a:solidFill>
            <a:schemeClr val="tx1"/>
          </a:solidFill>
          <a:latin typeface="Arial Narrow" panose="020B0606020202030204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anose="05000000000000000000" pitchFamily="2" charset="2"/>
        <a:buChar char="§"/>
        <a:defRPr sz="1125">
          <a:solidFill>
            <a:schemeClr val="tx1"/>
          </a:solidFill>
          <a:latin typeface="Arial Narrow" panose="020B0606020202030204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975">
          <a:solidFill>
            <a:schemeClr val="tx1"/>
          </a:solidFill>
          <a:latin typeface="Arial Narrow" panose="020B0606020202030204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975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975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975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975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zp.sk/iep" TargetMode="External"/><Relationship Id="rId2" Type="http://schemas.openxmlformats.org/officeDocument/2006/relationships/hyperlink" Target="https://www.facebook.com/iep.mz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19672" y="3111103"/>
            <a:ext cx="6000327" cy="1470025"/>
          </a:xfrm>
        </p:spPr>
        <p:txBody>
          <a:bodyPr/>
          <a:lstStyle/>
          <a:p>
            <a:r>
              <a:rPr lang="en-US" dirty="0"/>
              <a:t>Proactive &amp; </a:t>
            </a:r>
            <a:r>
              <a:rPr lang="en-US" dirty="0" smtClean="0"/>
              <a:t>efficient f</a:t>
            </a:r>
            <a:r>
              <a:rPr lang="en-US" dirty="0" smtClean="0"/>
              <a:t>lood </a:t>
            </a:r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Martin G</a:t>
            </a:r>
            <a:r>
              <a:rPr lang="sk-SK" dirty="0" err="1" smtClean="0"/>
              <a:t>ális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1224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Data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push for data availability</a:t>
            </a:r>
          </a:p>
          <a:p>
            <a:r>
              <a:rPr lang="en-US" dirty="0" smtClean="0"/>
              <a:t>Actual, precise </a:t>
            </a:r>
            <a:r>
              <a:rPr lang="sk-SK" dirty="0" err="1" smtClean="0"/>
              <a:t>maps</a:t>
            </a:r>
            <a:endParaRPr lang="en-US" dirty="0" smtClean="0"/>
          </a:p>
          <a:p>
            <a:r>
              <a:rPr lang="en-US" dirty="0" smtClean="0"/>
              <a:t>Place, time and cost of </a:t>
            </a:r>
          </a:p>
          <a:p>
            <a:pPr lvl="1"/>
            <a:r>
              <a:rPr lang="en-US" dirty="0" smtClean="0"/>
              <a:t>Flood events</a:t>
            </a:r>
          </a:p>
          <a:p>
            <a:pPr lvl="1"/>
            <a:r>
              <a:rPr lang="en-US" dirty="0" smtClean="0"/>
              <a:t>Existing infrastructure</a:t>
            </a:r>
          </a:p>
          <a:p>
            <a:pPr lvl="1"/>
            <a:r>
              <a:rPr lang="en-US" dirty="0" smtClean="0"/>
              <a:t>Planned infrastructure</a:t>
            </a:r>
          </a:p>
          <a:p>
            <a:r>
              <a:rPr lang="en-US" dirty="0" smtClean="0"/>
              <a:t>Research on flood causes</a:t>
            </a:r>
          </a:p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7" y="4266958"/>
            <a:ext cx="2911645" cy="1987123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2" y="1912299"/>
            <a:ext cx="4196992" cy="25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0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IEP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Analytical</a:t>
            </a:r>
            <a:r>
              <a:rPr lang="sk-SK" dirty="0" smtClean="0"/>
              <a:t> </a:t>
            </a:r>
            <a:r>
              <a:rPr lang="sk-SK" dirty="0" err="1" smtClean="0"/>
              <a:t>unit</a:t>
            </a:r>
            <a:r>
              <a:rPr lang="sk-SK" dirty="0" smtClean="0"/>
              <a:t> at </a:t>
            </a:r>
            <a:r>
              <a:rPr lang="sk-SK" dirty="0" err="1" smtClean="0"/>
              <a:t>Ministry</a:t>
            </a:r>
            <a:r>
              <a:rPr lang="sk-SK" dirty="0" smtClean="0"/>
              <a:t> of </a:t>
            </a:r>
            <a:r>
              <a:rPr lang="sk-SK" dirty="0" err="1" smtClean="0"/>
              <a:t>Environment</a:t>
            </a:r>
            <a:endParaRPr lang="sk-SK" dirty="0" smtClean="0"/>
          </a:p>
          <a:p>
            <a:pPr lvl="1"/>
            <a:r>
              <a:rPr lang="sk-SK" dirty="0" err="1" smtClean="0"/>
              <a:t>Value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Money </a:t>
            </a:r>
            <a:r>
              <a:rPr lang="sk-SK" dirty="0" err="1" smtClean="0"/>
              <a:t>principle</a:t>
            </a:r>
            <a:endParaRPr lang="sk-SK" dirty="0" smtClean="0"/>
          </a:p>
          <a:p>
            <a:pPr lvl="1"/>
            <a:r>
              <a:rPr lang="sk-SK" dirty="0" err="1" smtClean="0"/>
              <a:t>Evidence</a:t>
            </a:r>
            <a:r>
              <a:rPr lang="sk-SK" dirty="0" smtClean="0"/>
              <a:t> </a:t>
            </a:r>
            <a:r>
              <a:rPr lang="sk-SK" dirty="0" err="1" smtClean="0"/>
              <a:t>based</a:t>
            </a:r>
            <a:r>
              <a:rPr lang="sk-SK" dirty="0" smtClean="0"/>
              <a:t> </a:t>
            </a:r>
            <a:r>
              <a:rPr lang="sk-SK" dirty="0" err="1" smtClean="0"/>
              <a:t>policy</a:t>
            </a:r>
            <a:r>
              <a:rPr lang="sk-SK" dirty="0" smtClean="0"/>
              <a:t> </a:t>
            </a:r>
            <a:r>
              <a:rPr lang="sk-SK" dirty="0" err="1" smtClean="0"/>
              <a:t>making</a:t>
            </a:r>
            <a:endParaRPr lang="sk-SK" dirty="0" smtClean="0"/>
          </a:p>
          <a:p>
            <a:r>
              <a:rPr lang="sk-SK" dirty="0" err="1" smtClean="0"/>
              <a:t>Projects</a:t>
            </a:r>
            <a:endParaRPr lang="sk-SK" dirty="0" smtClean="0"/>
          </a:p>
          <a:p>
            <a:pPr lvl="1"/>
            <a:r>
              <a:rPr lang="sk-SK" dirty="0" err="1" smtClean="0"/>
              <a:t>Spending</a:t>
            </a:r>
            <a:r>
              <a:rPr lang="sk-SK" dirty="0" smtClean="0"/>
              <a:t> </a:t>
            </a:r>
            <a:r>
              <a:rPr lang="sk-SK" dirty="0" err="1" smtClean="0"/>
              <a:t>review</a:t>
            </a:r>
            <a:r>
              <a:rPr lang="sk-SK" dirty="0" smtClean="0"/>
              <a:t> in </a:t>
            </a:r>
            <a:r>
              <a:rPr lang="sk-SK" dirty="0" err="1" smtClean="0"/>
              <a:t>environment</a:t>
            </a:r>
            <a:r>
              <a:rPr lang="sk-SK" dirty="0" smtClean="0"/>
              <a:t>. Over 100 mil. € </a:t>
            </a:r>
            <a:r>
              <a:rPr lang="sk-SK" dirty="0" err="1" smtClean="0"/>
              <a:t>potential</a:t>
            </a:r>
            <a:r>
              <a:rPr lang="sk-SK" dirty="0" smtClean="0"/>
              <a:t> </a:t>
            </a:r>
            <a:r>
              <a:rPr lang="sk-SK" dirty="0" err="1" smtClean="0"/>
              <a:t>savings</a:t>
            </a:r>
            <a:r>
              <a:rPr lang="sk-SK" dirty="0"/>
              <a:t> </a:t>
            </a:r>
            <a:r>
              <a:rPr lang="sk-SK" dirty="0" err="1" smtClean="0"/>
              <a:t>identified</a:t>
            </a:r>
            <a:r>
              <a:rPr lang="sk-SK" dirty="0" smtClean="0"/>
              <a:t>.</a:t>
            </a:r>
          </a:p>
          <a:p>
            <a:pPr lvl="1"/>
            <a:r>
              <a:rPr lang="sk-SK" dirty="0" err="1" smtClean="0"/>
              <a:t>Environmental</a:t>
            </a:r>
            <a:r>
              <a:rPr lang="sk-SK" dirty="0" smtClean="0"/>
              <a:t> state </a:t>
            </a:r>
            <a:r>
              <a:rPr lang="sk-SK" dirty="0" err="1" smtClean="0"/>
              <a:t>strategy</a:t>
            </a:r>
            <a:r>
              <a:rPr lang="sk-SK" dirty="0" smtClean="0"/>
              <a:t> </a:t>
            </a:r>
            <a:r>
              <a:rPr lang="sk-SK" dirty="0" err="1" smtClean="0"/>
              <a:t>till</a:t>
            </a:r>
            <a:r>
              <a:rPr lang="sk-SK" dirty="0" smtClean="0"/>
              <a:t> 2030</a:t>
            </a:r>
          </a:p>
          <a:p>
            <a:pPr lvl="1"/>
            <a:r>
              <a:rPr lang="sk-SK" dirty="0" err="1" smtClean="0"/>
              <a:t>Low</a:t>
            </a:r>
            <a:r>
              <a:rPr lang="sk-SK" dirty="0" smtClean="0"/>
              <a:t> </a:t>
            </a:r>
            <a:r>
              <a:rPr lang="sk-SK" dirty="0" err="1" smtClean="0"/>
              <a:t>carbon</a:t>
            </a:r>
            <a:r>
              <a:rPr lang="sk-SK" dirty="0" smtClean="0"/>
              <a:t> </a:t>
            </a:r>
            <a:r>
              <a:rPr lang="sk-SK" dirty="0" err="1" smtClean="0"/>
              <a:t>strategy</a:t>
            </a:r>
            <a:endParaRPr lang="sk-SK" dirty="0" smtClean="0"/>
          </a:p>
          <a:p>
            <a:pPr lvl="1"/>
            <a:r>
              <a:rPr lang="sk-SK" dirty="0" err="1" smtClean="0"/>
              <a:t>Circular</a:t>
            </a:r>
            <a:r>
              <a:rPr lang="sk-SK" dirty="0" smtClean="0"/>
              <a:t> </a:t>
            </a:r>
            <a:r>
              <a:rPr lang="sk-SK" dirty="0" err="1" smtClean="0"/>
              <a:t>economy</a:t>
            </a:r>
            <a:endParaRPr lang="sk-SK" dirty="0" smtClean="0"/>
          </a:p>
          <a:p>
            <a:pPr lvl="1"/>
            <a:r>
              <a:rPr lang="sk-SK" dirty="0" err="1" smtClean="0"/>
              <a:t>Waste</a:t>
            </a:r>
            <a:r>
              <a:rPr lang="sk-SK" dirty="0" smtClean="0"/>
              <a:t> management</a:t>
            </a:r>
          </a:p>
          <a:p>
            <a:r>
              <a:rPr lang="sk-SK" dirty="0"/>
              <a:t>Facebook (</a:t>
            </a:r>
            <a:r>
              <a:rPr lang="sk-SK" dirty="0">
                <a:hlinkClick r:id="rId2"/>
              </a:rPr>
              <a:t>https://www.facebook.com/iep.mzp</a:t>
            </a:r>
            <a:r>
              <a:rPr lang="sk-SK" dirty="0"/>
              <a:t> ) </a:t>
            </a:r>
            <a:endParaRPr lang="sk-SK" dirty="0" smtClean="0"/>
          </a:p>
          <a:p>
            <a:r>
              <a:rPr lang="sk-SK" dirty="0"/>
              <a:t>Web (</a:t>
            </a:r>
            <a:r>
              <a:rPr lang="sk-SK" dirty="0">
                <a:hlinkClick r:id="rId3"/>
              </a:rPr>
              <a:t>http://www.minzp.sk/iep</a:t>
            </a:r>
            <a:r>
              <a:rPr lang="sk-SK" dirty="0" smtClean="0"/>
              <a:t>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26671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Floods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occurrence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Coastal</a:t>
            </a:r>
          </a:p>
          <a:p>
            <a:pPr lvl="1"/>
            <a:r>
              <a:rPr lang="en-US" dirty="0" smtClean="0"/>
              <a:t>Fluvial (river)</a:t>
            </a:r>
          </a:p>
          <a:p>
            <a:pPr lvl="1"/>
            <a:r>
              <a:rPr lang="en-US" dirty="0" smtClean="0"/>
              <a:t>Pluvial (surface)</a:t>
            </a:r>
          </a:p>
          <a:p>
            <a:pPr lvl="1"/>
            <a:r>
              <a:rPr lang="en-US" dirty="0" smtClean="0"/>
              <a:t>Other: </a:t>
            </a:r>
            <a:r>
              <a:rPr lang="sk-SK" dirty="0" smtClean="0"/>
              <a:t>b</a:t>
            </a:r>
            <a:r>
              <a:rPr lang="en-US" dirty="0" err="1" smtClean="0"/>
              <a:t>arrier</a:t>
            </a:r>
            <a:r>
              <a:rPr lang="en-US" dirty="0" smtClean="0"/>
              <a:t>, flash flood, landslide, accident</a:t>
            </a:r>
          </a:p>
          <a:p>
            <a:endParaRPr lang="en-US" dirty="0" smtClean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39" y="1304801"/>
            <a:ext cx="3305401" cy="2203601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39" y="3850024"/>
            <a:ext cx="3305402" cy="2204703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6" y="3864899"/>
            <a:ext cx="3305401" cy="218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82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</a:t>
            </a:r>
            <a:r>
              <a:rPr lang="en-US" dirty="0"/>
              <a:t>is better than cure</a:t>
            </a:r>
            <a:r>
              <a:rPr lang="sk-SK" dirty="0"/>
              <a:t/>
            </a:r>
            <a:br>
              <a:rPr lang="sk-SK" dirty="0"/>
            </a:b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1 € </a:t>
            </a:r>
            <a:r>
              <a:rPr lang="sk-SK" dirty="0" err="1" smtClean="0"/>
              <a:t>invested</a:t>
            </a:r>
            <a:r>
              <a:rPr lang="sk-SK" dirty="0" smtClean="0"/>
              <a:t> </a:t>
            </a:r>
            <a:r>
              <a:rPr lang="sk-SK" dirty="0" err="1" smtClean="0"/>
              <a:t>saves</a:t>
            </a:r>
            <a:r>
              <a:rPr lang="sk-SK" dirty="0" smtClean="0"/>
              <a:t> at </a:t>
            </a:r>
            <a:r>
              <a:rPr lang="sk-SK" dirty="0" err="1" smtClean="0"/>
              <a:t>least</a:t>
            </a:r>
            <a:r>
              <a:rPr lang="sk-SK" dirty="0" smtClean="0"/>
              <a:t> 4 € </a:t>
            </a:r>
            <a:r>
              <a:rPr lang="sk-SK" dirty="0" err="1" smtClean="0"/>
              <a:t>avoided</a:t>
            </a:r>
            <a:r>
              <a:rPr lang="sk-SK" dirty="0" smtClean="0"/>
              <a:t> </a:t>
            </a:r>
            <a:r>
              <a:rPr lang="sk-SK" dirty="0" err="1" smtClean="0"/>
              <a:t>damage</a:t>
            </a:r>
            <a:endParaRPr lang="sk-SK" dirty="0" smtClean="0"/>
          </a:p>
          <a:p>
            <a:r>
              <a:rPr lang="sk-SK" dirty="0" smtClean="0"/>
              <a:t>Let </a:t>
            </a:r>
            <a:r>
              <a:rPr lang="en-US" dirty="0" smtClean="0"/>
              <a:t>the water flood</a:t>
            </a:r>
          </a:p>
          <a:p>
            <a:r>
              <a:rPr lang="en-US" dirty="0" smtClean="0"/>
              <a:t>Urban planning</a:t>
            </a:r>
          </a:p>
          <a:p>
            <a:r>
              <a:rPr lang="sk-SK" dirty="0" err="1" smtClean="0"/>
              <a:t>Build</a:t>
            </a:r>
            <a:r>
              <a:rPr lang="sk-SK" dirty="0" smtClean="0"/>
              <a:t> i</a:t>
            </a:r>
            <a:r>
              <a:rPr lang="en-US" dirty="0" err="1" smtClean="0"/>
              <a:t>nfrastructure</a:t>
            </a:r>
            <a:r>
              <a:rPr lang="sk-SK" dirty="0" smtClean="0"/>
              <a:t> </a:t>
            </a:r>
            <a:r>
              <a:rPr lang="en-US" dirty="0"/>
              <a:t>where </a:t>
            </a:r>
            <a:r>
              <a:rPr lang="en-US" dirty="0" smtClean="0"/>
              <a:t>necessary</a:t>
            </a:r>
            <a:endParaRPr lang="en-US" dirty="0" smtClean="0"/>
          </a:p>
          <a:p>
            <a:r>
              <a:rPr lang="en-US" dirty="0" smtClean="0"/>
              <a:t>Tools (maps, plans, monitoring &amp; warning</a:t>
            </a:r>
            <a:r>
              <a:rPr lang="sk-SK" dirty="0" smtClean="0"/>
              <a:t>)</a:t>
            </a:r>
            <a:endParaRPr lang="en-US" dirty="0" smtClean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5297091"/>
              </p:ext>
            </p:extLst>
          </p:nvPr>
        </p:nvGraphicFramePr>
        <p:xfrm>
          <a:off x="5101772" y="1573771"/>
          <a:ext cx="3277689" cy="212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0" y="3935923"/>
            <a:ext cx="4065260" cy="240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Rain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Climate change</a:t>
            </a:r>
          </a:p>
          <a:p>
            <a:r>
              <a:rPr lang="en-US" dirty="0" smtClean="0"/>
              <a:t>Human development</a:t>
            </a:r>
          </a:p>
          <a:p>
            <a:r>
              <a:rPr lang="en-US" dirty="0" smtClean="0"/>
              <a:t>Bad country management</a:t>
            </a:r>
          </a:p>
          <a:p>
            <a:r>
              <a:rPr lang="en-US" dirty="0" smtClean="0"/>
              <a:t>Insufficient flood management</a:t>
            </a:r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676" y="1989140"/>
            <a:ext cx="4368576" cy="291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Country management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Urban country</a:t>
            </a:r>
          </a:p>
          <a:p>
            <a:pPr lvl="1"/>
            <a:r>
              <a:rPr lang="en-US" dirty="0" smtClean="0"/>
              <a:t>Planning </a:t>
            </a:r>
            <a:r>
              <a:rPr lang="en-US" dirty="0" smtClean="0"/>
              <a:t>and building according to maps</a:t>
            </a:r>
          </a:p>
          <a:p>
            <a:pPr lvl="1"/>
            <a:r>
              <a:rPr lang="en-US" dirty="0" smtClean="0"/>
              <a:t>Less development in flood prone areas</a:t>
            </a:r>
          </a:p>
          <a:p>
            <a:pPr lvl="1"/>
            <a:r>
              <a:rPr lang="en-US" dirty="0" smtClean="0"/>
              <a:t>Rain retaining </a:t>
            </a:r>
            <a:r>
              <a:rPr lang="en-US" dirty="0" smtClean="0"/>
              <a:t>infrastructure</a:t>
            </a:r>
            <a:endParaRPr lang="sk-SK" dirty="0" smtClean="0"/>
          </a:p>
          <a:p>
            <a:r>
              <a:rPr lang="sk-SK" dirty="0" err="1" smtClean="0"/>
              <a:t>Agricultural</a:t>
            </a:r>
            <a:r>
              <a:rPr lang="sk-SK" dirty="0" smtClean="0"/>
              <a:t> </a:t>
            </a:r>
            <a:r>
              <a:rPr lang="sk-SK" dirty="0" err="1" smtClean="0"/>
              <a:t>land</a:t>
            </a:r>
            <a:endParaRPr lang="sk-SK" dirty="0" smtClean="0"/>
          </a:p>
          <a:p>
            <a:pPr lvl="1"/>
            <a:r>
              <a:rPr lang="en-US" dirty="0"/>
              <a:t>Contour line plowing</a:t>
            </a:r>
          </a:p>
          <a:p>
            <a:pPr lvl="1"/>
            <a:r>
              <a:rPr lang="en-US" dirty="0"/>
              <a:t>Green field boundaries</a:t>
            </a:r>
          </a:p>
          <a:p>
            <a:pPr lvl="1"/>
            <a:r>
              <a:rPr lang="en-US" dirty="0"/>
              <a:t>Growing adequate crops</a:t>
            </a:r>
          </a:p>
          <a:p>
            <a:r>
              <a:rPr lang="sk-SK" dirty="0" err="1" smtClean="0"/>
              <a:t>Forests</a:t>
            </a:r>
            <a:endParaRPr lang="sk-SK" dirty="0" smtClean="0"/>
          </a:p>
          <a:p>
            <a:pPr lvl="1"/>
            <a:r>
              <a:rPr lang="en-US" dirty="0"/>
              <a:t>Forest is a rain retainer</a:t>
            </a:r>
          </a:p>
          <a:p>
            <a:pPr lvl="1"/>
            <a:r>
              <a:rPr lang="sk-SK" dirty="0" err="1" smtClean="0"/>
              <a:t>Clearcuts</a:t>
            </a:r>
            <a:r>
              <a:rPr lang="sk-SK" dirty="0" smtClean="0"/>
              <a:t> </a:t>
            </a:r>
            <a:r>
              <a:rPr lang="sk-SK" dirty="0" err="1" smtClean="0"/>
              <a:t>retain</a:t>
            </a:r>
            <a:r>
              <a:rPr lang="sk-SK" dirty="0" smtClean="0"/>
              <a:t> 50x </a:t>
            </a:r>
            <a:r>
              <a:rPr lang="sk-SK" dirty="0" err="1" smtClean="0"/>
              <a:t>less</a:t>
            </a:r>
            <a:r>
              <a:rPr lang="sk-SK" dirty="0" smtClean="0"/>
              <a:t> </a:t>
            </a:r>
            <a:r>
              <a:rPr lang="sk-SK" dirty="0" err="1" smtClean="0"/>
              <a:t>water</a:t>
            </a:r>
            <a:endParaRPr lang="en-US" dirty="0"/>
          </a:p>
          <a:p>
            <a:pPr lvl="1"/>
            <a:r>
              <a:rPr lang="en-US" dirty="0"/>
              <a:t>Danger of flash </a:t>
            </a:r>
            <a:r>
              <a:rPr lang="en-US" dirty="0" smtClean="0"/>
              <a:t>flood</a:t>
            </a:r>
            <a:r>
              <a:rPr lang="sk-SK" dirty="0" smtClean="0"/>
              <a:t>s</a:t>
            </a:r>
            <a:endParaRPr lang="en-US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28" y="873959"/>
            <a:ext cx="3145463" cy="2359097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16" y="4246010"/>
            <a:ext cx="3145463" cy="2096975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23" y="3117058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3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 infrastructure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and what to </a:t>
            </a:r>
            <a:r>
              <a:rPr lang="en-US" dirty="0" smtClean="0"/>
              <a:t>build</a:t>
            </a:r>
            <a:r>
              <a:rPr lang="sk-SK" dirty="0" smtClean="0"/>
              <a:t>. </a:t>
            </a:r>
            <a:r>
              <a:rPr lang="sk-SK" dirty="0" err="1" smtClean="0"/>
              <a:t>Better</a:t>
            </a:r>
            <a:r>
              <a:rPr lang="sk-SK" dirty="0" smtClean="0"/>
              <a:t> </a:t>
            </a:r>
            <a:r>
              <a:rPr lang="sk-SK" dirty="0" err="1" smtClean="0"/>
              <a:t>planning</a:t>
            </a:r>
            <a:r>
              <a:rPr lang="sk-SK" dirty="0" smtClean="0"/>
              <a:t> </a:t>
            </a:r>
            <a:r>
              <a:rPr lang="sk-SK" dirty="0" err="1" smtClean="0"/>
              <a:t>could</a:t>
            </a:r>
            <a:r>
              <a:rPr lang="sk-SK" dirty="0" smtClean="0"/>
              <a:t> </a:t>
            </a:r>
            <a:r>
              <a:rPr lang="sk-SK" dirty="0" err="1" smtClean="0"/>
              <a:t>save</a:t>
            </a:r>
            <a:r>
              <a:rPr lang="sk-SK" dirty="0" smtClean="0"/>
              <a:t> 13 mil. € in </a:t>
            </a:r>
            <a:r>
              <a:rPr lang="sk-SK" dirty="0" err="1" smtClean="0"/>
              <a:t>damages</a:t>
            </a:r>
            <a:r>
              <a:rPr lang="sk-SK" dirty="0" smtClean="0"/>
              <a:t> in Slovakia </a:t>
            </a:r>
            <a:r>
              <a:rPr lang="sk-SK" dirty="0" err="1" smtClean="0"/>
              <a:t>yearly</a:t>
            </a:r>
            <a:r>
              <a:rPr lang="sk-SK" dirty="0" smtClean="0"/>
              <a:t>.</a:t>
            </a:r>
            <a:endParaRPr lang="en-US" dirty="0" smtClean="0"/>
          </a:p>
          <a:p>
            <a:r>
              <a:rPr lang="en-US" dirty="0" smtClean="0"/>
              <a:t>Benefits vs. costs</a:t>
            </a:r>
            <a:endParaRPr lang="en-US" dirty="0" smtClean="0"/>
          </a:p>
          <a:p>
            <a:r>
              <a:rPr lang="en-US" dirty="0" smtClean="0"/>
              <a:t>Green vs. technical infrastructure</a:t>
            </a:r>
          </a:p>
          <a:p>
            <a:r>
              <a:rPr lang="en-US" dirty="0" smtClean="0"/>
              <a:t>Mobile infrastructure</a:t>
            </a:r>
          </a:p>
          <a:p>
            <a:r>
              <a:rPr lang="en-US" dirty="0" smtClean="0"/>
              <a:t>Sustainable infrastructure</a:t>
            </a:r>
          </a:p>
          <a:p>
            <a:r>
              <a:rPr lang="en-US" dirty="0" smtClean="0"/>
              <a:t>Procurement and unit prices</a:t>
            </a:r>
          </a:p>
          <a:p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1" y="4021933"/>
            <a:ext cx="4029982" cy="2014991"/>
          </a:xfrm>
          <a:prstGeom prst="rect">
            <a:avLst/>
          </a:prstGeom>
        </p:spPr>
      </p:pic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6008537"/>
              </p:ext>
            </p:extLst>
          </p:nvPr>
        </p:nvGraphicFramePr>
        <p:xfrm>
          <a:off x="4710338" y="3157991"/>
          <a:ext cx="3947434" cy="2878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71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infrastructure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to calculate the </a:t>
            </a:r>
            <a:r>
              <a:rPr lang="en-US" dirty="0" smtClean="0"/>
              <a:t>impact, but cheaper</a:t>
            </a:r>
            <a:endParaRPr lang="en-US" dirty="0" smtClean="0"/>
          </a:p>
          <a:p>
            <a:r>
              <a:rPr lang="en-US" dirty="0" smtClean="0"/>
              <a:t>Other environmental benefits (Anti-erosion, biodiversity, ...)</a:t>
            </a:r>
          </a:p>
          <a:p>
            <a:r>
              <a:rPr lang="en-US" dirty="0" smtClean="0"/>
              <a:t>De-centralized</a:t>
            </a:r>
            <a:endParaRPr lang="en-US" dirty="0" smtClean="0"/>
          </a:p>
          <a:p>
            <a:r>
              <a:rPr lang="en-US" dirty="0" smtClean="0"/>
              <a:t>Slowing water drainage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Floodplains reoccurrence</a:t>
            </a:r>
          </a:p>
          <a:p>
            <a:pPr lvl="1"/>
            <a:r>
              <a:rPr lang="en-US" dirty="0" smtClean="0"/>
              <a:t>Dry polder (semi-green)</a:t>
            </a:r>
          </a:p>
          <a:p>
            <a:pPr lvl="1"/>
            <a:r>
              <a:rPr lang="en-US" dirty="0" smtClean="0"/>
              <a:t>Infiltration ponds</a:t>
            </a:r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988" y="3490685"/>
            <a:ext cx="5442611" cy="216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(grey) infrastructure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predict water levels</a:t>
            </a:r>
          </a:p>
          <a:p>
            <a:r>
              <a:rPr lang="en-US" dirty="0" smtClean="0"/>
              <a:t>More </a:t>
            </a:r>
            <a:r>
              <a:rPr lang="en-US" dirty="0" smtClean="0"/>
              <a:t>expensive</a:t>
            </a:r>
            <a:r>
              <a:rPr lang="sk-SK" dirty="0" smtClean="0"/>
              <a:t>, more </a:t>
            </a:r>
            <a:r>
              <a:rPr lang="sk-SK" dirty="0" err="1" smtClean="0"/>
              <a:t>efficient</a:t>
            </a:r>
            <a:endParaRPr lang="en-US" dirty="0" smtClean="0"/>
          </a:p>
          <a:p>
            <a:r>
              <a:rPr lang="en-US" dirty="0" smtClean="0"/>
              <a:t>Other benefits (Recreational, </a:t>
            </a:r>
            <a:r>
              <a:rPr lang="sk-SK" dirty="0" smtClean="0"/>
              <a:t>i</a:t>
            </a:r>
            <a:r>
              <a:rPr lang="en-US" dirty="0" err="1" smtClean="0"/>
              <a:t>ndustrial</a:t>
            </a:r>
            <a:r>
              <a:rPr lang="en-US" dirty="0" smtClean="0"/>
              <a:t>, </a:t>
            </a:r>
            <a:r>
              <a:rPr lang="en-US" dirty="0" smtClean="0"/>
              <a:t>...)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Dikes, levees</a:t>
            </a:r>
          </a:p>
          <a:p>
            <a:pPr lvl="1"/>
            <a:r>
              <a:rPr lang="en-US" dirty="0" smtClean="0"/>
              <a:t>Dam reservoirs</a:t>
            </a:r>
          </a:p>
          <a:p>
            <a:pPr lvl="1"/>
            <a:r>
              <a:rPr lang="en-US" dirty="0" smtClean="0"/>
              <a:t>River regulations</a:t>
            </a:r>
          </a:p>
          <a:p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86" y="4213694"/>
            <a:ext cx="3951870" cy="2129291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43" y="1376537"/>
            <a:ext cx="2438400" cy="348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solutions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State and </a:t>
            </a:r>
            <a:r>
              <a:rPr lang="sk-SK" dirty="0" err="1" smtClean="0"/>
              <a:t>public</a:t>
            </a:r>
            <a:r>
              <a:rPr lang="sk-SK" dirty="0" smtClean="0"/>
              <a:t> </a:t>
            </a:r>
            <a:r>
              <a:rPr lang="sk-SK" dirty="0" err="1" smtClean="0"/>
              <a:t>money</a:t>
            </a:r>
            <a:endParaRPr lang="sk-SK" dirty="0" smtClean="0"/>
          </a:p>
          <a:p>
            <a:r>
              <a:rPr lang="sk-SK" dirty="0" smtClean="0"/>
              <a:t>„</a:t>
            </a:r>
            <a:r>
              <a:rPr lang="en-US" dirty="0" smtClean="0"/>
              <a:t>User pays“ principle</a:t>
            </a:r>
          </a:p>
          <a:p>
            <a:pPr lvl="1"/>
            <a:r>
              <a:rPr lang="en-US" dirty="0" smtClean="0"/>
              <a:t>Fund</a:t>
            </a:r>
          </a:p>
          <a:p>
            <a:pPr lvl="1"/>
            <a:r>
              <a:rPr lang="en-US" dirty="0" smtClean="0"/>
              <a:t>Financial participation on prevention</a:t>
            </a:r>
          </a:p>
          <a:p>
            <a:pPr lvl="1"/>
            <a:r>
              <a:rPr lang="en-US" dirty="0" smtClean="0"/>
              <a:t>Insurance</a:t>
            </a:r>
          </a:p>
          <a:p>
            <a:pPr lvl="1"/>
            <a:r>
              <a:rPr lang="en-US" dirty="0" smtClean="0"/>
              <a:t>Local taxes</a:t>
            </a:r>
          </a:p>
          <a:p>
            <a:pPr lvl="1"/>
            <a:r>
              <a:rPr lang="en-US" dirty="0" smtClean="0"/>
              <a:t>Mandatory flood infrastructure on the property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420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P EN">
  <a:themeElements>
    <a:clrScheme name="2_Prezentácia IFP_working pape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rezentácia IFP_working papers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rezentácia IFP_working pap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P EN" id="{61445F35-943E-4BF4-9117-16722590669D}" vid="{CC8242FF-FA78-46C1-AE2E-D2DE062B1899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IEP EN</Template>
  <TotalTime>2484</TotalTime>
  <Words>350</Words>
  <Application>Microsoft Office PowerPoint</Application>
  <PresentationFormat>Prezentácia na obrazovke 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7" baseType="lpstr">
      <vt:lpstr>Arial Narrow</vt:lpstr>
      <vt:lpstr>Book Antiqua</vt:lpstr>
      <vt:lpstr>Calibri</vt:lpstr>
      <vt:lpstr>NeueHaasGroteskText W02</vt:lpstr>
      <vt:lpstr>Wingdings</vt:lpstr>
      <vt:lpstr>IEP EN</vt:lpstr>
      <vt:lpstr>Proactive &amp; efficient flood prevention</vt:lpstr>
      <vt:lpstr>Floods</vt:lpstr>
      <vt:lpstr>Prevention is better than cure </vt:lpstr>
      <vt:lpstr>Causes</vt:lpstr>
      <vt:lpstr>Country management</vt:lpstr>
      <vt:lpstr>Flood infrastructure</vt:lpstr>
      <vt:lpstr>Green infrastructure</vt:lpstr>
      <vt:lpstr>Technical (grey) infrastructure</vt:lpstr>
      <vt:lpstr>Financial solutions</vt:lpstr>
      <vt:lpstr>Data</vt:lpstr>
      <vt:lpstr>IEP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 prevention</dc:title>
  <dc:creator>Gális Martin</dc:creator>
  <cp:lastModifiedBy>Gális Martin</cp:lastModifiedBy>
  <cp:revision>43</cp:revision>
  <dcterms:created xsi:type="dcterms:W3CDTF">2017-08-30T11:29:27Z</dcterms:created>
  <dcterms:modified xsi:type="dcterms:W3CDTF">2017-09-06T15:04:55Z</dcterms:modified>
</cp:coreProperties>
</file>