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notesSlides/notesSlide1.xml" ContentType="application/vnd.openxmlformats-officedocument.presentationml.notesSl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notesSlides/notesSlide2.xml" ContentType="application/vnd.openxmlformats-officedocument.presentationml.notesSl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7" r:id="rId1"/>
  </p:sldMasterIdLst>
  <p:notesMasterIdLst>
    <p:notesMasterId r:id="rId10"/>
  </p:notesMasterIdLst>
  <p:handoutMasterIdLst>
    <p:handoutMasterId r:id="rId11"/>
  </p:handoutMasterIdLst>
  <p:sldIdLst>
    <p:sldId id="389" r:id="rId2"/>
    <p:sldId id="414" r:id="rId3"/>
    <p:sldId id="410" r:id="rId4"/>
    <p:sldId id="413" r:id="rId5"/>
    <p:sldId id="416" r:id="rId6"/>
    <p:sldId id="415" r:id="rId7"/>
    <p:sldId id="417" r:id="rId8"/>
    <p:sldId id="418" r:id="rId9"/>
  </p:sldIdLst>
  <p:sldSz cx="9144000" cy="6858000" type="screen4x3"/>
  <p:notesSz cx="9926638" cy="6797675"/>
  <p:defaultTextStyle>
    <a:defPPr>
      <a:defRPr lang="sk-SK"/>
    </a:defPPr>
    <a:lvl1pPr algn="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kcia bez názvu" id="{FFAA87C6-BF97-4E60-AF9C-FAB25A4F3EC5}">
          <p14:sldIdLst>
            <p14:sldId id="389"/>
            <p14:sldId id="414"/>
            <p14:sldId id="410"/>
            <p14:sldId id="413"/>
            <p14:sldId id="416"/>
            <p14:sldId id="415"/>
            <p14:sldId id="417"/>
            <p14:sldId id="418"/>
          </p14:sldIdLst>
        </p14:section>
        <p14:section name="Sekcia bez názvu" id="{B38AEF3B-9D8A-4126-9DC9-DD11D132C0F0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1" userDrawn="1">
          <p15:clr>
            <a:srgbClr val="A4A3A4"/>
          </p15:clr>
        </p15:guide>
        <p15:guide id="2" pos="3126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2C9ADC"/>
    <a:srgbClr val="6EA92D"/>
    <a:srgbClr val="818386"/>
    <a:srgbClr val="FF7C80"/>
    <a:srgbClr val="FF5050"/>
    <a:srgbClr val="CCFFFF"/>
    <a:srgbClr val="FFFF99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81" autoAdjust="0"/>
    <p:restoredTop sz="81883" autoAdjust="0"/>
  </p:normalViewPr>
  <p:slideViewPr>
    <p:cSldViewPr>
      <p:cViewPr varScale="1">
        <p:scale>
          <a:sx n="96" d="100"/>
          <a:sy n="96" d="100"/>
        </p:scale>
        <p:origin x="1308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00" d="100"/>
        <a:sy n="2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2214" y="-96"/>
      </p:cViewPr>
      <p:guideLst>
        <p:guide orient="horz" pos="2141"/>
        <p:guide pos="312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Zo&#353;it1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Zo&#353;it1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\\zp\Groups\IEP\03_Materialy_a_podklady\02_Komentare\2019_X_Nemusi_to_boliet\2019_X_Nemusi%20to%20boliet.xlsx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\\zp\Groups\IEP\03_Materialy_a_podklady\02_Komentare\2019_X_Nemusi_to_boliet\2019_X_Nemusi%20to%20boliet.xlsx" TargetMode="External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file:///\\zp\Groups\IEP\03_Materialy_a_podklady\02_Komentare\2019_X_Nemusi_to_boliet\2019_X_Nemusi%20to%20boliet.xlsx" TargetMode="External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\\zp\Groups\IEP\03_Materialy_a_podklady\02_Komentare\2019_X_Nemusi_to_boliet\2019_X_Nemusi%20to%20boliet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6.863768358742392E-2"/>
          <c:y val="2.9876392315742375E-2"/>
          <c:w val="0.91819511922711794"/>
          <c:h val="0.83750890963062996"/>
        </c:manualLayout>
      </c:layout>
      <c:lineChart>
        <c:grouping val="standard"/>
        <c:varyColors val="0"/>
        <c:ser>
          <c:idx val="3"/>
          <c:order val="0"/>
          <c:tx>
            <c:strRef>
              <c:f>Hárok1!$A$2</c:f>
              <c:strCache>
                <c:ptCount val="1"/>
                <c:pt idx="0">
                  <c:v>Celkové emisie</c:v>
                </c:pt>
              </c:strCache>
            </c:strRef>
          </c:tx>
          <c:spPr>
            <a:ln w="19050">
              <a:solidFill>
                <a:srgbClr val="FF6600"/>
              </a:solidFill>
              <a:prstDash val="solid"/>
            </a:ln>
          </c:spPr>
          <c:marker>
            <c:symbol val="none"/>
          </c:marker>
          <c:cat>
            <c:numRef>
              <c:f>Hárok1!$B$1:$Z$1</c:f>
              <c:numCache>
                <c:formatCode>General</c:formatCode>
                <c:ptCount val="25"/>
                <c:pt idx="0">
                  <c:v>1992</c:v>
                </c:pt>
                <c:pt idx="1">
                  <c:v>1993</c:v>
                </c:pt>
                <c:pt idx="2">
                  <c:v>1994</c:v>
                </c:pt>
                <c:pt idx="3">
                  <c:v>1995</c:v>
                </c:pt>
                <c:pt idx="4">
                  <c:v>1996</c:v>
                </c:pt>
                <c:pt idx="5">
                  <c:v>1997</c:v>
                </c:pt>
                <c:pt idx="6">
                  <c:v>1998</c:v>
                </c:pt>
                <c:pt idx="7">
                  <c:v>1999</c:v>
                </c:pt>
                <c:pt idx="8">
                  <c:v>2000</c:v>
                </c:pt>
                <c:pt idx="9">
                  <c:v>2001</c:v>
                </c:pt>
                <c:pt idx="10">
                  <c:v>2002</c:v>
                </c:pt>
                <c:pt idx="11">
                  <c:v>2003</c:v>
                </c:pt>
                <c:pt idx="12">
                  <c:v>2004</c:v>
                </c:pt>
                <c:pt idx="13">
                  <c:v>2005</c:v>
                </c:pt>
                <c:pt idx="14">
                  <c:v>2006</c:v>
                </c:pt>
                <c:pt idx="15">
                  <c:v>2007</c:v>
                </c:pt>
                <c:pt idx="16">
                  <c:v>2008</c:v>
                </c:pt>
                <c:pt idx="17">
                  <c:v>2009</c:v>
                </c:pt>
                <c:pt idx="18">
                  <c:v>2010</c:v>
                </c:pt>
                <c:pt idx="19">
                  <c:v>2011</c:v>
                </c:pt>
                <c:pt idx="20">
                  <c:v>2012</c:v>
                </c:pt>
                <c:pt idx="21">
                  <c:v>2013</c:v>
                </c:pt>
                <c:pt idx="22">
                  <c:v>2014</c:v>
                </c:pt>
                <c:pt idx="23">
                  <c:v>2015</c:v>
                </c:pt>
                <c:pt idx="24">
                  <c:v>2016</c:v>
                </c:pt>
              </c:numCache>
            </c:numRef>
          </c:cat>
          <c:val>
            <c:numRef>
              <c:f>Hárok1!$B$2:$Z$2</c:f>
              <c:numCache>
                <c:formatCode>0</c:formatCode>
                <c:ptCount val="25"/>
                <c:pt idx="0">
                  <c:v>58.905671550000001</c:v>
                </c:pt>
                <c:pt idx="1">
                  <c:v>55.430007360000005</c:v>
                </c:pt>
                <c:pt idx="2">
                  <c:v>52.755065569999999</c:v>
                </c:pt>
                <c:pt idx="3">
                  <c:v>53.99967487</c:v>
                </c:pt>
                <c:pt idx="4">
                  <c:v>54.39992075</c:v>
                </c:pt>
                <c:pt idx="5">
                  <c:v>54.14626844</c:v>
                </c:pt>
                <c:pt idx="6">
                  <c:v>52.688795280000001</c:v>
                </c:pt>
                <c:pt idx="7">
                  <c:v>51.420345090000005</c:v>
                </c:pt>
                <c:pt idx="8">
                  <c:v>49.570614900000002</c:v>
                </c:pt>
                <c:pt idx="9">
                  <c:v>52.070719089999997</c:v>
                </c:pt>
                <c:pt idx="10">
                  <c:v>50.139145040000002</c:v>
                </c:pt>
                <c:pt idx="11">
                  <c:v>50.481346539999997</c:v>
                </c:pt>
                <c:pt idx="12">
                  <c:v>51.227121400000001</c:v>
                </c:pt>
                <c:pt idx="13">
                  <c:v>51.149270719999997</c:v>
                </c:pt>
                <c:pt idx="14">
                  <c:v>50.95295685</c:v>
                </c:pt>
                <c:pt idx="15">
                  <c:v>49.06364877</c:v>
                </c:pt>
                <c:pt idx="16">
                  <c:v>49.650514149999999</c:v>
                </c:pt>
                <c:pt idx="17">
                  <c:v>45.289353389999995</c:v>
                </c:pt>
                <c:pt idx="18">
                  <c:v>46.259961480000001</c:v>
                </c:pt>
                <c:pt idx="19">
                  <c:v>45.250654759999996</c:v>
                </c:pt>
                <c:pt idx="20">
                  <c:v>43.04249111</c:v>
                </c:pt>
                <c:pt idx="21">
                  <c:v>42.635426129999999</c:v>
                </c:pt>
                <c:pt idx="22">
                  <c:v>40.472304440000002</c:v>
                </c:pt>
                <c:pt idx="23">
                  <c:v>40.906366679999998</c:v>
                </c:pt>
                <c:pt idx="24">
                  <c:v>41.037121020000001</c:v>
                </c:pt>
              </c:numCache>
            </c:numRef>
          </c:val>
          <c:smooth val="0"/>
        </c:ser>
        <c:ser>
          <c:idx val="5"/>
          <c:order val="1"/>
          <c:tx>
            <c:strRef>
              <c:f>Hárok1!$A$3</c:f>
              <c:strCache>
                <c:ptCount val="1"/>
                <c:pt idx="0">
                  <c:v>HDP</c:v>
                </c:pt>
              </c:strCache>
            </c:strRef>
          </c:tx>
          <c:spPr>
            <a:ln w="19050">
              <a:solidFill>
                <a:srgbClr val="FFC4A3"/>
              </a:solidFill>
              <a:prstDash val="solid"/>
            </a:ln>
          </c:spPr>
          <c:marker>
            <c:symbol val="none"/>
          </c:marker>
          <c:cat>
            <c:numRef>
              <c:f>Hárok1!$B$1:$Z$1</c:f>
              <c:numCache>
                <c:formatCode>General</c:formatCode>
                <c:ptCount val="25"/>
                <c:pt idx="0">
                  <c:v>1992</c:v>
                </c:pt>
                <c:pt idx="1">
                  <c:v>1993</c:v>
                </c:pt>
                <c:pt idx="2">
                  <c:v>1994</c:v>
                </c:pt>
                <c:pt idx="3">
                  <c:v>1995</c:v>
                </c:pt>
                <c:pt idx="4">
                  <c:v>1996</c:v>
                </c:pt>
                <c:pt idx="5">
                  <c:v>1997</c:v>
                </c:pt>
                <c:pt idx="6">
                  <c:v>1998</c:v>
                </c:pt>
                <c:pt idx="7">
                  <c:v>1999</c:v>
                </c:pt>
                <c:pt idx="8">
                  <c:v>2000</c:v>
                </c:pt>
                <c:pt idx="9">
                  <c:v>2001</c:v>
                </c:pt>
                <c:pt idx="10">
                  <c:v>2002</c:v>
                </c:pt>
                <c:pt idx="11">
                  <c:v>2003</c:v>
                </c:pt>
                <c:pt idx="12">
                  <c:v>2004</c:v>
                </c:pt>
                <c:pt idx="13">
                  <c:v>2005</c:v>
                </c:pt>
                <c:pt idx="14">
                  <c:v>2006</c:v>
                </c:pt>
                <c:pt idx="15">
                  <c:v>2007</c:v>
                </c:pt>
                <c:pt idx="16">
                  <c:v>2008</c:v>
                </c:pt>
                <c:pt idx="17">
                  <c:v>2009</c:v>
                </c:pt>
                <c:pt idx="18">
                  <c:v>2010</c:v>
                </c:pt>
                <c:pt idx="19">
                  <c:v>2011</c:v>
                </c:pt>
                <c:pt idx="20">
                  <c:v>2012</c:v>
                </c:pt>
                <c:pt idx="21">
                  <c:v>2013</c:v>
                </c:pt>
                <c:pt idx="22">
                  <c:v>2014</c:v>
                </c:pt>
                <c:pt idx="23">
                  <c:v>2015</c:v>
                </c:pt>
                <c:pt idx="24">
                  <c:v>2016</c:v>
                </c:pt>
              </c:numCache>
            </c:numRef>
          </c:cat>
          <c:val>
            <c:numRef>
              <c:f>Hárok1!$B$3:$Z$3</c:f>
              <c:numCache>
                <c:formatCode>0</c:formatCode>
                <c:ptCount val="25"/>
                <c:pt idx="0">
                  <c:v>30.7447631</c:v>
                </c:pt>
                <c:pt idx="1">
                  <c:v>31.3293216</c:v>
                </c:pt>
                <c:pt idx="2">
                  <c:v>33.273472199999993</c:v>
                </c:pt>
                <c:pt idx="3">
                  <c:v>35.217806000000003</c:v>
                </c:pt>
                <c:pt idx="4">
                  <c:v>37.597524999999997</c:v>
                </c:pt>
                <c:pt idx="5">
                  <c:v>39.878771</c:v>
                </c:pt>
                <c:pt idx="6">
                  <c:v>41.478633000000002</c:v>
                </c:pt>
                <c:pt idx="7">
                  <c:v>41.393573000000004</c:v>
                </c:pt>
                <c:pt idx="8">
                  <c:v>41.894506999999997</c:v>
                </c:pt>
                <c:pt idx="9">
                  <c:v>43.283925000000004</c:v>
                </c:pt>
                <c:pt idx="10">
                  <c:v>45.241567000000003</c:v>
                </c:pt>
                <c:pt idx="11">
                  <c:v>47.693078999999997</c:v>
                </c:pt>
                <c:pt idx="12">
                  <c:v>50.201180000000001</c:v>
                </c:pt>
                <c:pt idx="13">
                  <c:v>53.590242000000003</c:v>
                </c:pt>
                <c:pt idx="14">
                  <c:v>58.120165</c:v>
                </c:pt>
                <c:pt idx="15">
                  <c:v>64.396896999999996</c:v>
                </c:pt>
                <c:pt idx="16">
                  <c:v>68.022300000000001</c:v>
                </c:pt>
                <c:pt idx="17">
                  <c:v>64.333761999999993</c:v>
                </c:pt>
                <c:pt idx="18">
                  <c:v>67.577287999999996</c:v>
                </c:pt>
                <c:pt idx="19">
                  <c:v>69.482359000000002</c:v>
                </c:pt>
                <c:pt idx="20">
                  <c:v>70.633785000000003</c:v>
                </c:pt>
                <c:pt idx="21">
                  <c:v>71.686684999999997</c:v>
                </c:pt>
                <c:pt idx="22">
                  <c:v>73.529644000000005</c:v>
                </c:pt>
                <c:pt idx="23">
                  <c:v>76.346626999999998</c:v>
                </c:pt>
                <c:pt idx="24">
                  <c:v>78.884920645614955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45695552"/>
        <c:axId val="344319832"/>
      </c:lineChart>
      <c:catAx>
        <c:axId val="34569555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low"/>
        <c:txPr>
          <a:bodyPr rot="-5400000" vert="horz"/>
          <a:lstStyle/>
          <a:p>
            <a:pPr>
              <a:defRPr/>
            </a:pPr>
            <a:endParaRPr lang="sk-SK"/>
          </a:p>
        </c:txPr>
        <c:crossAx val="344319832"/>
        <c:crosses val="autoZero"/>
        <c:auto val="1"/>
        <c:lblAlgn val="ctr"/>
        <c:lblOffset val="100"/>
        <c:noMultiLvlLbl val="0"/>
      </c:catAx>
      <c:valAx>
        <c:axId val="344319832"/>
        <c:scaling>
          <c:orientation val="minMax"/>
        </c:scaling>
        <c:delete val="0"/>
        <c:axPos val="l"/>
        <c:numFmt formatCode="#,##0" sourceLinked="0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sk-SK"/>
          </a:p>
        </c:txPr>
        <c:crossAx val="345695552"/>
        <c:crosses val="autoZero"/>
        <c:crossBetween val="between"/>
      </c:valAx>
    </c:plotArea>
    <c:legend>
      <c:legendPos val="l"/>
      <c:layout>
        <c:manualLayout>
          <c:xMode val="edge"/>
          <c:yMode val="edge"/>
          <c:x val="0.1111111111111111"/>
          <c:y val="7.6626719838146645E-2"/>
          <c:w val="0.71948724523423013"/>
          <c:h val="0.12186860293356459"/>
        </c:manualLayout>
      </c:layout>
      <c:overlay val="1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400" b="0" i="0" u="none" strike="noStrike" baseline="0">
          <a:solidFill>
            <a:srgbClr val="000000"/>
          </a:solidFill>
          <a:latin typeface="Arial Narrow" panose="020B0606020202030204" pitchFamily="34" charset="0"/>
          <a:ea typeface="Calibri"/>
          <a:cs typeface="Calibri"/>
        </a:defRPr>
      </a:pPr>
      <a:endParaRPr lang="sk-SK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7.0674859060817705E-2"/>
          <c:y val="5.9605973788287102E-2"/>
          <c:w val="0.93616132135261021"/>
          <c:h val="0.8169993123887135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Hárok1!$A$23</c:f>
              <c:strCache>
                <c:ptCount val="1"/>
                <c:pt idx="0">
                  <c:v>Energia /HDP EU28</c:v>
                </c:pt>
              </c:strCache>
            </c:strRef>
          </c:tx>
          <c:spPr>
            <a:solidFill>
              <a:srgbClr val="FF6600"/>
            </a:solidFill>
          </c:spPr>
          <c:invertIfNegative val="0"/>
          <c:cat>
            <c:numRef>
              <c:f>Hárok1!$B$22:$W$22</c:f>
              <c:numCache>
                <c:formatCode>General</c:formatCode>
                <c:ptCount val="22"/>
                <c:pt idx="0">
                  <c:v>1995</c:v>
                </c:pt>
                <c:pt idx="1">
                  <c:v>1996</c:v>
                </c:pt>
                <c:pt idx="2">
                  <c:v>1997</c:v>
                </c:pt>
                <c:pt idx="3">
                  <c:v>1998</c:v>
                </c:pt>
                <c:pt idx="4">
                  <c:v>1999</c:v>
                </c:pt>
                <c:pt idx="5">
                  <c:v>2000</c:v>
                </c:pt>
                <c:pt idx="6">
                  <c:v>2001</c:v>
                </c:pt>
                <c:pt idx="7">
                  <c:v>2002</c:v>
                </c:pt>
                <c:pt idx="8">
                  <c:v>2003</c:v>
                </c:pt>
                <c:pt idx="9">
                  <c:v>2004</c:v>
                </c:pt>
                <c:pt idx="10">
                  <c:v>2005</c:v>
                </c:pt>
                <c:pt idx="11">
                  <c:v>2006</c:v>
                </c:pt>
                <c:pt idx="12">
                  <c:v>2007</c:v>
                </c:pt>
                <c:pt idx="13">
                  <c:v>2008</c:v>
                </c:pt>
                <c:pt idx="14">
                  <c:v>2009</c:v>
                </c:pt>
                <c:pt idx="15">
                  <c:v>2010</c:v>
                </c:pt>
                <c:pt idx="16">
                  <c:v>2011</c:v>
                </c:pt>
                <c:pt idx="17">
                  <c:v>2012</c:v>
                </c:pt>
                <c:pt idx="18">
                  <c:v>2013</c:v>
                </c:pt>
                <c:pt idx="19">
                  <c:v>2014</c:v>
                </c:pt>
                <c:pt idx="20">
                  <c:v>2015</c:v>
                </c:pt>
                <c:pt idx="21">
                  <c:v>2016</c:v>
                </c:pt>
              </c:numCache>
            </c:numRef>
          </c:cat>
          <c:val>
            <c:numRef>
              <c:f>Hárok1!$B$23:$W$23</c:f>
              <c:numCache>
                <c:formatCode>0</c:formatCode>
                <c:ptCount val="22"/>
                <c:pt idx="0">
                  <c:v>173.02400736971572</c:v>
                </c:pt>
                <c:pt idx="1">
                  <c:v>175.83320930713674</c:v>
                </c:pt>
                <c:pt idx="2">
                  <c:v>169.52816791927876</c:v>
                </c:pt>
                <c:pt idx="3">
                  <c:v>165.65007063730633</c:v>
                </c:pt>
                <c:pt idx="4">
                  <c:v>159.57521753939042</c:v>
                </c:pt>
                <c:pt idx="5">
                  <c:v>154.76326415518844</c:v>
                </c:pt>
                <c:pt idx="6">
                  <c:v>154.77005426676428</c:v>
                </c:pt>
                <c:pt idx="7">
                  <c:v>152.57030938736713</c:v>
                </c:pt>
                <c:pt idx="8">
                  <c:v>153.76204271621683</c:v>
                </c:pt>
                <c:pt idx="9">
                  <c:v>151.53348981661281</c:v>
                </c:pt>
                <c:pt idx="10">
                  <c:v>149.05067745272166</c:v>
                </c:pt>
                <c:pt idx="11">
                  <c:v>144.95265560659487</c:v>
                </c:pt>
                <c:pt idx="12">
                  <c:v>138.35014758740223</c:v>
                </c:pt>
                <c:pt idx="13">
                  <c:v>137.28213527343635</c:v>
                </c:pt>
                <c:pt idx="14">
                  <c:v>135.23193550456079</c:v>
                </c:pt>
                <c:pt idx="15">
                  <c:v>137.46035116316921</c:v>
                </c:pt>
                <c:pt idx="16">
                  <c:v>130.13244028344283</c:v>
                </c:pt>
                <c:pt idx="17">
                  <c:v>129.6059959098539</c:v>
                </c:pt>
                <c:pt idx="18">
                  <c:v>127.86022144373599</c:v>
                </c:pt>
                <c:pt idx="19">
                  <c:v>121.12584870373033</c:v>
                </c:pt>
                <c:pt idx="20">
                  <c:v>119.95052808676681</c:v>
                </c:pt>
                <c:pt idx="21">
                  <c:v>118.49113597212191</c:v>
                </c:pt>
              </c:numCache>
            </c:numRef>
          </c:val>
        </c:ser>
        <c:ser>
          <c:idx val="2"/>
          <c:order val="1"/>
          <c:tx>
            <c:strRef>
              <c:f>Hárok1!$A$24</c:f>
              <c:strCache>
                <c:ptCount val="1"/>
                <c:pt idx="0">
                  <c:v>Energia /HDP Slovensko</c:v>
                </c:pt>
              </c:strCache>
            </c:strRef>
          </c:tx>
          <c:spPr>
            <a:solidFill>
              <a:srgbClr val="FFAF79"/>
            </a:solidFill>
          </c:spPr>
          <c:invertIfNegative val="0"/>
          <c:cat>
            <c:numRef>
              <c:f>Hárok1!$B$22:$W$22</c:f>
              <c:numCache>
                <c:formatCode>General</c:formatCode>
                <c:ptCount val="22"/>
                <c:pt idx="0">
                  <c:v>1995</c:v>
                </c:pt>
                <c:pt idx="1">
                  <c:v>1996</c:v>
                </c:pt>
                <c:pt idx="2">
                  <c:v>1997</c:v>
                </c:pt>
                <c:pt idx="3">
                  <c:v>1998</c:v>
                </c:pt>
                <c:pt idx="4">
                  <c:v>1999</c:v>
                </c:pt>
                <c:pt idx="5">
                  <c:v>2000</c:v>
                </c:pt>
                <c:pt idx="6">
                  <c:v>2001</c:v>
                </c:pt>
                <c:pt idx="7">
                  <c:v>2002</c:v>
                </c:pt>
                <c:pt idx="8">
                  <c:v>2003</c:v>
                </c:pt>
                <c:pt idx="9">
                  <c:v>2004</c:v>
                </c:pt>
                <c:pt idx="10">
                  <c:v>2005</c:v>
                </c:pt>
                <c:pt idx="11">
                  <c:v>2006</c:v>
                </c:pt>
                <c:pt idx="12">
                  <c:v>2007</c:v>
                </c:pt>
                <c:pt idx="13">
                  <c:v>2008</c:v>
                </c:pt>
                <c:pt idx="14">
                  <c:v>2009</c:v>
                </c:pt>
                <c:pt idx="15">
                  <c:v>2010</c:v>
                </c:pt>
                <c:pt idx="16">
                  <c:v>2011</c:v>
                </c:pt>
                <c:pt idx="17">
                  <c:v>2012</c:v>
                </c:pt>
                <c:pt idx="18">
                  <c:v>2013</c:v>
                </c:pt>
                <c:pt idx="19">
                  <c:v>2014</c:v>
                </c:pt>
                <c:pt idx="20">
                  <c:v>2015</c:v>
                </c:pt>
                <c:pt idx="21">
                  <c:v>2016</c:v>
                </c:pt>
              </c:numCache>
            </c:numRef>
          </c:cat>
          <c:val>
            <c:numRef>
              <c:f>Hárok1!$B$24:$W$24</c:f>
              <c:numCache>
                <c:formatCode>0</c:formatCode>
                <c:ptCount val="22"/>
                <c:pt idx="0">
                  <c:v>503.11490212335798</c:v>
                </c:pt>
                <c:pt idx="1">
                  <c:v>485.18119555821528</c:v>
                </c:pt>
                <c:pt idx="2">
                  <c:v>459.32926768107365</c:v>
                </c:pt>
                <c:pt idx="3">
                  <c:v>432.68094873018856</c:v>
                </c:pt>
                <c:pt idx="4">
                  <c:v>434.63482277453517</c:v>
                </c:pt>
                <c:pt idx="5">
                  <c:v>436.85447970497319</c:v>
                </c:pt>
                <c:pt idx="6">
                  <c:v>434.159121520935</c:v>
                </c:pt>
                <c:pt idx="7">
                  <c:v>416.91938392983445</c:v>
                </c:pt>
                <c:pt idx="8">
                  <c:v>393.72152365855857</c:v>
                </c:pt>
                <c:pt idx="9">
                  <c:v>368.56091089456032</c:v>
                </c:pt>
                <c:pt idx="10">
                  <c:v>355.07798067557133</c:v>
                </c:pt>
                <c:pt idx="11">
                  <c:v>324.6771346278918</c:v>
                </c:pt>
                <c:pt idx="12">
                  <c:v>277.2617936577692</c:v>
                </c:pt>
                <c:pt idx="13">
                  <c:v>268.99413868687179</c:v>
                </c:pt>
                <c:pt idx="14">
                  <c:v>260.67323863971967</c:v>
                </c:pt>
                <c:pt idx="15">
                  <c:v>264.21446254881448</c:v>
                </c:pt>
                <c:pt idx="16">
                  <c:v>250.30943087745959</c:v>
                </c:pt>
                <c:pt idx="17">
                  <c:v>236.32312009264689</c:v>
                </c:pt>
                <c:pt idx="18">
                  <c:v>237.09139910192545</c:v>
                </c:pt>
                <c:pt idx="19">
                  <c:v>219.67110291711865</c:v>
                </c:pt>
                <c:pt idx="20">
                  <c:v>214.73262025094715</c:v>
                </c:pt>
                <c:pt idx="21">
                  <c:v>208.90110251602405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45976592"/>
        <c:axId val="345981072"/>
      </c:barChart>
      <c:catAx>
        <c:axId val="3459765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45981072"/>
        <c:crosses val="autoZero"/>
        <c:auto val="1"/>
        <c:lblAlgn val="ctr"/>
        <c:lblOffset val="100"/>
        <c:noMultiLvlLbl val="0"/>
      </c:catAx>
      <c:valAx>
        <c:axId val="345981072"/>
        <c:scaling>
          <c:orientation val="minMax"/>
        </c:scaling>
        <c:delete val="0"/>
        <c:axPos val="l"/>
        <c:numFmt formatCode="0" sourceLinked="0"/>
        <c:majorTickMark val="out"/>
        <c:minorTickMark val="none"/>
        <c:tickLblPos val="nextTo"/>
        <c:crossAx val="34597659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5565944622140587"/>
          <c:y val="3.2836629263415171E-2"/>
          <c:w val="0.83185625613579506"/>
          <c:h val="0.2210664864397783"/>
        </c:manualLayout>
      </c:layout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400">
          <a:latin typeface="Arial Narrow" panose="020B0606020202030204" pitchFamily="34" charset="0"/>
        </a:defRPr>
      </a:pPr>
      <a:endParaRPr lang="sk-SK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5.9417436997626964E-2"/>
          <c:y val="0.19740897476326366"/>
          <c:w val="0.93616132135261021"/>
          <c:h val="0.6203666574528635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Graf1!$A$3</c:f>
              <c:strCache>
                <c:ptCount val="1"/>
                <c:pt idx="0">
                  <c:v>ETS (MtCO2e)</c:v>
                </c:pt>
              </c:strCache>
            </c:strRef>
          </c:tx>
          <c:spPr>
            <a:solidFill>
              <a:srgbClr val="FF6600"/>
            </a:solidFill>
          </c:spPr>
          <c:invertIfNegative val="0"/>
          <c:cat>
            <c:numRef>
              <c:f>Graf1!$B$1:$I$1</c:f>
              <c:numCache>
                <c:formatCode>General</c:formatCode>
                <c:ptCount val="8"/>
                <c:pt idx="0">
                  <c:v>2015</c:v>
                </c:pt>
                <c:pt idx="1">
                  <c:v>2020</c:v>
                </c:pt>
                <c:pt idx="2">
                  <c:v>2025</c:v>
                </c:pt>
                <c:pt idx="3">
                  <c:v>2030</c:v>
                </c:pt>
                <c:pt idx="4">
                  <c:v>2035</c:v>
                </c:pt>
                <c:pt idx="5">
                  <c:v>2040</c:v>
                </c:pt>
                <c:pt idx="6">
                  <c:v>2045</c:v>
                </c:pt>
                <c:pt idx="7">
                  <c:v>2050</c:v>
                </c:pt>
              </c:numCache>
            </c:numRef>
          </c:cat>
          <c:val>
            <c:numRef>
              <c:f>Graf1!$B$3:$I$3</c:f>
              <c:numCache>
                <c:formatCode>General</c:formatCode>
                <c:ptCount val="8"/>
                <c:pt idx="0">
                  <c:v>21.133370000000003</c:v>
                </c:pt>
                <c:pt idx="1">
                  <c:v>20.749614856873468</c:v>
                </c:pt>
                <c:pt idx="2">
                  <c:v>20.36148058635894</c:v>
                </c:pt>
                <c:pt idx="3">
                  <c:v>20.689762796683127</c:v>
                </c:pt>
                <c:pt idx="4">
                  <c:v>19.604505983160628</c:v>
                </c:pt>
                <c:pt idx="5">
                  <c:v>19.237189169976137</c:v>
                </c:pt>
                <c:pt idx="6">
                  <c:v>18.498453653273089</c:v>
                </c:pt>
                <c:pt idx="7">
                  <c:v>17.950419935047869</c:v>
                </c:pt>
              </c:numCache>
            </c:numRef>
          </c:val>
        </c:ser>
        <c:ser>
          <c:idx val="2"/>
          <c:order val="1"/>
          <c:tx>
            <c:strRef>
              <c:f>Graf1!$A$4</c:f>
              <c:strCache>
                <c:ptCount val="1"/>
                <c:pt idx="0">
                  <c:v>mimo ETS (MtCO2e)</c:v>
                </c:pt>
              </c:strCache>
            </c:strRef>
          </c:tx>
          <c:spPr>
            <a:solidFill>
              <a:srgbClr val="FFAF79"/>
            </a:solidFill>
          </c:spPr>
          <c:invertIfNegative val="0"/>
          <c:cat>
            <c:numRef>
              <c:f>Graf1!$B$1:$I$1</c:f>
              <c:numCache>
                <c:formatCode>General</c:formatCode>
                <c:ptCount val="8"/>
                <c:pt idx="0">
                  <c:v>2015</c:v>
                </c:pt>
                <c:pt idx="1">
                  <c:v>2020</c:v>
                </c:pt>
                <c:pt idx="2">
                  <c:v>2025</c:v>
                </c:pt>
                <c:pt idx="3">
                  <c:v>2030</c:v>
                </c:pt>
                <c:pt idx="4">
                  <c:v>2035</c:v>
                </c:pt>
                <c:pt idx="5">
                  <c:v>2040</c:v>
                </c:pt>
                <c:pt idx="6">
                  <c:v>2045</c:v>
                </c:pt>
                <c:pt idx="7">
                  <c:v>2050</c:v>
                </c:pt>
              </c:numCache>
            </c:numRef>
          </c:cat>
          <c:val>
            <c:numRef>
              <c:f>Graf1!$B$4:$I$4</c:f>
              <c:numCache>
                <c:formatCode>General</c:formatCode>
                <c:ptCount val="8"/>
                <c:pt idx="0">
                  <c:v>19.773</c:v>
                </c:pt>
                <c:pt idx="1">
                  <c:v>21.410141118232868</c:v>
                </c:pt>
                <c:pt idx="2">
                  <c:v>22.374701745875878</c:v>
                </c:pt>
                <c:pt idx="3">
                  <c:v>23.7616957486959</c:v>
                </c:pt>
                <c:pt idx="4">
                  <c:v>24.584493968031431</c:v>
                </c:pt>
                <c:pt idx="5">
                  <c:v>24.421508905110766</c:v>
                </c:pt>
                <c:pt idx="6">
                  <c:v>24.043288588947632</c:v>
                </c:pt>
                <c:pt idx="7">
                  <c:v>24.048144832410337</c:v>
                </c:pt>
              </c:numCache>
            </c:numRef>
          </c:val>
        </c:ser>
        <c:ser>
          <c:idx val="1"/>
          <c:order val="2"/>
          <c:tx>
            <c:strRef>
              <c:f>Graf1!$A$5</c:f>
              <c:strCache>
                <c:ptCount val="1"/>
                <c:pt idx="0">
                  <c:v>Celkové emisie (MtCO2e)</c:v>
                </c:pt>
              </c:strCache>
            </c:strRef>
          </c:tx>
          <c:spPr>
            <a:solidFill>
              <a:srgbClr val="AD4B41"/>
            </a:solidFill>
          </c:spPr>
          <c:invertIfNegative val="0"/>
          <c:cat>
            <c:numRef>
              <c:f>Graf1!$B$1:$I$1</c:f>
              <c:numCache>
                <c:formatCode>General</c:formatCode>
                <c:ptCount val="8"/>
                <c:pt idx="0">
                  <c:v>2015</c:v>
                </c:pt>
                <c:pt idx="1">
                  <c:v>2020</c:v>
                </c:pt>
                <c:pt idx="2">
                  <c:v>2025</c:v>
                </c:pt>
                <c:pt idx="3">
                  <c:v>2030</c:v>
                </c:pt>
                <c:pt idx="4">
                  <c:v>2035</c:v>
                </c:pt>
                <c:pt idx="5">
                  <c:v>2040</c:v>
                </c:pt>
                <c:pt idx="6">
                  <c:v>2045</c:v>
                </c:pt>
                <c:pt idx="7">
                  <c:v>2050</c:v>
                </c:pt>
              </c:numCache>
            </c:numRef>
          </c:cat>
          <c:val>
            <c:numRef>
              <c:f>Graf1!$B$5:$I$5</c:f>
              <c:numCache>
                <c:formatCode>General</c:formatCode>
                <c:ptCount val="8"/>
                <c:pt idx="0">
                  <c:v>40.906370000000003</c:v>
                </c:pt>
                <c:pt idx="1">
                  <c:v>42.159755975106336</c:v>
                </c:pt>
                <c:pt idx="2">
                  <c:v>42.736182332234819</c:v>
                </c:pt>
                <c:pt idx="3">
                  <c:v>44.451458545379026</c:v>
                </c:pt>
                <c:pt idx="4">
                  <c:v>44.188999951192059</c:v>
                </c:pt>
                <c:pt idx="5">
                  <c:v>43.658698075086903</c:v>
                </c:pt>
                <c:pt idx="6">
                  <c:v>42.541742242220721</c:v>
                </c:pt>
                <c:pt idx="7">
                  <c:v>41.998564767458205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46055648"/>
        <c:axId val="346072416"/>
      </c:barChart>
      <c:lineChart>
        <c:grouping val="standard"/>
        <c:varyColors val="0"/>
        <c:ser>
          <c:idx val="3"/>
          <c:order val="3"/>
          <c:tx>
            <c:strRef>
              <c:f>Graf1!$A$2</c:f>
              <c:strCache>
                <c:ptCount val="1"/>
                <c:pt idx="0">
                  <c:v>cena ETS (€/tCO2, RHS)</c:v>
                </c:pt>
              </c:strCache>
            </c:strRef>
          </c:tx>
          <c:spPr>
            <a:ln>
              <a:solidFill>
                <a:srgbClr val="C69A94"/>
              </a:solidFill>
            </a:ln>
          </c:spPr>
          <c:marker>
            <c:symbol val="none"/>
          </c:marker>
          <c:cat>
            <c:numRef>
              <c:f>Graf1!$B$1:$I$1</c:f>
              <c:numCache>
                <c:formatCode>General</c:formatCode>
                <c:ptCount val="8"/>
                <c:pt idx="0">
                  <c:v>2015</c:v>
                </c:pt>
                <c:pt idx="1">
                  <c:v>2020</c:v>
                </c:pt>
                <c:pt idx="2">
                  <c:v>2025</c:v>
                </c:pt>
                <c:pt idx="3">
                  <c:v>2030</c:v>
                </c:pt>
                <c:pt idx="4">
                  <c:v>2035</c:v>
                </c:pt>
                <c:pt idx="5">
                  <c:v>2040</c:v>
                </c:pt>
                <c:pt idx="6">
                  <c:v>2045</c:v>
                </c:pt>
                <c:pt idx="7">
                  <c:v>2050</c:v>
                </c:pt>
              </c:numCache>
            </c:numRef>
          </c:cat>
          <c:val>
            <c:numRef>
              <c:f>Graf1!$B$2:$I$2</c:f>
              <c:numCache>
                <c:formatCode>General</c:formatCode>
                <c:ptCount val="8"/>
                <c:pt idx="0">
                  <c:v>7.5000000000000009</c:v>
                </c:pt>
                <c:pt idx="1">
                  <c:v>15.000000000000002</c:v>
                </c:pt>
                <c:pt idx="2">
                  <c:v>22.5</c:v>
                </c:pt>
                <c:pt idx="3">
                  <c:v>33.5</c:v>
                </c:pt>
                <c:pt idx="4">
                  <c:v>42.000000000000007</c:v>
                </c:pt>
                <c:pt idx="5">
                  <c:v>50</c:v>
                </c:pt>
                <c:pt idx="6">
                  <c:v>69</c:v>
                </c:pt>
                <c:pt idx="7">
                  <c:v>88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46081376"/>
        <c:axId val="346076896"/>
      </c:lineChart>
      <c:catAx>
        <c:axId val="3460556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46072416"/>
        <c:crosses val="autoZero"/>
        <c:auto val="1"/>
        <c:lblAlgn val="ctr"/>
        <c:lblOffset val="100"/>
        <c:noMultiLvlLbl val="0"/>
      </c:catAx>
      <c:valAx>
        <c:axId val="346072416"/>
        <c:scaling>
          <c:orientation val="minMax"/>
        </c:scaling>
        <c:delete val="0"/>
        <c:axPos val="l"/>
        <c:numFmt formatCode="0" sourceLinked="0"/>
        <c:majorTickMark val="out"/>
        <c:minorTickMark val="none"/>
        <c:tickLblPos val="nextTo"/>
        <c:crossAx val="346055648"/>
        <c:crosses val="autoZero"/>
        <c:crossBetween val="between"/>
      </c:valAx>
      <c:valAx>
        <c:axId val="346076896"/>
        <c:scaling>
          <c:orientation val="minMax"/>
        </c:scaling>
        <c:delete val="0"/>
        <c:axPos val="r"/>
        <c:numFmt formatCode="0" sourceLinked="0"/>
        <c:majorTickMark val="out"/>
        <c:minorTickMark val="none"/>
        <c:tickLblPos val="nextTo"/>
        <c:crossAx val="346081376"/>
        <c:crosses val="max"/>
        <c:crossBetween val="between"/>
      </c:valAx>
      <c:catAx>
        <c:axId val="34608137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346076896"/>
        <c:crosses val="autoZero"/>
        <c:auto val="1"/>
        <c:lblAlgn val="ctr"/>
        <c:lblOffset val="100"/>
        <c:noMultiLvlLbl val="0"/>
      </c:catAx>
    </c:plotArea>
    <c:legend>
      <c:legendPos val="r"/>
      <c:layout>
        <c:manualLayout>
          <c:xMode val="edge"/>
          <c:yMode val="edge"/>
          <c:x val="9.317622989479156E-2"/>
          <c:y val="9.2291259077423131E-3"/>
          <c:w val="0.90376986414507399"/>
          <c:h val="0.23736378819672896"/>
        </c:manualLayout>
      </c:layout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200">
          <a:latin typeface="Arial Narrow" panose="020B0606020202030204" pitchFamily="34" charset="0"/>
        </a:defRPr>
      </a:pPr>
      <a:endParaRPr lang="sk-SK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0148728265555396"/>
          <c:y val="0.1178370449571244"/>
          <c:w val="0.89093095636884034"/>
          <c:h val="0.7819408582567281"/>
        </c:manualLayout>
      </c:layout>
      <c:barChart>
        <c:barDir val="col"/>
        <c:grouping val="stacked"/>
        <c:varyColors val="0"/>
        <c:ser>
          <c:idx val="5"/>
          <c:order val="0"/>
          <c:tx>
            <c:strRef>
              <c:f>Graf2!$A$2</c:f>
              <c:strCache>
                <c:ptCount val="1"/>
                <c:pt idx="0">
                  <c:v>Jadro</c:v>
                </c:pt>
              </c:strCache>
            </c:strRef>
          </c:tx>
          <c:spPr>
            <a:solidFill>
              <a:srgbClr val="FF6600"/>
            </a:solidFill>
          </c:spPr>
          <c:invertIfNegative val="0"/>
          <c:dLbls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Graf2!$B$1:$E$1</c:f>
              <c:strCache>
                <c:ptCount val="4"/>
                <c:pt idx="0">
                  <c:v>2011-2020</c:v>
                </c:pt>
                <c:pt idx="1">
                  <c:v>2021-2030</c:v>
                </c:pt>
                <c:pt idx="2">
                  <c:v>2031-2040</c:v>
                </c:pt>
                <c:pt idx="3">
                  <c:v>2041-2050</c:v>
                </c:pt>
              </c:strCache>
            </c:strRef>
          </c:cat>
          <c:val>
            <c:numRef>
              <c:f>Graf2!$B$2:$E$2</c:f>
              <c:numCache>
                <c:formatCode>0</c:formatCode>
                <c:ptCount val="4"/>
                <c:pt idx="0">
                  <c:v>818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er>
          <c:idx val="8"/>
          <c:order val="1"/>
          <c:tx>
            <c:strRef>
              <c:f>Graf2!$A$3</c:f>
              <c:strCache>
                <c:ptCount val="1"/>
                <c:pt idx="0">
                  <c:v>Voda</c:v>
                </c:pt>
              </c:strCache>
            </c:strRef>
          </c:tx>
          <c:spPr>
            <a:solidFill>
              <a:srgbClr val="FFAF79"/>
            </a:solidFill>
            <a:ln>
              <a:noFill/>
            </a:ln>
          </c:spPr>
          <c:invertIfNegative val="0"/>
          <c:dLbls>
            <c:dLbl>
              <c:idx val="3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dLblPos val="ctr"/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Graf2!$B$1:$E$1</c:f>
              <c:strCache>
                <c:ptCount val="4"/>
                <c:pt idx="0">
                  <c:v>2011-2020</c:v>
                </c:pt>
                <c:pt idx="1">
                  <c:v>2021-2030</c:v>
                </c:pt>
                <c:pt idx="2">
                  <c:v>2031-2040</c:v>
                </c:pt>
                <c:pt idx="3">
                  <c:v>2041-2050</c:v>
                </c:pt>
              </c:strCache>
            </c:strRef>
          </c:cat>
          <c:val>
            <c:numRef>
              <c:f>Graf2!$B$3:$E$3</c:f>
              <c:numCache>
                <c:formatCode>0</c:formatCode>
                <c:ptCount val="4"/>
                <c:pt idx="0">
                  <c:v>0</c:v>
                </c:pt>
                <c:pt idx="1">
                  <c:v>6.5756250000000005</c:v>
                </c:pt>
                <c:pt idx="2">
                  <c:v>1.8112499999999994</c:v>
                </c:pt>
                <c:pt idx="3">
                  <c:v>154.45687499999997</c:v>
                </c:pt>
              </c:numCache>
            </c:numRef>
          </c:val>
        </c:ser>
        <c:ser>
          <c:idx val="0"/>
          <c:order val="2"/>
          <c:tx>
            <c:strRef>
              <c:f>Graf2!$A$4</c:f>
              <c:strCache>
                <c:ptCount val="1"/>
                <c:pt idx="0">
                  <c:v>Vietor</c:v>
                </c:pt>
              </c:strCache>
            </c:strRef>
          </c:tx>
          <c:spPr>
            <a:solidFill>
              <a:srgbClr val="AD4B41"/>
            </a:solidFill>
          </c:spPr>
          <c:invertIfNegative val="0"/>
          <c:dLbls>
            <c:dLbl>
              <c:idx val="1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dLblPos val="ctr"/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Graf2!$B$1:$E$1</c:f>
              <c:strCache>
                <c:ptCount val="4"/>
                <c:pt idx="0">
                  <c:v>2011-2020</c:v>
                </c:pt>
                <c:pt idx="1">
                  <c:v>2021-2030</c:v>
                </c:pt>
                <c:pt idx="2">
                  <c:v>2031-2040</c:v>
                </c:pt>
                <c:pt idx="3">
                  <c:v>2041-2050</c:v>
                </c:pt>
              </c:strCache>
            </c:strRef>
          </c:cat>
          <c:val>
            <c:numRef>
              <c:f>Graf2!$B$4:$E$4</c:f>
              <c:numCache>
                <c:formatCode>0</c:formatCode>
                <c:ptCount val="4"/>
                <c:pt idx="0">
                  <c:v>25</c:v>
                </c:pt>
                <c:pt idx="1">
                  <c:v>111.00000000000001</c:v>
                </c:pt>
                <c:pt idx="2">
                  <c:v>285</c:v>
                </c:pt>
                <c:pt idx="3">
                  <c:v>63.999999999999943</c:v>
                </c:pt>
              </c:numCache>
            </c:numRef>
          </c:val>
        </c:ser>
        <c:ser>
          <c:idx val="1"/>
          <c:order val="3"/>
          <c:tx>
            <c:strRef>
              <c:f>Graf2!$A$5</c:f>
              <c:strCache>
                <c:ptCount val="1"/>
                <c:pt idx="0">
                  <c:v>Fotovoltaika</c:v>
                </c:pt>
              </c:strCache>
            </c:strRef>
          </c:tx>
          <c:spPr>
            <a:solidFill>
              <a:srgbClr val="C69A94"/>
            </a:solidFill>
          </c:spPr>
          <c:invertIfNegative val="0"/>
          <c:dLbls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Graf2!$B$1:$E$1</c:f>
              <c:strCache>
                <c:ptCount val="4"/>
                <c:pt idx="0">
                  <c:v>2011-2020</c:v>
                </c:pt>
                <c:pt idx="1">
                  <c:v>2021-2030</c:v>
                </c:pt>
                <c:pt idx="2">
                  <c:v>2031-2040</c:v>
                </c:pt>
                <c:pt idx="3">
                  <c:v>2041-2050</c:v>
                </c:pt>
              </c:strCache>
            </c:strRef>
          </c:cat>
          <c:val>
            <c:numRef>
              <c:f>Graf2!$B$5:$E$5</c:f>
              <c:numCache>
                <c:formatCode>0</c:formatCode>
                <c:ptCount val="4"/>
                <c:pt idx="0">
                  <c:v>514</c:v>
                </c:pt>
                <c:pt idx="1">
                  <c:v>0</c:v>
                </c:pt>
                <c:pt idx="2">
                  <c:v>0</c:v>
                </c:pt>
                <c:pt idx="3">
                  <c:v>1440.0000000000002</c:v>
                </c:pt>
              </c:numCache>
            </c:numRef>
          </c:val>
        </c:ser>
        <c:ser>
          <c:idx val="3"/>
          <c:order val="4"/>
          <c:tx>
            <c:strRef>
              <c:f>Graf2!$A$6</c:f>
              <c:strCache>
                <c:ptCount val="1"/>
                <c:pt idx="0">
                  <c:v>CCGT</c:v>
                </c:pt>
              </c:strCache>
            </c:strRef>
          </c:tx>
          <c:spPr>
            <a:solidFill>
              <a:srgbClr val="BEBEBE"/>
            </a:solidFill>
          </c:spPr>
          <c:invertIfNegative val="0"/>
          <c:dLbls>
            <c:dLbl>
              <c:idx val="0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dLblPos val="ctr"/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Graf2!$B$1:$E$1</c:f>
              <c:strCache>
                <c:ptCount val="4"/>
                <c:pt idx="0">
                  <c:v>2011-2020</c:v>
                </c:pt>
                <c:pt idx="1">
                  <c:v>2021-2030</c:v>
                </c:pt>
                <c:pt idx="2">
                  <c:v>2031-2040</c:v>
                </c:pt>
                <c:pt idx="3">
                  <c:v>2041-2050</c:v>
                </c:pt>
              </c:strCache>
            </c:strRef>
          </c:cat>
          <c:val>
            <c:numRef>
              <c:f>Graf2!$B$6:$E$6</c:f>
              <c:numCache>
                <c:formatCode>0</c:formatCode>
                <c:ptCount val="4"/>
                <c:pt idx="0">
                  <c:v>420.97</c:v>
                </c:pt>
                <c:pt idx="1">
                  <c:v>1265.4427834740527</c:v>
                </c:pt>
                <c:pt idx="2">
                  <c:v>1264.7381758922097</c:v>
                </c:pt>
                <c:pt idx="3">
                  <c:v>0</c:v>
                </c:pt>
              </c:numCache>
            </c:numRef>
          </c:val>
        </c:ser>
        <c:ser>
          <c:idx val="4"/>
          <c:order val="5"/>
          <c:tx>
            <c:strRef>
              <c:f>Graf2!$A$7</c:f>
              <c:strCache>
                <c:ptCount val="1"/>
                <c:pt idx="0">
                  <c:v>Otvorený cyklus, IC a GT</c:v>
                </c:pt>
              </c:strCache>
            </c:strRef>
          </c:tx>
          <c:spPr>
            <a:solidFill>
              <a:srgbClr val="FF6600"/>
            </a:solidFill>
          </c:spPr>
          <c:invertIfNegative val="0"/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Graf2!$B$1:$E$1</c:f>
              <c:strCache>
                <c:ptCount val="4"/>
                <c:pt idx="0">
                  <c:v>2011-2020</c:v>
                </c:pt>
                <c:pt idx="1">
                  <c:v>2021-2030</c:v>
                </c:pt>
                <c:pt idx="2">
                  <c:v>2031-2040</c:v>
                </c:pt>
                <c:pt idx="3">
                  <c:v>2041-2050</c:v>
                </c:pt>
              </c:strCache>
            </c:strRef>
          </c:cat>
          <c:val>
            <c:numRef>
              <c:f>Graf2!$B$7:$E$7</c:f>
              <c:numCache>
                <c:formatCode>0</c:formatCode>
                <c:ptCount val="4"/>
                <c:pt idx="0">
                  <c:v>0</c:v>
                </c:pt>
                <c:pt idx="1">
                  <c:v>0</c:v>
                </c:pt>
                <c:pt idx="2">
                  <c:v>333</c:v>
                </c:pt>
                <c:pt idx="3">
                  <c:v>0</c:v>
                </c:pt>
              </c:numCache>
            </c:numRef>
          </c:val>
        </c:ser>
        <c:ser>
          <c:idx val="6"/>
          <c:order val="6"/>
          <c:tx>
            <c:strRef>
              <c:f>Graf2!$A$8</c:f>
              <c:strCache>
                <c:ptCount val="1"/>
                <c:pt idx="0">
                  <c:v>Biomasa</c:v>
                </c:pt>
              </c:strCache>
            </c:strRef>
          </c:tx>
          <c:spPr>
            <a:solidFill>
              <a:srgbClr val="FFAF79"/>
            </a:solidFill>
          </c:spPr>
          <c:invertIfNegative val="0"/>
          <c:dLbls>
            <c:dLbl>
              <c:idx val="0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dLblPos val="ctr"/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Graf2!$B$1:$E$1</c:f>
              <c:strCache>
                <c:ptCount val="4"/>
                <c:pt idx="0">
                  <c:v>2011-2020</c:v>
                </c:pt>
                <c:pt idx="1">
                  <c:v>2021-2030</c:v>
                </c:pt>
                <c:pt idx="2">
                  <c:v>2031-2040</c:v>
                </c:pt>
                <c:pt idx="3">
                  <c:v>2041-2050</c:v>
                </c:pt>
              </c:strCache>
            </c:strRef>
          </c:cat>
          <c:val>
            <c:numRef>
              <c:f>Graf2!$B$8:$E$8</c:f>
              <c:numCache>
                <c:formatCode>0</c:formatCode>
                <c:ptCount val="4"/>
                <c:pt idx="0">
                  <c:v>55.337366616639159</c:v>
                </c:pt>
                <c:pt idx="1">
                  <c:v>0</c:v>
                </c:pt>
                <c:pt idx="2">
                  <c:v>30.879612086860199</c:v>
                </c:pt>
                <c:pt idx="3">
                  <c:v>38.12098372808903</c:v>
                </c:pt>
              </c:numCache>
            </c:numRef>
          </c:val>
        </c:ser>
        <c:ser>
          <c:idx val="7"/>
          <c:order val="7"/>
          <c:tx>
            <c:strRef>
              <c:f>Graf2!$A$9</c:f>
              <c:strCache>
                <c:ptCount val="1"/>
                <c:pt idx="0">
                  <c:v>Geotermálna energia</c:v>
                </c:pt>
              </c:strCache>
            </c:strRef>
          </c:tx>
          <c:spPr>
            <a:solidFill>
              <a:srgbClr val="AD4B41"/>
            </a:solidFill>
          </c:spPr>
          <c:invertIfNegative val="0"/>
          <c:dLbls>
            <c:delete val="1"/>
          </c:dLbls>
          <c:cat>
            <c:strRef>
              <c:f>Graf2!$B$1:$E$1</c:f>
              <c:strCache>
                <c:ptCount val="4"/>
                <c:pt idx="0">
                  <c:v>2011-2020</c:v>
                </c:pt>
                <c:pt idx="1">
                  <c:v>2021-2030</c:v>
                </c:pt>
                <c:pt idx="2">
                  <c:v>2031-2040</c:v>
                </c:pt>
                <c:pt idx="3">
                  <c:v>2041-2050</c:v>
                </c:pt>
              </c:strCache>
            </c:strRef>
          </c:cat>
          <c:val>
            <c:numRef>
              <c:f>Graf2!$B$9:$E$9</c:f>
              <c:numCache>
                <c:formatCode>0</c:formatCode>
                <c:ptCount val="4"/>
                <c:pt idx="0">
                  <c:v>0</c:v>
                </c:pt>
                <c:pt idx="1">
                  <c:v>0</c:v>
                </c:pt>
                <c:pt idx="2">
                  <c:v>1.472</c:v>
                </c:pt>
                <c:pt idx="3">
                  <c:v>22.146000000000001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343476624"/>
        <c:axId val="343476232"/>
      </c:barChart>
      <c:catAx>
        <c:axId val="3434766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crossAx val="343476232"/>
        <c:crosses val="autoZero"/>
        <c:auto val="1"/>
        <c:lblAlgn val="ctr"/>
        <c:lblOffset val="100"/>
        <c:noMultiLvlLbl val="0"/>
      </c:catAx>
      <c:valAx>
        <c:axId val="343476232"/>
        <c:scaling>
          <c:orientation val="minMax"/>
        </c:scaling>
        <c:delete val="0"/>
        <c:axPos val="l"/>
        <c:numFmt formatCode="#,##0" sourceLinked="0"/>
        <c:majorTickMark val="out"/>
        <c:minorTickMark val="none"/>
        <c:tickLblPos val="nextTo"/>
        <c:crossAx val="34347662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162290333388913"/>
          <c:y val="0"/>
          <c:w val="0.88377096666110866"/>
          <c:h val="0.27201304660332282"/>
        </c:manualLayout>
      </c:layout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200">
          <a:latin typeface="Arial Narrow" panose="020B0606020202030204" pitchFamily="34" charset="0"/>
        </a:defRPr>
      </a:pPr>
      <a:endParaRPr lang="sk-SK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5.9417436997626964E-2"/>
          <c:y val="0.2207033332377977"/>
          <c:w val="0.93616132135261021"/>
          <c:h val="0.6702607167082246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Graf3!$A$3</c:f>
              <c:strCache>
                <c:ptCount val="1"/>
                <c:pt idx="0">
                  <c:v>ETS (MtCO2e)</c:v>
                </c:pt>
              </c:strCache>
            </c:strRef>
          </c:tx>
          <c:spPr>
            <a:solidFill>
              <a:srgbClr val="FF6600"/>
            </a:solidFill>
          </c:spPr>
          <c:invertIfNegative val="0"/>
          <c:cat>
            <c:numRef>
              <c:f>Graf3!$B$1:$I$1</c:f>
              <c:numCache>
                <c:formatCode>General</c:formatCode>
                <c:ptCount val="8"/>
                <c:pt idx="0">
                  <c:v>2015</c:v>
                </c:pt>
                <c:pt idx="1">
                  <c:v>2020</c:v>
                </c:pt>
                <c:pt idx="2">
                  <c:v>2025</c:v>
                </c:pt>
                <c:pt idx="3">
                  <c:v>2030</c:v>
                </c:pt>
                <c:pt idx="4">
                  <c:v>2035</c:v>
                </c:pt>
                <c:pt idx="5">
                  <c:v>2040</c:v>
                </c:pt>
                <c:pt idx="6">
                  <c:v>2045</c:v>
                </c:pt>
                <c:pt idx="7">
                  <c:v>2050</c:v>
                </c:pt>
              </c:numCache>
            </c:numRef>
          </c:cat>
          <c:val>
            <c:numRef>
              <c:f>Graf3!$B$3:$I$3</c:f>
              <c:numCache>
                <c:formatCode>General</c:formatCode>
                <c:ptCount val="8"/>
                <c:pt idx="0">
                  <c:v>21.131049495999999</c:v>
                </c:pt>
                <c:pt idx="1">
                  <c:v>20.858209178504602</c:v>
                </c:pt>
                <c:pt idx="2">
                  <c:v>19.434240944925087</c:v>
                </c:pt>
                <c:pt idx="3">
                  <c:v>17.168467318954246</c:v>
                </c:pt>
                <c:pt idx="4">
                  <c:v>16.300545278417435</c:v>
                </c:pt>
                <c:pt idx="5">
                  <c:v>14.862393667711492</c:v>
                </c:pt>
                <c:pt idx="6">
                  <c:v>12.730408589904298</c:v>
                </c:pt>
                <c:pt idx="7">
                  <c:v>8.4866606307368748</c:v>
                </c:pt>
              </c:numCache>
            </c:numRef>
          </c:val>
        </c:ser>
        <c:ser>
          <c:idx val="2"/>
          <c:order val="1"/>
          <c:tx>
            <c:strRef>
              <c:f>Graf3!$A$4</c:f>
              <c:strCache>
                <c:ptCount val="1"/>
                <c:pt idx="0">
                  <c:v>mimo ETS (MtCO2e)</c:v>
                </c:pt>
              </c:strCache>
            </c:strRef>
          </c:tx>
          <c:spPr>
            <a:solidFill>
              <a:srgbClr val="FFAF79"/>
            </a:solidFill>
          </c:spPr>
          <c:invertIfNegative val="0"/>
          <c:cat>
            <c:numRef>
              <c:f>Graf3!$B$1:$I$1</c:f>
              <c:numCache>
                <c:formatCode>General</c:formatCode>
                <c:ptCount val="8"/>
                <c:pt idx="0">
                  <c:v>2015</c:v>
                </c:pt>
                <c:pt idx="1">
                  <c:v>2020</c:v>
                </c:pt>
                <c:pt idx="2">
                  <c:v>2025</c:v>
                </c:pt>
                <c:pt idx="3">
                  <c:v>2030</c:v>
                </c:pt>
                <c:pt idx="4">
                  <c:v>2035</c:v>
                </c:pt>
                <c:pt idx="5">
                  <c:v>2040</c:v>
                </c:pt>
                <c:pt idx="6">
                  <c:v>2045</c:v>
                </c:pt>
                <c:pt idx="7">
                  <c:v>2050</c:v>
                </c:pt>
              </c:numCache>
            </c:numRef>
          </c:cat>
          <c:val>
            <c:numRef>
              <c:f>Graf3!$B$4:$I$4</c:f>
              <c:numCache>
                <c:formatCode>General</c:formatCode>
                <c:ptCount val="8"/>
                <c:pt idx="0">
                  <c:v>19.773</c:v>
                </c:pt>
                <c:pt idx="1">
                  <c:v>21.40384255322655</c:v>
                </c:pt>
                <c:pt idx="2">
                  <c:v>22.025573103820683</c:v>
                </c:pt>
                <c:pt idx="3">
                  <c:v>22.242651897965523</c:v>
                </c:pt>
                <c:pt idx="4">
                  <c:v>21.779263522715997</c:v>
                </c:pt>
                <c:pt idx="5">
                  <c:v>20.061684365480719</c:v>
                </c:pt>
                <c:pt idx="6">
                  <c:v>18.617704863293497</c:v>
                </c:pt>
                <c:pt idx="7">
                  <c:v>17.426216315485799</c:v>
                </c:pt>
              </c:numCache>
            </c:numRef>
          </c:val>
        </c:ser>
        <c:ser>
          <c:idx val="1"/>
          <c:order val="2"/>
          <c:tx>
            <c:strRef>
              <c:f>Graf3!$A$5</c:f>
              <c:strCache>
                <c:ptCount val="1"/>
                <c:pt idx="0">
                  <c:v>Celkové emisie (MtCO2e)</c:v>
                </c:pt>
              </c:strCache>
            </c:strRef>
          </c:tx>
          <c:spPr>
            <a:solidFill>
              <a:srgbClr val="AD4B41"/>
            </a:solidFill>
          </c:spPr>
          <c:invertIfNegative val="0"/>
          <c:cat>
            <c:numRef>
              <c:f>Graf3!$B$1:$I$1</c:f>
              <c:numCache>
                <c:formatCode>General</c:formatCode>
                <c:ptCount val="8"/>
                <c:pt idx="0">
                  <c:v>2015</c:v>
                </c:pt>
                <c:pt idx="1">
                  <c:v>2020</c:v>
                </c:pt>
                <c:pt idx="2">
                  <c:v>2025</c:v>
                </c:pt>
                <c:pt idx="3">
                  <c:v>2030</c:v>
                </c:pt>
                <c:pt idx="4">
                  <c:v>2035</c:v>
                </c:pt>
                <c:pt idx="5">
                  <c:v>2040</c:v>
                </c:pt>
                <c:pt idx="6">
                  <c:v>2045</c:v>
                </c:pt>
                <c:pt idx="7">
                  <c:v>2050</c:v>
                </c:pt>
              </c:numCache>
            </c:numRef>
          </c:cat>
          <c:val>
            <c:numRef>
              <c:f>Graf3!$B$5:$I$5</c:f>
              <c:numCache>
                <c:formatCode>General</c:formatCode>
                <c:ptCount val="8"/>
                <c:pt idx="0">
                  <c:v>40.906370000000003</c:v>
                </c:pt>
                <c:pt idx="1">
                  <c:v>42.142646603835772</c:v>
                </c:pt>
                <c:pt idx="2">
                  <c:v>41.20465701299581</c:v>
                </c:pt>
                <c:pt idx="3">
                  <c:v>38.99330653061746</c:v>
                </c:pt>
                <c:pt idx="4">
                  <c:v>37.637448279312963</c:v>
                </c:pt>
                <c:pt idx="5">
                  <c:v>34.506655941334145</c:v>
                </c:pt>
                <c:pt idx="6">
                  <c:v>30.891511249243827</c:v>
                </c:pt>
                <c:pt idx="7">
                  <c:v>25.262029220981127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43475448"/>
        <c:axId val="343475056"/>
      </c:barChart>
      <c:lineChart>
        <c:grouping val="standard"/>
        <c:varyColors val="0"/>
        <c:ser>
          <c:idx val="3"/>
          <c:order val="3"/>
          <c:tx>
            <c:strRef>
              <c:f>Graf3!$A$2</c:f>
              <c:strCache>
                <c:ptCount val="1"/>
                <c:pt idx="0">
                  <c:v>Cena ETS (€/tCO2, RHS)</c:v>
                </c:pt>
              </c:strCache>
            </c:strRef>
          </c:tx>
          <c:spPr>
            <a:ln>
              <a:solidFill>
                <a:srgbClr val="C69A94"/>
              </a:solidFill>
            </a:ln>
          </c:spPr>
          <c:marker>
            <c:symbol val="none"/>
          </c:marker>
          <c:cat>
            <c:numRef>
              <c:f>Graf3!$B$1:$I$1</c:f>
              <c:numCache>
                <c:formatCode>General</c:formatCode>
                <c:ptCount val="8"/>
                <c:pt idx="0">
                  <c:v>2015</c:v>
                </c:pt>
                <c:pt idx="1">
                  <c:v>2020</c:v>
                </c:pt>
                <c:pt idx="2">
                  <c:v>2025</c:v>
                </c:pt>
                <c:pt idx="3">
                  <c:v>2030</c:v>
                </c:pt>
                <c:pt idx="4">
                  <c:v>2035</c:v>
                </c:pt>
                <c:pt idx="5">
                  <c:v>2040</c:v>
                </c:pt>
                <c:pt idx="6">
                  <c:v>2045</c:v>
                </c:pt>
                <c:pt idx="7">
                  <c:v>2050</c:v>
                </c:pt>
              </c:numCache>
            </c:numRef>
          </c:cat>
          <c:val>
            <c:numRef>
              <c:f>Graf3!$B$2:$I$2</c:f>
              <c:numCache>
                <c:formatCode>0</c:formatCode>
                <c:ptCount val="8"/>
                <c:pt idx="0">
                  <c:v>7.5000000000000009</c:v>
                </c:pt>
                <c:pt idx="1">
                  <c:v>15.000000000000002</c:v>
                </c:pt>
                <c:pt idx="2">
                  <c:v>22.5</c:v>
                </c:pt>
                <c:pt idx="3">
                  <c:v>33.5</c:v>
                </c:pt>
                <c:pt idx="4">
                  <c:v>74</c:v>
                </c:pt>
                <c:pt idx="5">
                  <c:v>117</c:v>
                </c:pt>
                <c:pt idx="6">
                  <c:v>190.00000000000003</c:v>
                </c:pt>
                <c:pt idx="7">
                  <c:v>380.00000000000006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44614112"/>
        <c:axId val="344613720"/>
      </c:lineChart>
      <c:catAx>
        <c:axId val="3434754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43475056"/>
        <c:crosses val="autoZero"/>
        <c:auto val="1"/>
        <c:lblAlgn val="ctr"/>
        <c:lblOffset val="100"/>
        <c:noMultiLvlLbl val="0"/>
      </c:catAx>
      <c:valAx>
        <c:axId val="343475056"/>
        <c:scaling>
          <c:orientation val="minMax"/>
        </c:scaling>
        <c:delete val="0"/>
        <c:axPos val="l"/>
        <c:numFmt formatCode="0" sourceLinked="0"/>
        <c:majorTickMark val="out"/>
        <c:minorTickMark val="none"/>
        <c:tickLblPos val="nextTo"/>
        <c:crossAx val="343475448"/>
        <c:crosses val="autoZero"/>
        <c:crossBetween val="between"/>
      </c:valAx>
      <c:valAx>
        <c:axId val="344613720"/>
        <c:scaling>
          <c:orientation val="minMax"/>
        </c:scaling>
        <c:delete val="0"/>
        <c:axPos val="r"/>
        <c:numFmt formatCode="0" sourceLinked="0"/>
        <c:majorTickMark val="out"/>
        <c:minorTickMark val="none"/>
        <c:tickLblPos val="nextTo"/>
        <c:crossAx val="344614112"/>
        <c:crosses val="max"/>
        <c:crossBetween val="between"/>
      </c:valAx>
      <c:catAx>
        <c:axId val="34461411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344613720"/>
        <c:crosses val="autoZero"/>
        <c:auto val="1"/>
        <c:lblAlgn val="ctr"/>
        <c:lblOffset val="100"/>
        <c:noMultiLvlLbl val="0"/>
      </c:catAx>
    </c:plotArea>
    <c:legend>
      <c:legendPos val="r"/>
      <c:layout>
        <c:manualLayout>
          <c:xMode val="edge"/>
          <c:yMode val="edge"/>
          <c:x val="7.4631120651164548E-2"/>
          <c:y val="0"/>
          <c:w val="0.86050947169392078"/>
          <c:h val="0.27498476206853728"/>
        </c:manualLayout>
      </c:layout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200">
          <a:latin typeface="Arial Narrow" panose="020B0606020202030204" pitchFamily="34" charset="0"/>
        </a:defRPr>
      </a:pPr>
      <a:endParaRPr lang="sk-SK"/>
    </a:p>
  </c:tx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5400685995261844E-2"/>
          <c:y val="6.0807075732448868E-2"/>
          <c:w val="0.84597936419423514"/>
          <c:h val="0.72348801577467781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Graf4!$A$3</c:f>
              <c:strCache>
                <c:ptCount val="1"/>
                <c:pt idx="0">
                  <c:v>Jadro</c:v>
                </c:pt>
              </c:strCache>
            </c:strRef>
          </c:tx>
          <c:spPr>
            <a:solidFill>
              <a:srgbClr val="FF6600"/>
            </a:solidFill>
            <a:ln>
              <a:noFill/>
            </a:ln>
            <a:effectLst/>
          </c:spPr>
          <c:invertIfNegative val="0"/>
          <c:cat>
            <c:multiLvlStrRef>
              <c:f>Graf4!$B$1:$L$2</c:f>
              <c:multiLvlStrCache>
                <c:ptCount val="11"/>
                <c:lvl>
                  <c:pt idx="1">
                    <c:v>Ref</c:v>
                  </c:pt>
                  <c:pt idx="2">
                    <c:v>1</c:v>
                  </c:pt>
                  <c:pt idx="3">
                    <c:v>2</c:v>
                  </c:pt>
                  <c:pt idx="4">
                    <c:v>3</c:v>
                  </c:pt>
                  <c:pt idx="5">
                    <c:v>4</c:v>
                  </c:pt>
                  <c:pt idx="6">
                    <c:v>Ref</c:v>
                  </c:pt>
                  <c:pt idx="7">
                    <c:v>1</c:v>
                  </c:pt>
                  <c:pt idx="8">
                    <c:v>2</c:v>
                  </c:pt>
                  <c:pt idx="9">
                    <c:v>3</c:v>
                  </c:pt>
                  <c:pt idx="10">
                    <c:v>4</c:v>
                  </c:pt>
                </c:lvl>
                <c:lvl>
                  <c:pt idx="0">
                    <c:v>2011-2020</c:v>
                  </c:pt>
                  <c:pt idx="1">
                    <c:v>2021-2030</c:v>
                  </c:pt>
                  <c:pt idx="6">
                    <c:v>2031-2050</c:v>
                  </c:pt>
                </c:lvl>
              </c:multiLvlStrCache>
            </c:multiLvlStrRef>
          </c:cat>
          <c:val>
            <c:numRef>
              <c:f>Graf4!$B$3:$L$3</c:f>
              <c:numCache>
                <c:formatCode>0</c:formatCode>
                <c:ptCount val="11"/>
                <c:pt idx="0">
                  <c:v>818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1200</c:v>
                </c:pt>
                <c:pt idx="8">
                  <c:v>1200.0000010000001</c:v>
                </c:pt>
                <c:pt idx="9">
                  <c:v>1200</c:v>
                </c:pt>
                <c:pt idx="10">
                  <c:v>1200</c:v>
                </c:pt>
              </c:numCache>
            </c:numRef>
          </c:val>
        </c:ser>
        <c:ser>
          <c:idx val="1"/>
          <c:order val="1"/>
          <c:tx>
            <c:strRef>
              <c:f>Graf4!$A$4</c:f>
              <c:strCache>
                <c:ptCount val="1"/>
                <c:pt idx="0">
                  <c:v>Voda</c:v>
                </c:pt>
              </c:strCache>
            </c:strRef>
          </c:tx>
          <c:spPr>
            <a:solidFill>
              <a:srgbClr val="FFAF79"/>
            </a:solidFill>
            <a:ln>
              <a:noFill/>
            </a:ln>
            <a:effectLst/>
          </c:spPr>
          <c:invertIfNegative val="0"/>
          <c:cat>
            <c:multiLvlStrRef>
              <c:f>Graf4!$B$1:$L$2</c:f>
              <c:multiLvlStrCache>
                <c:ptCount val="11"/>
                <c:lvl>
                  <c:pt idx="1">
                    <c:v>Ref</c:v>
                  </c:pt>
                  <c:pt idx="2">
                    <c:v>1</c:v>
                  </c:pt>
                  <c:pt idx="3">
                    <c:v>2</c:v>
                  </c:pt>
                  <c:pt idx="4">
                    <c:v>3</c:v>
                  </c:pt>
                  <c:pt idx="5">
                    <c:v>4</c:v>
                  </c:pt>
                  <c:pt idx="6">
                    <c:v>Ref</c:v>
                  </c:pt>
                  <c:pt idx="7">
                    <c:v>1</c:v>
                  </c:pt>
                  <c:pt idx="8">
                    <c:v>2</c:v>
                  </c:pt>
                  <c:pt idx="9">
                    <c:v>3</c:v>
                  </c:pt>
                  <c:pt idx="10">
                    <c:v>4</c:v>
                  </c:pt>
                </c:lvl>
                <c:lvl>
                  <c:pt idx="0">
                    <c:v>2011-2020</c:v>
                  </c:pt>
                  <c:pt idx="1">
                    <c:v>2021-2030</c:v>
                  </c:pt>
                  <c:pt idx="6">
                    <c:v>2031-2050</c:v>
                  </c:pt>
                </c:lvl>
              </c:multiLvlStrCache>
            </c:multiLvlStrRef>
          </c:cat>
          <c:val>
            <c:numRef>
              <c:f>Graf4!$B$4:$L$4</c:f>
              <c:numCache>
                <c:formatCode>0</c:formatCode>
                <c:ptCount val="11"/>
                <c:pt idx="0">
                  <c:v>0</c:v>
                </c:pt>
                <c:pt idx="1">
                  <c:v>6.5756250000000005</c:v>
                </c:pt>
                <c:pt idx="2">
                  <c:v>6.5756250000000005</c:v>
                </c:pt>
                <c:pt idx="3">
                  <c:v>12.099375000000006</c:v>
                </c:pt>
                <c:pt idx="4">
                  <c:v>37.306406250000009</c:v>
                </c:pt>
                <c:pt idx="5">
                  <c:v>93.9375</c:v>
                </c:pt>
                <c:pt idx="6">
                  <c:v>156.26812499999997</c:v>
                </c:pt>
                <c:pt idx="7">
                  <c:v>156.26812499999997</c:v>
                </c:pt>
                <c:pt idx="8">
                  <c:v>150.74437499999996</c:v>
                </c:pt>
                <c:pt idx="9">
                  <c:v>125.53734374999996</c:v>
                </c:pt>
                <c:pt idx="10">
                  <c:v>68.906249999999972</c:v>
                </c:pt>
              </c:numCache>
            </c:numRef>
          </c:val>
        </c:ser>
        <c:ser>
          <c:idx val="2"/>
          <c:order val="2"/>
          <c:tx>
            <c:strRef>
              <c:f>Graf4!$A$5</c:f>
              <c:strCache>
                <c:ptCount val="1"/>
                <c:pt idx="0">
                  <c:v>Vietor</c:v>
                </c:pt>
              </c:strCache>
            </c:strRef>
          </c:tx>
          <c:spPr>
            <a:solidFill>
              <a:srgbClr val="AD4B41"/>
            </a:solidFill>
            <a:ln>
              <a:noFill/>
            </a:ln>
            <a:effectLst/>
          </c:spPr>
          <c:invertIfNegative val="0"/>
          <c:cat>
            <c:multiLvlStrRef>
              <c:f>Graf4!$B$1:$L$2</c:f>
              <c:multiLvlStrCache>
                <c:ptCount val="11"/>
                <c:lvl>
                  <c:pt idx="1">
                    <c:v>Ref</c:v>
                  </c:pt>
                  <c:pt idx="2">
                    <c:v>1</c:v>
                  </c:pt>
                  <c:pt idx="3">
                    <c:v>2</c:v>
                  </c:pt>
                  <c:pt idx="4">
                    <c:v>3</c:v>
                  </c:pt>
                  <c:pt idx="5">
                    <c:v>4</c:v>
                  </c:pt>
                  <c:pt idx="6">
                    <c:v>Ref</c:v>
                  </c:pt>
                  <c:pt idx="7">
                    <c:v>1</c:v>
                  </c:pt>
                  <c:pt idx="8">
                    <c:v>2</c:v>
                  </c:pt>
                  <c:pt idx="9">
                    <c:v>3</c:v>
                  </c:pt>
                  <c:pt idx="10">
                    <c:v>4</c:v>
                  </c:pt>
                </c:lvl>
                <c:lvl>
                  <c:pt idx="0">
                    <c:v>2011-2020</c:v>
                  </c:pt>
                  <c:pt idx="1">
                    <c:v>2021-2030</c:v>
                  </c:pt>
                  <c:pt idx="6">
                    <c:v>2031-2050</c:v>
                  </c:pt>
                </c:lvl>
              </c:multiLvlStrCache>
            </c:multiLvlStrRef>
          </c:cat>
          <c:val>
            <c:numRef>
              <c:f>Graf4!$B$5:$L$5</c:f>
              <c:numCache>
                <c:formatCode>0</c:formatCode>
                <c:ptCount val="11"/>
                <c:pt idx="0">
                  <c:v>25</c:v>
                </c:pt>
                <c:pt idx="1">
                  <c:v>111.00000000000001</c:v>
                </c:pt>
                <c:pt idx="2">
                  <c:v>111.00000000000001</c:v>
                </c:pt>
                <c:pt idx="3">
                  <c:v>231</c:v>
                </c:pt>
                <c:pt idx="4">
                  <c:v>216</c:v>
                </c:pt>
                <c:pt idx="5">
                  <c:v>2151</c:v>
                </c:pt>
                <c:pt idx="6">
                  <c:v>348.99999999999994</c:v>
                </c:pt>
                <c:pt idx="7">
                  <c:v>2189</c:v>
                </c:pt>
                <c:pt idx="8">
                  <c:v>2069</c:v>
                </c:pt>
                <c:pt idx="9">
                  <c:v>2083.9999999999995</c:v>
                </c:pt>
                <c:pt idx="10">
                  <c:v>1049.9999999999998</c:v>
                </c:pt>
              </c:numCache>
            </c:numRef>
          </c:val>
        </c:ser>
        <c:ser>
          <c:idx val="3"/>
          <c:order val="3"/>
          <c:tx>
            <c:strRef>
              <c:f>Graf4!$A$6</c:f>
              <c:strCache>
                <c:ptCount val="1"/>
                <c:pt idx="0">
                  <c:v>Fotovoltaika</c:v>
                </c:pt>
              </c:strCache>
            </c:strRef>
          </c:tx>
          <c:spPr>
            <a:solidFill>
              <a:srgbClr val="C69A94"/>
            </a:solidFill>
            <a:ln>
              <a:noFill/>
            </a:ln>
            <a:effectLst/>
          </c:spPr>
          <c:invertIfNegative val="0"/>
          <c:cat>
            <c:multiLvlStrRef>
              <c:f>Graf4!$B$1:$L$2</c:f>
              <c:multiLvlStrCache>
                <c:ptCount val="11"/>
                <c:lvl>
                  <c:pt idx="1">
                    <c:v>Ref</c:v>
                  </c:pt>
                  <c:pt idx="2">
                    <c:v>1</c:v>
                  </c:pt>
                  <c:pt idx="3">
                    <c:v>2</c:v>
                  </c:pt>
                  <c:pt idx="4">
                    <c:v>3</c:v>
                  </c:pt>
                  <c:pt idx="5">
                    <c:v>4</c:v>
                  </c:pt>
                  <c:pt idx="6">
                    <c:v>Ref</c:v>
                  </c:pt>
                  <c:pt idx="7">
                    <c:v>1</c:v>
                  </c:pt>
                  <c:pt idx="8">
                    <c:v>2</c:v>
                  </c:pt>
                  <c:pt idx="9">
                    <c:v>3</c:v>
                  </c:pt>
                  <c:pt idx="10">
                    <c:v>4</c:v>
                  </c:pt>
                </c:lvl>
                <c:lvl>
                  <c:pt idx="0">
                    <c:v>2011-2020</c:v>
                  </c:pt>
                  <c:pt idx="1">
                    <c:v>2021-2030</c:v>
                  </c:pt>
                  <c:pt idx="6">
                    <c:v>2031-2050</c:v>
                  </c:pt>
                </c:lvl>
              </c:multiLvlStrCache>
            </c:multiLvlStrRef>
          </c:cat>
          <c:val>
            <c:numRef>
              <c:f>Graf4!$B$6:$L$6</c:f>
              <c:numCache>
                <c:formatCode>0</c:formatCode>
                <c:ptCount val="11"/>
                <c:pt idx="0">
                  <c:v>514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2212.4712757746183</c:v>
                </c:pt>
                <c:pt idx="6">
                  <c:v>1440.0000000000002</c:v>
                </c:pt>
                <c:pt idx="7">
                  <c:v>4684.352170657613</c:v>
                </c:pt>
                <c:pt idx="8">
                  <c:v>3893.7652643111642</c:v>
                </c:pt>
                <c:pt idx="9">
                  <c:v>3793.0949827284867</c:v>
                </c:pt>
                <c:pt idx="10">
                  <c:v>3070.5378291211923</c:v>
                </c:pt>
              </c:numCache>
            </c:numRef>
          </c:val>
        </c:ser>
        <c:ser>
          <c:idx val="5"/>
          <c:order val="4"/>
          <c:tx>
            <c:strRef>
              <c:f>Graf4!$A$7</c:f>
              <c:strCache>
                <c:ptCount val="1"/>
                <c:pt idx="0">
                  <c:v>CCGT</c:v>
                </c:pt>
              </c:strCache>
            </c:strRef>
          </c:tx>
          <c:spPr>
            <a:solidFill>
              <a:srgbClr val="BEBEBE"/>
            </a:solidFill>
            <a:ln>
              <a:noFill/>
            </a:ln>
            <a:effectLst/>
          </c:spPr>
          <c:invertIfNegative val="0"/>
          <c:cat>
            <c:multiLvlStrRef>
              <c:f>Graf4!$B$1:$L$2</c:f>
              <c:multiLvlStrCache>
                <c:ptCount val="11"/>
                <c:lvl>
                  <c:pt idx="1">
                    <c:v>Ref</c:v>
                  </c:pt>
                  <c:pt idx="2">
                    <c:v>1</c:v>
                  </c:pt>
                  <c:pt idx="3">
                    <c:v>2</c:v>
                  </c:pt>
                  <c:pt idx="4">
                    <c:v>3</c:v>
                  </c:pt>
                  <c:pt idx="5">
                    <c:v>4</c:v>
                  </c:pt>
                  <c:pt idx="6">
                    <c:v>Ref</c:v>
                  </c:pt>
                  <c:pt idx="7">
                    <c:v>1</c:v>
                  </c:pt>
                  <c:pt idx="8">
                    <c:v>2</c:v>
                  </c:pt>
                  <c:pt idx="9">
                    <c:v>3</c:v>
                  </c:pt>
                  <c:pt idx="10">
                    <c:v>4</c:v>
                  </c:pt>
                </c:lvl>
                <c:lvl>
                  <c:pt idx="0">
                    <c:v>2011-2020</c:v>
                  </c:pt>
                  <c:pt idx="1">
                    <c:v>2021-2030</c:v>
                  </c:pt>
                  <c:pt idx="6">
                    <c:v>2031-2050</c:v>
                  </c:pt>
                </c:lvl>
              </c:multiLvlStrCache>
            </c:multiLvlStrRef>
          </c:cat>
          <c:val>
            <c:numRef>
              <c:f>Graf4!$B$7:$L$7</c:f>
              <c:numCache>
                <c:formatCode>0</c:formatCode>
                <c:ptCount val="11"/>
                <c:pt idx="0">
                  <c:v>420.97</c:v>
                </c:pt>
                <c:pt idx="1">
                  <c:v>1265.4427834740527</c:v>
                </c:pt>
                <c:pt idx="2">
                  <c:v>843.69792981988019</c:v>
                </c:pt>
                <c:pt idx="3">
                  <c:v>421.84896490994009</c:v>
                </c:pt>
                <c:pt idx="4">
                  <c:v>421.84896490994009</c:v>
                </c:pt>
                <c:pt idx="5">
                  <c:v>421.84896490994009</c:v>
                </c:pt>
                <c:pt idx="6">
                  <c:v>1264.7381758922097</c:v>
                </c:pt>
                <c:pt idx="7">
                  <c:v>0</c:v>
                </c:pt>
                <c:pt idx="8">
                  <c:v>421.54631720634291</c:v>
                </c:pt>
                <c:pt idx="9">
                  <c:v>421.54631720634291</c:v>
                </c:pt>
                <c:pt idx="10">
                  <c:v>0</c:v>
                </c:pt>
              </c:numCache>
            </c:numRef>
          </c:val>
        </c:ser>
        <c:ser>
          <c:idx val="6"/>
          <c:order val="5"/>
          <c:tx>
            <c:strRef>
              <c:f>Graf4!$A$8</c:f>
              <c:strCache>
                <c:ptCount val="1"/>
                <c:pt idx="0">
                  <c:v>Otvorený cyklus, IC a GT</c:v>
                </c:pt>
              </c:strCache>
            </c:strRef>
          </c:tx>
          <c:spPr>
            <a:solidFill>
              <a:srgbClr val="838383"/>
            </a:solidFill>
            <a:ln>
              <a:noFill/>
            </a:ln>
            <a:effectLst/>
          </c:spPr>
          <c:invertIfNegative val="0"/>
          <c:cat>
            <c:multiLvlStrRef>
              <c:f>Graf4!$B$1:$L$2</c:f>
              <c:multiLvlStrCache>
                <c:ptCount val="11"/>
                <c:lvl>
                  <c:pt idx="1">
                    <c:v>Ref</c:v>
                  </c:pt>
                  <c:pt idx="2">
                    <c:v>1</c:v>
                  </c:pt>
                  <c:pt idx="3">
                    <c:v>2</c:v>
                  </c:pt>
                  <c:pt idx="4">
                    <c:v>3</c:v>
                  </c:pt>
                  <c:pt idx="5">
                    <c:v>4</c:v>
                  </c:pt>
                  <c:pt idx="6">
                    <c:v>Ref</c:v>
                  </c:pt>
                  <c:pt idx="7">
                    <c:v>1</c:v>
                  </c:pt>
                  <c:pt idx="8">
                    <c:v>2</c:v>
                  </c:pt>
                  <c:pt idx="9">
                    <c:v>3</c:v>
                  </c:pt>
                  <c:pt idx="10">
                    <c:v>4</c:v>
                  </c:pt>
                </c:lvl>
                <c:lvl>
                  <c:pt idx="0">
                    <c:v>2011-2020</c:v>
                  </c:pt>
                  <c:pt idx="1">
                    <c:v>2021-2030</c:v>
                  </c:pt>
                  <c:pt idx="6">
                    <c:v>2031-2050</c:v>
                  </c:pt>
                </c:lvl>
              </c:multiLvlStrCache>
            </c:multiLvlStrRef>
          </c:cat>
          <c:val>
            <c:numRef>
              <c:f>Graf4!$B$8:$L$8</c:f>
              <c:numCache>
                <c:formatCode>0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120.65551906206196</c:v>
                </c:pt>
                <c:pt idx="3">
                  <c:v>274.96512056611851</c:v>
                </c:pt>
                <c:pt idx="4">
                  <c:v>237.80671092297894</c:v>
                </c:pt>
                <c:pt idx="5">
                  <c:v>130.47232044613654</c:v>
                </c:pt>
                <c:pt idx="6">
                  <c:v>29.250525660685529</c:v>
                </c:pt>
                <c:pt idx="7">
                  <c:v>195.11913860386602</c:v>
                </c:pt>
                <c:pt idx="8">
                  <c:v>78.846491275301247</c:v>
                </c:pt>
                <c:pt idx="9">
                  <c:v>125.97600073977752</c:v>
                </c:pt>
                <c:pt idx="10">
                  <c:v>273.374898891881</c:v>
                </c:pt>
              </c:numCache>
            </c:numRef>
          </c:val>
        </c:ser>
        <c:ser>
          <c:idx val="7"/>
          <c:order val="6"/>
          <c:tx>
            <c:strRef>
              <c:f>Graf4!$A$9</c:f>
              <c:strCache>
                <c:ptCount val="1"/>
                <c:pt idx="0">
                  <c:v>Biomasa</c:v>
                </c:pt>
              </c:strCache>
            </c:strRef>
          </c:tx>
          <c:spPr>
            <a:solidFill>
              <a:srgbClr val="9A9A9A"/>
            </a:solidFill>
            <a:ln>
              <a:noFill/>
            </a:ln>
            <a:effectLst/>
          </c:spPr>
          <c:invertIfNegative val="0"/>
          <c:cat>
            <c:multiLvlStrRef>
              <c:f>Graf4!$B$1:$L$2</c:f>
              <c:multiLvlStrCache>
                <c:ptCount val="11"/>
                <c:lvl>
                  <c:pt idx="1">
                    <c:v>Ref</c:v>
                  </c:pt>
                  <c:pt idx="2">
                    <c:v>1</c:v>
                  </c:pt>
                  <c:pt idx="3">
                    <c:v>2</c:v>
                  </c:pt>
                  <c:pt idx="4">
                    <c:v>3</c:v>
                  </c:pt>
                  <c:pt idx="5">
                    <c:v>4</c:v>
                  </c:pt>
                  <c:pt idx="6">
                    <c:v>Ref</c:v>
                  </c:pt>
                  <c:pt idx="7">
                    <c:v>1</c:v>
                  </c:pt>
                  <c:pt idx="8">
                    <c:v>2</c:v>
                  </c:pt>
                  <c:pt idx="9">
                    <c:v>3</c:v>
                  </c:pt>
                  <c:pt idx="10">
                    <c:v>4</c:v>
                  </c:pt>
                </c:lvl>
                <c:lvl>
                  <c:pt idx="0">
                    <c:v>2011-2020</c:v>
                  </c:pt>
                  <c:pt idx="1">
                    <c:v>2021-2030</c:v>
                  </c:pt>
                  <c:pt idx="6">
                    <c:v>2031-2050</c:v>
                  </c:pt>
                </c:lvl>
              </c:multiLvlStrCache>
            </c:multiLvlStrRef>
          </c:cat>
          <c:val>
            <c:numRef>
              <c:f>Graf4!$B$9:$L$9</c:f>
              <c:numCache>
                <c:formatCode>0</c:formatCode>
                <c:ptCount val="11"/>
                <c:pt idx="0">
                  <c:v>55.337366616639159</c:v>
                </c:pt>
                <c:pt idx="1">
                  <c:v>0</c:v>
                </c:pt>
                <c:pt idx="2">
                  <c:v>62.680520768417168</c:v>
                </c:pt>
                <c:pt idx="3">
                  <c:v>448.06947851332666</c:v>
                </c:pt>
                <c:pt idx="4">
                  <c:v>554.82488853663199</c:v>
                </c:pt>
                <c:pt idx="5">
                  <c:v>249.44570921573157</c:v>
                </c:pt>
                <c:pt idx="6">
                  <c:v>69.000595814949236</c:v>
                </c:pt>
                <c:pt idx="7">
                  <c:v>538.08415022793997</c:v>
                </c:pt>
                <c:pt idx="8">
                  <c:v>328.73344068101602</c:v>
                </c:pt>
                <c:pt idx="9">
                  <c:v>236.1494317051158</c:v>
                </c:pt>
                <c:pt idx="10">
                  <c:v>262.54828713537199</c:v>
                </c:pt>
              </c:numCache>
            </c:numRef>
          </c:val>
        </c:ser>
        <c:ser>
          <c:idx val="8"/>
          <c:order val="7"/>
          <c:tx>
            <c:strRef>
              <c:f>Graf4!$A$10</c:f>
              <c:strCache>
                <c:ptCount val="1"/>
                <c:pt idx="0">
                  <c:v>Geotermálna energia</c:v>
                </c:pt>
              </c:strCache>
            </c:strRef>
          </c:tx>
          <c:spPr>
            <a:solidFill>
              <a:srgbClr val="C8C8C8"/>
            </a:solidFill>
            <a:ln>
              <a:noFill/>
            </a:ln>
            <a:effectLst/>
          </c:spPr>
          <c:invertIfNegative val="0"/>
          <c:cat>
            <c:multiLvlStrRef>
              <c:f>Graf4!$B$1:$L$2</c:f>
              <c:multiLvlStrCache>
                <c:ptCount val="11"/>
                <c:lvl>
                  <c:pt idx="1">
                    <c:v>Ref</c:v>
                  </c:pt>
                  <c:pt idx="2">
                    <c:v>1</c:v>
                  </c:pt>
                  <c:pt idx="3">
                    <c:v>2</c:v>
                  </c:pt>
                  <c:pt idx="4">
                    <c:v>3</c:v>
                  </c:pt>
                  <c:pt idx="5">
                    <c:v>4</c:v>
                  </c:pt>
                  <c:pt idx="6">
                    <c:v>Ref</c:v>
                  </c:pt>
                  <c:pt idx="7">
                    <c:v>1</c:v>
                  </c:pt>
                  <c:pt idx="8">
                    <c:v>2</c:v>
                  </c:pt>
                  <c:pt idx="9">
                    <c:v>3</c:v>
                  </c:pt>
                  <c:pt idx="10">
                    <c:v>4</c:v>
                  </c:pt>
                </c:lvl>
                <c:lvl>
                  <c:pt idx="0">
                    <c:v>2011-2020</c:v>
                  </c:pt>
                  <c:pt idx="1">
                    <c:v>2021-2030</c:v>
                  </c:pt>
                  <c:pt idx="6">
                    <c:v>2031-2050</c:v>
                  </c:pt>
                </c:lvl>
              </c:multiLvlStrCache>
            </c:multiLvlStrRef>
          </c:cat>
          <c:val>
            <c:numRef>
              <c:f>Graf4!$B$10:$L$10</c:f>
              <c:numCache>
                <c:formatCode>0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3.3019999999999996</c:v>
                </c:pt>
                <c:pt idx="4">
                  <c:v>4.056</c:v>
                </c:pt>
                <c:pt idx="5">
                  <c:v>5.8420000000000005</c:v>
                </c:pt>
                <c:pt idx="6">
                  <c:v>23.618000000000002</c:v>
                </c:pt>
                <c:pt idx="7">
                  <c:v>23.617999999999999</c:v>
                </c:pt>
                <c:pt idx="8">
                  <c:v>20.316000000000003</c:v>
                </c:pt>
                <c:pt idx="9">
                  <c:v>19.562000000000005</c:v>
                </c:pt>
                <c:pt idx="10">
                  <c:v>17.776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44614896"/>
        <c:axId val="346578688"/>
      </c:barChart>
      <c:catAx>
        <c:axId val="3446148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endParaRPr lang="sk-SK"/>
          </a:p>
        </c:txPr>
        <c:crossAx val="346578688"/>
        <c:crosses val="autoZero"/>
        <c:auto val="1"/>
        <c:lblAlgn val="ctr"/>
        <c:lblOffset val="100"/>
        <c:noMultiLvlLbl val="0"/>
      </c:catAx>
      <c:valAx>
        <c:axId val="346578688"/>
        <c:scaling>
          <c:orientation val="minMax"/>
        </c:scaling>
        <c:delete val="0"/>
        <c:axPos val="l"/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endParaRPr lang="sk-SK"/>
          </a:p>
        </c:txPr>
        <c:crossAx val="3446148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1284534968630905"/>
          <c:y val="3.3541026305719111E-2"/>
          <c:w val="0.43549403983227231"/>
          <c:h val="0.4940712012988425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Arial Narrow" panose="020B0606020202030204" pitchFamily="34" charset="0"/>
              <a:ea typeface="+mn-ea"/>
              <a:cs typeface="+mn-cs"/>
            </a:defRPr>
          </a:pPr>
          <a:endParaRPr lang="sk-SK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  <a:latin typeface="Arial Narrow" panose="020B0606020202030204" pitchFamily="34" charset="0"/>
        </a:defRPr>
      </a:pPr>
      <a:endParaRPr lang="sk-SK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4300147" cy="339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14" tIns="45857" rIns="91714" bIns="45857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4169" y="0"/>
            <a:ext cx="4300147" cy="339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14" tIns="45857" rIns="91714" bIns="45857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6456593"/>
            <a:ext cx="4300147" cy="339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14" tIns="45857" rIns="91714" bIns="45857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655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4169" y="6456593"/>
            <a:ext cx="4300147" cy="339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14" tIns="45857" rIns="91714" bIns="45857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fld id="{1A37C064-B5F7-4F3F-B59C-E496A3B40272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5681303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4300147" cy="339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14" tIns="45857" rIns="91714" bIns="45857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4169" y="0"/>
            <a:ext cx="4300147" cy="339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14" tIns="45857" rIns="91714" bIns="45857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63900" y="509588"/>
            <a:ext cx="3398838" cy="2549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1269" y="3228842"/>
            <a:ext cx="7944103" cy="3058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14" tIns="45857" rIns="91714" bIns="4585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k-SK" noProof="0"/>
              <a:t>Click to edit Master text styles</a:t>
            </a:r>
          </a:p>
          <a:p>
            <a:pPr lvl="1"/>
            <a:r>
              <a:rPr lang="sk-SK" noProof="0"/>
              <a:t>Second level</a:t>
            </a:r>
          </a:p>
          <a:p>
            <a:pPr lvl="2"/>
            <a:r>
              <a:rPr lang="sk-SK" noProof="0"/>
              <a:t>Third level</a:t>
            </a:r>
          </a:p>
          <a:p>
            <a:pPr lvl="3"/>
            <a:r>
              <a:rPr lang="sk-SK" noProof="0"/>
              <a:t>Fourth level</a:t>
            </a:r>
          </a:p>
          <a:p>
            <a:pPr lvl="4"/>
            <a:r>
              <a:rPr lang="sk-SK" noProof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6456593"/>
            <a:ext cx="4300147" cy="339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14" tIns="45857" rIns="91714" bIns="45857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4169" y="6456593"/>
            <a:ext cx="4300147" cy="339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14" tIns="45857" rIns="91714" bIns="45857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fld id="{C5B91F94-BB7C-4211-B7D2-08F5FEBFC41A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188078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sk-SK" dirty="0" smtClean="0"/>
              <a:t>40% v 2030 a </a:t>
            </a:r>
            <a:r>
              <a:rPr lang="en-US" dirty="0" smtClean="0"/>
              <a:t>-43</a:t>
            </a:r>
            <a:r>
              <a:rPr lang="sk-SK" dirty="0" smtClean="0"/>
              <a:t>% 2050</a:t>
            </a:r>
          </a:p>
          <a:p>
            <a:pPr marL="171450" indent="-171450">
              <a:buFontTx/>
              <a:buChar char="-"/>
            </a:pPr>
            <a:r>
              <a:rPr lang="sk-SK" dirty="0" smtClean="0"/>
              <a:t>Opatrenia sú zamerané iba na ETS, </a:t>
            </a:r>
            <a:r>
              <a:rPr lang="sk-SK" dirty="0" err="1" smtClean="0"/>
              <a:t>non</a:t>
            </a:r>
            <a:r>
              <a:rPr lang="sk-SK" dirty="0" smtClean="0"/>
              <a:t>-ETS rastie lebo tu nemáme nové opatrenia okrem</a:t>
            </a:r>
            <a:r>
              <a:rPr lang="sk-SK" baseline="0" dirty="0" smtClean="0"/>
              <a:t> regulácií EÚ ako </a:t>
            </a:r>
            <a:r>
              <a:rPr lang="sk-SK" baseline="0" dirty="0" err="1" smtClean="0"/>
              <a:t>napr</a:t>
            </a:r>
            <a:r>
              <a:rPr lang="sk-SK" baseline="0" dirty="0" smtClean="0"/>
              <a:t> CO2 štandardy</a:t>
            </a: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5B91F94-BB7C-4211-B7D2-08F5FEBFC41A}" type="slidenum">
              <a:rPr lang="sk-SK" smtClean="0"/>
              <a:pPr>
                <a:defRPr/>
              </a:pPr>
              <a:t>4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4030441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dirty="0" smtClean="0"/>
              <a:t>-47% v 2030 a -67% v 2050</a:t>
            </a:r>
          </a:p>
          <a:p>
            <a:pPr marL="171450" indent="-171450">
              <a:buFontTx/>
              <a:buChar char="-"/>
            </a:pPr>
            <a:r>
              <a:rPr lang="sk-SK" baseline="0" dirty="0" smtClean="0"/>
              <a:t>Investície 140-900 mil. eur ročne 2026-2030 oproti referenčnému scenáru</a:t>
            </a:r>
          </a:p>
          <a:p>
            <a:pPr marL="171450" indent="-171450">
              <a:buFontTx/>
              <a:buChar char="-"/>
            </a:pPr>
            <a:r>
              <a:rPr lang="sk-SK" baseline="0" dirty="0" smtClean="0"/>
              <a:t>500-2 mld. 2046-2050</a:t>
            </a:r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5B91F94-BB7C-4211-B7D2-08F5FEBFC41A}" type="slidenum">
              <a:rPr lang="sk-SK" smtClean="0"/>
              <a:pPr>
                <a:defRPr/>
              </a:pPr>
              <a:t>5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7273801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Rectangle 4"/>
          <p:cNvSpPr>
            <a:spLocks/>
          </p:cNvSpPr>
          <p:nvPr userDrawn="1"/>
        </p:nvSpPr>
        <p:spPr bwMode="auto">
          <a:xfrm>
            <a:off x="1389063" y="3205733"/>
            <a:ext cx="57150" cy="295275"/>
          </a:xfrm>
          <a:prstGeom prst="rect">
            <a:avLst/>
          </a:prstGeom>
          <a:solidFill>
            <a:srgbClr val="FF6600"/>
          </a:solidFill>
          <a:ln>
            <a:noFill/>
          </a:ln>
          <a:extLst/>
        </p:spPr>
        <p:txBody>
          <a:bodyPr/>
          <a:lstStyle/>
          <a:p>
            <a:endParaRPr lang="sk-SK" dirty="0"/>
          </a:p>
        </p:txBody>
      </p:sp>
      <p:sp>
        <p:nvSpPr>
          <p:cNvPr id="114" name="Rectangle 4"/>
          <p:cNvSpPr>
            <a:spLocks/>
          </p:cNvSpPr>
          <p:nvPr userDrawn="1"/>
        </p:nvSpPr>
        <p:spPr bwMode="auto">
          <a:xfrm>
            <a:off x="7885113" y="6492875"/>
            <a:ext cx="57150" cy="295275"/>
          </a:xfrm>
          <a:prstGeom prst="rect">
            <a:avLst/>
          </a:prstGeom>
          <a:solidFill>
            <a:srgbClr val="FF6600"/>
          </a:solidFill>
          <a:ln>
            <a:noFill/>
          </a:ln>
          <a:extLst/>
        </p:spPr>
        <p:txBody>
          <a:bodyPr/>
          <a:lstStyle/>
          <a:p>
            <a:endParaRPr lang="sk-SK" dirty="0"/>
          </a:p>
        </p:txBody>
      </p:sp>
      <p:sp>
        <p:nvSpPr>
          <p:cNvPr id="265220" name="Rectangle 4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1619673" y="3111103"/>
            <a:ext cx="5112568" cy="1470025"/>
          </a:xfrm>
        </p:spPr>
        <p:txBody>
          <a:bodyPr/>
          <a:lstStyle>
            <a:lvl1pPr algn="l">
              <a:defRPr b="1">
                <a:latin typeface="Arial Narrow" panose="020B0606020202030204" pitchFamily="34" charset="0"/>
              </a:defRPr>
            </a:lvl1pPr>
          </a:lstStyle>
          <a:p>
            <a:r>
              <a:rPr lang="sk-SK" dirty="0"/>
              <a:t>Nadpis</a:t>
            </a:r>
          </a:p>
        </p:txBody>
      </p:sp>
      <p:sp>
        <p:nvSpPr>
          <p:cNvPr id="265221" name="Rectangle 5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1619673" y="4797152"/>
            <a:ext cx="5112568" cy="648072"/>
          </a:xfrm>
        </p:spPr>
        <p:txBody>
          <a:bodyPr/>
          <a:lstStyle>
            <a:lvl1pPr marL="0" indent="0" algn="l">
              <a:buFont typeface="Wingdings" pitchFamily="2" charset="2"/>
              <a:buNone/>
              <a:defRPr sz="1900">
                <a:latin typeface="Arial Narrow" panose="020B0606020202030204" pitchFamily="34" charset="0"/>
              </a:defRPr>
            </a:lvl1pPr>
          </a:lstStyle>
          <a:p>
            <a:r>
              <a:rPr lang="sk-SK" dirty="0"/>
              <a:t>Meno</a:t>
            </a:r>
          </a:p>
        </p:txBody>
      </p:sp>
      <p:pic>
        <p:nvPicPr>
          <p:cNvPr id="265217" name="Obrázok 26521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786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6654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8313" y="908720"/>
            <a:ext cx="8229600" cy="792162"/>
          </a:xfrm>
        </p:spPr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dirty="0"/>
              <a:t>Upravte štýl predlohy textu.</a:t>
            </a:r>
          </a:p>
          <a:p>
            <a:pPr lvl="1"/>
            <a:r>
              <a:rPr lang="sk-SK" dirty="0"/>
              <a:t>Druhá úroveň</a:t>
            </a:r>
          </a:p>
          <a:p>
            <a:pPr lvl="2"/>
            <a:r>
              <a:rPr lang="sk-SK" dirty="0"/>
              <a:t>Tretia úroveň</a:t>
            </a:r>
          </a:p>
          <a:p>
            <a:pPr lvl="3"/>
            <a:r>
              <a:rPr lang="sk-SK" dirty="0"/>
              <a:t>Štvrtá úroveň</a:t>
            </a:r>
          </a:p>
          <a:p>
            <a:pPr lvl="4"/>
            <a:r>
              <a:rPr lang="sk-SK" dirty="0"/>
              <a:t>Piata úroveň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357188" y="6415088"/>
            <a:ext cx="2133600" cy="360362"/>
          </a:xfrm>
          <a:prstGeom prst="rect">
            <a:avLst/>
          </a:prstGeom>
        </p:spPr>
        <p:txBody>
          <a:bodyPr/>
          <a:lstStyle>
            <a:lvl1pPr>
              <a:defRPr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r>
              <a:rPr lang="sk-SK" dirty="0"/>
              <a:t>www.minzp.sk/iep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027988" y="6453188"/>
            <a:ext cx="549275" cy="404812"/>
          </a:xfrm>
        </p:spPr>
        <p:txBody>
          <a:bodyPr/>
          <a:lstStyle>
            <a:lvl1pPr>
              <a:defRPr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fld id="{963B5FB0-DD17-4F82-AEE9-4D47FC7045B7}" type="slidenum">
              <a:rPr lang="sk-SK" smtClean="0"/>
              <a:pPr>
                <a:defRPr/>
              </a:pPr>
              <a:t>‹#›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4001223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357188" y="6415088"/>
            <a:ext cx="2133600" cy="360362"/>
          </a:xfrm>
          <a:prstGeom prst="rect">
            <a:avLst/>
          </a:prstGeom>
        </p:spPr>
        <p:txBody>
          <a:bodyPr/>
          <a:lstStyle>
            <a:lvl1pPr>
              <a:defRPr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k-SK" dirty="0"/>
              <a:t>www.minzp.sk/iep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fld id="{6171F812-3823-4AD5-95C8-DC3D5C2C33FF}" type="slidenum">
              <a:rPr lang="sk-SK" smtClean="0"/>
              <a:pPr>
                <a:defRPr/>
              </a:pPr>
              <a:t>‹#›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877672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Nadpis a tabuľ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692150"/>
            <a:ext cx="8229600" cy="725488"/>
          </a:xfrm>
        </p:spPr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tabuľky 2"/>
          <p:cNvSpPr>
            <a:spLocks noGrp="1"/>
          </p:cNvSpPr>
          <p:nvPr>
            <p:ph type="tbl" idx="1"/>
          </p:nvPr>
        </p:nvSpPr>
        <p:spPr>
          <a:xfrm>
            <a:off x="971550" y="1700213"/>
            <a:ext cx="7715250" cy="4425950"/>
          </a:xfrm>
        </p:spPr>
        <p:txBody>
          <a:bodyPr/>
          <a:lstStyle/>
          <a:p>
            <a:pPr lvl="0"/>
            <a:r>
              <a:rPr lang="sk-SK" noProof="0"/>
              <a:t>Ak chcete pridať tabuľku, kliknite na ikonu</a:t>
            </a:r>
            <a:endParaRPr lang="sk-SK" noProof="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357188" y="6415088"/>
            <a:ext cx="2133600" cy="360362"/>
          </a:xfrm>
          <a:prstGeom prst="rect">
            <a:avLst/>
          </a:prstGeom>
        </p:spPr>
        <p:txBody>
          <a:bodyPr/>
          <a:lstStyle>
            <a:lvl1pPr>
              <a:defRPr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sk-SK" dirty="0"/>
              <a:t>www.minzp.sk/iep</a:t>
            </a:r>
          </a:p>
          <a:p>
            <a:pPr>
              <a:defRPr/>
            </a:pPr>
            <a:endParaRPr lang="sk-SK" dirty="0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fld id="{EE97B5B5-217E-4EC1-8E8A-2E5C7711A7FB}" type="slidenum">
              <a:rPr lang="sk-SK" smtClean="0"/>
              <a:pPr>
                <a:defRPr/>
              </a:pPr>
              <a:t>‹#›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9758761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Nadpis, text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692150"/>
            <a:ext cx="8229600" cy="725488"/>
          </a:xfrm>
        </p:spPr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sz="half" idx="1"/>
          </p:nvPr>
        </p:nvSpPr>
        <p:spPr>
          <a:xfrm>
            <a:off x="971550" y="1700213"/>
            <a:ext cx="3781425" cy="4425950"/>
          </a:xfrm>
        </p:spPr>
        <p:txBody>
          <a:bodyPr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905375" y="1700213"/>
            <a:ext cx="3781425" cy="4425950"/>
          </a:xfrm>
        </p:spPr>
        <p:txBody>
          <a:bodyPr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357188" y="6415088"/>
            <a:ext cx="2133600" cy="360362"/>
          </a:xfrm>
          <a:prstGeom prst="rect">
            <a:avLst/>
          </a:prstGeom>
        </p:spPr>
        <p:txBody>
          <a:bodyPr/>
          <a:lstStyle>
            <a:lvl1pPr>
              <a:defRPr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sk-SK" dirty="0"/>
              <a:t>www.minzp.sk/iep</a:t>
            </a:r>
          </a:p>
          <a:p>
            <a:pPr>
              <a:defRPr/>
            </a:pPr>
            <a:endParaRPr lang="sk-SK" dirty="0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fld id="{6BB6C3A0-47B1-4C7C-8AAB-A28FC968021E}" type="slidenum">
              <a:rPr lang="sk-SK" smtClean="0"/>
              <a:pPr>
                <a:defRPr/>
              </a:pPr>
              <a:t>‹#›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6423265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46088" y="887413"/>
            <a:ext cx="8229600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k-SK" dirty="0"/>
              <a:t>Upravte štýly predlohy textu</a:t>
            </a:r>
          </a:p>
        </p:txBody>
      </p:sp>
      <p:sp>
        <p:nvSpPr>
          <p:cNvPr id="1027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989138"/>
            <a:ext cx="8147050" cy="4065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k-SK" dirty="0"/>
              <a:t>Upravte štýl predlohy textu.</a:t>
            </a:r>
          </a:p>
          <a:p>
            <a:pPr lvl="1"/>
            <a:r>
              <a:rPr lang="sk-SK" dirty="0"/>
              <a:t>Druhá úroveň</a:t>
            </a:r>
          </a:p>
          <a:p>
            <a:pPr lvl="2"/>
            <a:r>
              <a:rPr lang="sk-SK" dirty="0"/>
              <a:t>Tretia úroveň</a:t>
            </a:r>
          </a:p>
          <a:p>
            <a:pPr lvl="3"/>
            <a:r>
              <a:rPr lang="sk-SK" dirty="0"/>
              <a:t>Štvrtá úroveň</a:t>
            </a:r>
          </a:p>
          <a:p>
            <a:pPr lvl="4"/>
            <a:r>
              <a:rPr lang="sk-SK" dirty="0"/>
              <a:t>Piata úroveň</a:t>
            </a:r>
          </a:p>
        </p:txBody>
      </p:sp>
      <p:sp>
        <p:nvSpPr>
          <p:cNvPr id="264199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46425" y="6448425"/>
            <a:ext cx="28956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>
                <a:latin typeface="NeueHaasGroteskText W02" pitchFamily="34" charset="-18"/>
              </a:defRPr>
            </a:lvl1pPr>
          </a:lstStyle>
          <a:p>
            <a:pPr>
              <a:defRPr/>
            </a:pPr>
            <a:r>
              <a:rPr lang="sk-SK" dirty="0"/>
              <a:t>www.finance.gov.sk/ifp</a:t>
            </a:r>
          </a:p>
        </p:txBody>
      </p:sp>
      <p:sp>
        <p:nvSpPr>
          <p:cNvPr id="264200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70675" y="6437313"/>
            <a:ext cx="1744663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NeueHaasGroteskText W02" pitchFamily="34" charset="-18"/>
              </a:defRPr>
            </a:lvl1pPr>
          </a:lstStyle>
          <a:p>
            <a:pPr>
              <a:defRPr/>
            </a:pPr>
            <a:fld id="{07C52426-33AE-476A-A472-0664DFE837A3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  <p:sp>
        <p:nvSpPr>
          <p:cNvPr id="1031" name="Rectangle 4"/>
          <p:cNvSpPr>
            <a:spLocks/>
          </p:cNvSpPr>
          <p:nvPr userDrawn="1"/>
        </p:nvSpPr>
        <p:spPr bwMode="auto">
          <a:xfrm>
            <a:off x="7885113" y="6492875"/>
            <a:ext cx="57150" cy="295275"/>
          </a:xfrm>
          <a:prstGeom prst="rect">
            <a:avLst/>
          </a:prstGeom>
          <a:solidFill>
            <a:srgbClr val="FF6600"/>
          </a:solidFill>
          <a:ln>
            <a:noFill/>
          </a:ln>
          <a:extLst/>
        </p:spPr>
        <p:txBody>
          <a:bodyPr/>
          <a:lstStyle/>
          <a:p>
            <a:endParaRPr lang="sk-SK" dirty="0"/>
          </a:p>
        </p:txBody>
      </p:sp>
      <p:sp>
        <p:nvSpPr>
          <p:cNvPr id="1033" name="Rectangle 4"/>
          <p:cNvSpPr>
            <a:spLocks/>
          </p:cNvSpPr>
          <p:nvPr userDrawn="1"/>
        </p:nvSpPr>
        <p:spPr bwMode="auto">
          <a:xfrm>
            <a:off x="250825" y="879475"/>
            <a:ext cx="57150" cy="295275"/>
          </a:xfrm>
          <a:prstGeom prst="rect">
            <a:avLst/>
          </a:prstGeom>
          <a:solidFill>
            <a:srgbClr val="FF6600"/>
          </a:solidFill>
          <a:ln>
            <a:noFill/>
          </a:ln>
          <a:extLst/>
        </p:spPr>
        <p:txBody>
          <a:bodyPr/>
          <a:lstStyle/>
          <a:p>
            <a:endParaRPr lang="sk-SK" dirty="0"/>
          </a:p>
        </p:txBody>
      </p:sp>
      <p:pic>
        <p:nvPicPr>
          <p:cNvPr id="2" name="Obrázok 1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0293" y="306750"/>
            <a:ext cx="3485395" cy="243840"/>
          </a:xfrm>
          <a:prstGeom prst="rect">
            <a:avLst/>
          </a:prstGeom>
        </p:spPr>
      </p:pic>
      <p:pic>
        <p:nvPicPr>
          <p:cNvPr id="4" name="Obrázok 3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25" y="6289551"/>
            <a:ext cx="626458" cy="40664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62" r:id="rId1"/>
    <p:sldLayoutId id="2147483863" r:id="rId2"/>
    <p:sldLayoutId id="2147483864" r:id="rId3"/>
    <p:sldLayoutId id="2147483865" r:id="rId4"/>
    <p:sldLayoutId id="2147483866" r:id="rId5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Arial Narrow" panose="020B0606020202030204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NeueHaasGroteskText W02" pitchFamily="34" charset="-1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NeueHaasGroteskText W02" pitchFamily="34" charset="-1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NeueHaasGroteskText W02" pitchFamily="34" charset="-1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NeueHaasGroteskText W02" pitchFamily="34" charset="-1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Book Antiqua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Book Antiqua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Book Antiqua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Book Antiqua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FF6600"/>
        </a:buClr>
        <a:buSzPct val="80000"/>
        <a:buFont typeface="Wingdings" pitchFamily="2" charset="2"/>
        <a:buChar char="§"/>
        <a:defRPr sz="2400">
          <a:solidFill>
            <a:schemeClr val="tx1"/>
          </a:solidFill>
          <a:latin typeface="Arial Narrow" panose="020B0606020202030204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FF6600"/>
        </a:buClr>
        <a:buFont typeface="Wingdings" pitchFamily="2" charset="2"/>
        <a:buChar char="§"/>
        <a:defRPr sz="2000">
          <a:solidFill>
            <a:schemeClr val="tx1"/>
          </a:solidFill>
          <a:latin typeface="Arial Narrow" panose="020B0606020202030204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FF6600"/>
        </a:buClr>
        <a:buFont typeface="Wingdings" pitchFamily="2" charset="2"/>
        <a:buChar char="§"/>
        <a:defRPr>
          <a:solidFill>
            <a:schemeClr val="tx1"/>
          </a:solidFill>
          <a:latin typeface="Arial Narrow" panose="020B0606020202030204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FF6600"/>
        </a:buClr>
        <a:buFont typeface="Wingdings" panose="05000000000000000000" pitchFamily="2" charset="2"/>
        <a:buChar char="§"/>
        <a:defRPr sz="1500">
          <a:solidFill>
            <a:schemeClr val="tx1"/>
          </a:solidFill>
          <a:latin typeface="Arial Narrow" panose="020B0606020202030204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FF6600"/>
        </a:buClr>
        <a:buFont typeface="Wingdings" pitchFamily="2" charset="2"/>
        <a:buChar char="§"/>
        <a:defRPr sz="1300">
          <a:solidFill>
            <a:schemeClr val="tx1"/>
          </a:solidFill>
          <a:latin typeface="Arial Narrow" panose="020B0606020202030204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3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3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3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300">
          <a:solidFill>
            <a:schemeClr val="tx1"/>
          </a:solidFill>
          <a:latin typeface="+mn-lt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1"/>
          <p:cNvSpPr>
            <a:spLocks noGrp="1"/>
          </p:cNvSpPr>
          <p:nvPr>
            <p:ph type="ctrTitle"/>
          </p:nvPr>
        </p:nvSpPr>
        <p:spPr>
          <a:xfrm>
            <a:off x="1619672" y="3284984"/>
            <a:ext cx="6840760" cy="2664296"/>
          </a:xfrm>
        </p:spPr>
        <p:txBody>
          <a:bodyPr/>
          <a:lstStyle/>
          <a:p>
            <a:r>
              <a:rPr lang="sk-SK" dirty="0" smtClean="0"/>
              <a:t>(Bez)bolestný prechod</a:t>
            </a:r>
            <a:r>
              <a:rPr lang="sk-SK" sz="2400" b="0" i="1" dirty="0" smtClean="0"/>
              <a:t/>
            </a:r>
            <a:br>
              <a:rPr lang="sk-SK" sz="2400" b="0" i="1" dirty="0" smtClean="0"/>
            </a:br>
            <a:r>
              <a:rPr lang="sk-SK" sz="2400" b="0" i="1" dirty="0" smtClean="0"/>
              <a:t>Slovenská </a:t>
            </a:r>
            <a:r>
              <a:rPr lang="sk-SK" sz="2400" b="0" i="1" dirty="0" err="1" smtClean="0"/>
              <a:t>nízkouhlíková</a:t>
            </a:r>
            <a:r>
              <a:rPr lang="sk-SK" sz="2400" b="0" i="1" dirty="0" smtClean="0"/>
              <a:t> cesta</a:t>
            </a:r>
            <a:r>
              <a:rPr lang="sk-SK" b="0" dirty="0"/>
              <a:t/>
            </a:r>
            <a:br>
              <a:rPr lang="sk-SK" b="0" dirty="0"/>
            </a:br>
            <a:r>
              <a:rPr lang="sk-SK" b="0" dirty="0" smtClean="0"/>
              <a:t/>
            </a:r>
            <a:br>
              <a:rPr lang="sk-SK" b="0" dirty="0" smtClean="0"/>
            </a:br>
            <a:r>
              <a:rPr lang="sk-SK" b="0" dirty="0"/>
              <a:t/>
            </a:r>
            <a:br>
              <a:rPr lang="sk-SK" b="0" dirty="0"/>
            </a:br>
            <a:r>
              <a:rPr lang="sk-SK" sz="2200" b="0" dirty="0" smtClean="0"/>
              <a:t>Martin Haluš</a:t>
            </a:r>
            <a:br>
              <a:rPr lang="sk-SK" sz="2200" b="0" dirty="0" smtClean="0"/>
            </a:br>
            <a:r>
              <a:rPr lang="sk-SK" sz="2200" b="0" dirty="0" smtClean="0"/>
              <a:t>riaditeľ</a:t>
            </a:r>
            <a:br>
              <a:rPr lang="sk-SK" sz="2200" b="0" dirty="0" smtClean="0"/>
            </a:br>
            <a:endParaRPr lang="en-US" sz="2200" b="0" dirty="0"/>
          </a:p>
        </p:txBody>
      </p:sp>
      <p:sp>
        <p:nvSpPr>
          <p:cNvPr id="7" name="BlokTextu 6"/>
          <p:cNvSpPr txBox="1"/>
          <p:nvPr/>
        </p:nvSpPr>
        <p:spPr>
          <a:xfrm>
            <a:off x="6804248" y="6453336"/>
            <a:ext cx="10791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dirty="0" smtClean="0"/>
              <a:t>18.03.2019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4093397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85657" y="1568098"/>
            <a:ext cx="8147050" cy="4065587"/>
          </a:xfrm>
        </p:spPr>
        <p:txBody>
          <a:bodyPr/>
          <a:lstStyle/>
          <a:p>
            <a:pPr marL="0" indent="0">
              <a:buNone/>
            </a:pPr>
            <a:endParaRPr lang="sk-SK" dirty="0" smtClean="0"/>
          </a:p>
          <a:p>
            <a:endParaRPr lang="sk-SK" dirty="0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>
          <a:xfrm>
            <a:off x="5724128" y="6453312"/>
            <a:ext cx="2133600" cy="360362"/>
          </a:xfrm>
        </p:spPr>
        <p:txBody>
          <a:bodyPr/>
          <a:lstStyle/>
          <a:p>
            <a:pPr>
              <a:defRPr/>
            </a:pPr>
            <a:r>
              <a:rPr lang="sk-SK" dirty="0" smtClean="0"/>
              <a:t>18.03.2019</a:t>
            </a:r>
            <a:endParaRPr lang="sk-SK" dirty="0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k-SK" smtClean="0"/>
              <a:t>www.minzp.sk/iep</a:t>
            </a:r>
            <a:endParaRPr lang="sk-SK" dirty="0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3B5FB0-DD17-4F82-AEE9-4D47FC7045B7}" type="slidenum">
              <a:rPr lang="sk-SK" smtClean="0"/>
              <a:pPr>
                <a:defRPr/>
              </a:pPr>
              <a:t>2</a:t>
            </a:fld>
            <a:endParaRPr lang="sk-SK" dirty="0"/>
          </a:p>
        </p:txBody>
      </p:sp>
      <p:sp>
        <p:nvSpPr>
          <p:cNvPr id="8" name="Rovná sa 7"/>
          <p:cNvSpPr/>
          <p:nvPr/>
        </p:nvSpPr>
        <p:spPr bwMode="auto">
          <a:xfrm>
            <a:off x="6690708" y="2215485"/>
            <a:ext cx="689604" cy="133395"/>
          </a:xfrm>
          <a:prstGeom prst="mathEqual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k-SK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Nadpis 1"/>
          <p:cNvSpPr>
            <a:spLocks noGrp="1"/>
          </p:cNvSpPr>
          <p:nvPr>
            <p:ph type="title"/>
          </p:nvPr>
        </p:nvSpPr>
        <p:spPr>
          <a:xfrm>
            <a:off x="479425" y="764704"/>
            <a:ext cx="8229600" cy="648072"/>
          </a:xfrm>
        </p:spPr>
        <p:txBody>
          <a:bodyPr/>
          <a:lstStyle/>
          <a:p>
            <a:r>
              <a:rPr lang="sk-SK" dirty="0" smtClean="0"/>
              <a:t>Ako znižovať emisie</a:t>
            </a:r>
            <a:endParaRPr lang="en-US" dirty="0"/>
          </a:p>
        </p:txBody>
      </p:sp>
      <p:sp>
        <p:nvSpPr>
          <p:cNvPr id="10" name="Zástupný symbol obsahu 2"/>
          <p:cNvSpPr txBox="1">
            <a:spLocks/>
          </p:cNvSpPr>
          <p:nvPr/>
        </p:nvSpPr>
        <p:spPr bwMode="auto">
          <a:xfrm>
            <a:off x="395536" y="1484784"/>
            <a:ext cx="8147050" cy="4065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SzPct val="80000"/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Font typeface="Wingdings" panose="05000000000000000000" pitchFamily="2" charset="2"/>
              <a:buChar char="§"/>
              <a:defRPr sz="15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Font typeface="Wingdings" pitchFamily="2" charset="2"/>
              <a:buChar char="§"/>
              <a:defRPr sz="13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3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3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3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3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sk-SK" sz="2600" kern="0" dirty="0" smtClean="0"/>
              <a:t>Príprava </a:t>
            </a:r>
            <a:r>
              <a:rPr lang="sk-SK" sz="2600" b="1" kern="0" dirty="0" err="1" smtClean="0"/>
              <a:t>Nízkouhlíkovej</a:t>
            </a:r>
            <a:r>
              <a:rPr lang="sk-SK" sz="2600" b="1" kern="0" dirty="0" smtClean="0"/>
              <a:t> štúdie </a:t>
            </a:r>
            <a:r>
              <a:rPr lang="sk-SK" sz="2600" kern="0" dirty="0" smtClean="0"/>
              <a:t>v spolupráci so Svetovou bankou, IEP a expertami z iných rezortov</a:t>
            </a:r>
          </a:p>
          <a:p>
            <a:r>
              <a:rPr lang="sk-SK" sz="2600" kern="0" dirty="0" smtClean="0"/>
              <a:t>Modeluje možnosti znižovania emisií v podmienkach Slovenska do roku 2030, s výhľadom do roku 2050</a:t>
            </a:r>
          </a:p>
          <a:p>
            <a:r>
              <a:rPr lang="sk-SK" sz="2600" kern="0" dirty="0" smtClean="0"/>
              <a:t>Makroekonomický a energetický model ekonomiky</a:t>
            </a:r>
          </a:p>
          <a:p>
            <a:r>
              <a:rPr lang="sk-SK" sz="2600" kern="0" dirty="0" smtClean="0"/>
              <a:t>Budovanie kapacít</a:t>
            </a:r>
          </a:p>
          <a:p>
            <a:endParaRPr lang="sk-SK" sz="2600" kern="0" dirty="0" smtClean="0"/>
          </a:p>
          <a:p>
            <a:pPr marL="0" indent="0">
              <a:buFont typeface="Wingdings" pitchFamily="2" charset="2"/>
              <a:buNone/>
            </a:pPr>
            <a:endParaRPr lang="sk-SK" kern="0" dirty="0" smtClean="0"/>
          </a:p>
          <a:p>
            <a:endParaRPr lang="sk-SK" kern="0" dirty="0" smtClean="0"/>
          </a:p>
          <a:p>
            <a:endParaRPr lang="en-US" kern="0" dirty="0"/>
          </a:p>
        </p:txBody>
      </p:sp>
      <p:pic>
        <p:nvPicPr>
          <p:cNvPr id="11" name="Obrázok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9625" y="4382034"/>
            <a:ext cx="1533333" cy="1495238"/>
          </a:xfrm>
          <a:prstGeom prst="rect">
            <a:avLst/>
          </a:prstGeom>
        </p:spPr>
      </p:pic>
      <p:pic>
        <p:nvPicPr>
          <p:cNvPr id="12" name="Obrázok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9178" y="4443939"/>
            <a:ext cx="1447619" cy="1371429"/>
          </a:xfrm>
          <a:prstGeom prst="rect">
            <a:avLst/>
          </a:prstGeom>
        </p:spPr>
      </p:pic>
      <p:pic>
        <p:nvPicPr>
          <p:cNvPr id="13" name="Obrázok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21789" y="4443939"/>
            <a:ext cx="1514286" cy="1371429"/>
          </a:xfrm>
          <a:prstGeom prst="rect">
            <a:avLst/>
          </a:prstGeom>
        </p:spPr>
      </p:pic>
      <p:pic>
        <p:nvPicPr>
          <p:cNvPr id="14" name="Obrázok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95678" y="4329654"/>
            <a:ext cx="1514286" cy="1485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8417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sk-SK" dirty="0" smtClean="0"/>
          </a:p>
          <a:p>
            <a:endParaRPr lang="sk-SK" dirty="0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>
          <a:xfrm>
            <a:off x="5724128" y="6453312"/>
            <a:ext cx="2133600" cy="360362"/>
          </a:xfrm>
        </p:spPr>
        <p:txBody>
          <a:bodyPr/>
          <a:lstStyle/>
          <a:p>
            <a:pPr>
              <a:defRPr/>
            </a:pPr>
            <a:r>
              <a:rPr lang="sk-SK" dirty="0" smtClean="0"/>
              <a:t>18.03.2019</a:t>
            </a:r>
            <a:endParaRPr lang="sk-SK" dirty="0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k-SK" smtClean="0"/>
              <a:t>www.minzp.sk/iep</a:t>
            </a:r>
            <a:endParaRPr lang="sk-SK" dirty="0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3B5FB0-DD17-4F82-AEE9-4D47FC7045B7}" type="slidenum">
              <a:rPr lang="sk-SK" smtClean="0"/>
              <a:pPr>
                <a:defRPr/>
              </a:pPr>
              <a:t>3</a:t>
            </a:fld>
            <a:endParaRPr lang="sk-SK" dirty="0"/>
          </a:p>
        </p:txBody>
      </p:sp>
      <p:sp>
        <p:nvSpPr>
          <p:cNvPr id="8" name="Rovná sa 7"/>
          <p:cNvSpPr/>
          <p:nvPr/>
        </p:nvSpPr>
        <p:spPr bwMode="auto">
          <a:xfrm>
            <a:off x="6690708" y="2215485"/>
            <a:ext cx="689604" cy="133395"/>
          </a:xfrm>
          <a:prstGeom prst="mathEqual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k-SK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Nadpis 1"/>
          <p:cNvSpPr>
            <a:spLocks noGrp="1"/>
          </p:cNvSpPr>
          <p:nvPr>
            <p:ph type="title"/>
          </p:nvPr>
        </p:nvSpPr>
        <p:spPr>
          <a:xfrm>
            <a:off x="479425" y="764704"/>
            <a:ext cx="8229600" cy="648072"/>
          </a:xfrm>
        </p:spPr>
        <p:txBody>
          <a:bodyPr/>
          <a:lstStyle/>
          <a:p>
            <a:r>
              <a:rPr lang="sk-SK" dirty="0"/>
              <a:t>Výrazné zníženie emisií od roku 1990...</a:t>
            </a:r>
            <a:endParaRPr lang="en-US" dirty="0"/>
          </a:p>
        </p:txBody>
      </p:sp>
      <p:sp>
        <p:nvSpPr>
          <p:cNvPr id="23" name="Zástupný symbol obsahu 2"/>
          <p:cNvSpPr txBox="1">
            <a:spLocks/>
          </p:cNvSpPr>
          <p:nvPr/>
        </p:nvSpPr>
        <p:spPr bwMode="auto">
          <a:xfrm>
            <a:off x="430213" y="1556792"/>
            <a:ext cx="8147050" cy="468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SzPct val="80000"/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Font typeface="Wingdings" panose="05000000000000000000" pitchFamily="2" charset="2"/>
              <a:buChar char="§"/>
              <a:defRPr sz="15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Font typeface="Wingdings" pitchFamily="2" charset="2"/>
              <a:buChar char="§"/>
              <a:defRPr sz="13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3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3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3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3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sk-SK" kern="0" dirty="0" smtClean="0"/>
              <a:t>Oddelenie HDP a rastu ekonomiky v dôsledku transformácie</a:t>
            </a:r>
          </a:p>
          <a:p>
            <a:r>
              <a:rPr lang="sk-SK" kern="0" dirty="0" smtClean="0"/>
              <a:t>Pokles energetickej náročnosti, avšak stále dvojnásobok EÚ</a:t>
            </a:r>
          </a:p>
        </p:txBody>
      </p:sp>
      <p:graphicFrame>
        <p:nvGraphicFramePr>
          <p:cNvPr id="26" name="Tabuľka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4822138"/>
              </p:ext>
            </p:extLst>
          </p:nvPr>
        </p:nvGraphicFramePr>
        <p:xfrm>
          <a:off x="528439" y="2564904"/>
          <a:ext cx="8064898" cy="34898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41918"/>
                <a:gridCol w="381062"/>
                <a:gridCol w="3841918"/>
              </a:tblGrid>
              <a:tr h="329663">
                <a:tc>
                  <a:txBody>
                    <a:bodyPr/>
                    <a:lstStyle/>
                    <a:p>
                      <a:r>
                        <a:rPr lang="sk-SK" sz="1400" dirty="0" smtClean="0">
                          <a:solidFill>
                            <a:srgbClr val="FF6600"/>
                          </a:solidFill>
                          <a:latin typeface="Arial Narrow" panose="020B0606020202030204" pitchFamily="34" charset="0"/>
                        </a:rPr>
                        <a:t>HDP a emisie skleníkových plynov</a:t>
                      </a:r>
                      <a:endParaRPr lang="sk-SK" sz="1400" dirty="0">
                        <a:solidFill>
                          <a:srgbClr val="FF66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sk-SK" sz="1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sk-SK" sz="1400" b="1" dirty="0" smtClean="0">
                          <a:solidFill>
                            <a:srgbClr val="FF66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Energetická náročnosť </a:t>
                      </a:r>
                      <a:endParaRPr lang="sk-SK" sz="1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26292">
                <a:tc>
                  <a:txBody>
                    <a:bodyPr/>
                    <a:lstStyle/>
                    <a:p>
                      <a:endParaRPr lang="sk-SK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sk-SK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sk-SK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33866">
                <a:tc>
                  <a:txBody>
                    <a:bodyPr/>
                    <a:lstStyle/>
                    <a:p>
                      <a:pPr algn="r"/>
                      <a:r>
                        <a:rPr lang="sk-SK" sz="1100" i="1" dirty="0" smtClean="0">
                          <a:latin typeface="Arial Narrow" panose="020B0606020202030204" pitchFamily="34" charset="0"/>
                        </a:rPr>
                        <a:t>Zdroj: </a:t>
                      </a:r>
                      <a:r>
                        <a:rPr lang="sk-SK" sz="1100" i="1" dirty="0" err="1" smtClean="0">
                          <a:latin typeface="Arial Narrow" panose="020B0606020202030204" pitchFamily="34" charset="0"/>
                        </a:rPr>
                        <a:t>Eurostat</a:t>
                      </a:r>
                      <a:endParaRPr lang="sk-SK" sz="1100" i="1" dirty="0">
                        <a:latin typeface="Arial Narrow" panose="020B060602020203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sk-SK" sz="1100" i="1" dirty="0">
                        <a:latin typeface="Arial Narrow" panose="020B0606020202030204" pitchFamily="34" charset="0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sk-SK" sz="1100" i="1" dirty="0" smtClean="0">
                          <a:latin typeface="Arial Narrow" panose="020B0606020202030204" pitchFamily="34" charset="0"/>
                        </a:rPr>
                        <a:t>Zdroj: </a:t>
                      </a:r>
                      <a:r>
                        <a:rPr lang="sk-SK" sz="1100" i="1" dirty="0" err="1" smtClean="0">
                          <a:latin typeface="Arial Narrow" panose="020B0606020202030204" pitchFamily="34" charset="0"/>
                        </a:rPr>
                        <a:t>Eurostat</a:t>
                      </a:r>
                      <a:endParaRPr lang="sk-SK" sz="1100" i="1" dirty="0">
                        <a:latin typeface="Arial Narrow" panose="020B060602020203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</a:tbl>
          </a:graphicData>
        </a:graphic>
      </p:graphicFrame>
      <p:graphicFrame>
        <p:nvGraphicFramePr>
          <p:cNvPr id="27" name="Graf 2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20821881"/>
              </p:ext>
            </p:extLst>
          </p:nvPr>
        </p:nvGraphicFramePr>
        <p:xfrm>
          <a:off x="479425" y="2966165"/>
          <a:ext cx="3876551" cy="26950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9" name="Graf 2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48339311"/>
              </p:ext>
            </p:extLst>
          </p:nvPr>
        </p:nvGraphicFramePr>
        <p:xfrm>
          <a:off x="4788023" y="2852936"/>
          <a:ext cx="3789240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637178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sk-SK" dirty="0" smtClean="0"/>
          </a:p>
          <a:p>
            <a:endParaRPr lang="sk-SK" dirty="0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>
          <a:xfrm>
            <a:off x="5724128" y="6453312"/>
            <a:ext cx="2133600" cy="360362"/>
          </a:xfrm>
        </p:spPr>
        <p:txBody>
          <a:bodyPr/>
          <a:lstStyle/>
          <a:p>
            <a:pPr>
              <a:defRPr/>
            </a:pPr>
            <a:r>
              <a:rPr lang="sk-SK" dirty="0" smtClean="0"/>
              <a:t>18.03.2019</a:t>
            </a:r>
            <a:endParaRPr lang="sk-SK" dirty="0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k-SK" smtClean="0"/>
              <a:t>www.minzp.sk/iep</a:t>
            </a:r>
            <a:endParaRPr lang="sk-SK" dirty="0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3B5FB0-DD17-4F82-AEE9-4D47FC7045B7}" type="slidenum">
              <a:rPr lang="sk-SK" smtClean="0"/>
              <a:pPr>
                <a:defRPr/>
              </a:pPr>
              <a:t>4</a:t>
            </a:fld>
            <a:endParaRPr lang="sk-SK" dirty="0"/>
          </a:p>
        </p:txBody>
      </p:sp>
      <p:sp>
        <p:nvSpPr>
          <p:cNvPr id="8" name="Rovná sa 7"/>
          <p:cNvSpPr/>
          <p:nvPr/>
        </p:nvSpPr>
        <p:spPr bwMode="auto">
          <a:xfrm>
            <a:off x="6690708" y="2215485"/>
            <a:ext cx="689604" cy="133395"/>
          </a:xfrm>
          <a:prstGeom prst="mathEqual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k-SK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Nadpis 1"/>
          <p:cNvSpPr>
            <a:spLocks noGrp="1"/>
          </p:cNvSpPr>
          <p:nvPr>
            <p:ph type="title"/>
          </p:nvPr>
        </p:nvSpPr>
        <p:spPr>
          <a:xfrm>
            <a:off x="479425" y="764704"/>
            <a:ext cx="8229600" cy="648072"/>
          </a:xfrm>
        </p:spPr>
        <p:txBody>
          <a:bodyPr/>
          <a:lstStyle/>
          <a:p>
            <a:r>
              <a:rPr lang="sk-SK" dirty="0"/>
              <a:t>... na plnenie ďalších cieľov </a:t>
            </a:r>
            <a:r>
              <a:rPr lang="sk-SK" dirty="0" smtClean="0"/>
              <a:t>stačiť nebude</a:t>
            </a:r>
            <a:endParaRPr lang="en-US" dirty="0"/>
          </a:p>
        </p:txBody>
      </p:sp>
      <p:sp>
        <p:nvSpPr>
          <p:cNvPr id="14" name="Zástupný symbol obsahu 1"/>
          <p:cNvSpPr txBox="1">
            <a:spLocks/>
          </p:cNvSpPr>
          <p:nvPr/>
        </p:nvSpPr>
        <p:spPr bwMode="auto">
          <a:xfrm>
            <a:off x="430213" y="1484784"/>
            <a:ext cx="8147050" cy="4065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SzPct val="80000"/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Font typeface="Wingdings" panose="05000000000000000000" pitchFamily="2" charset="2"/>
              <a:buChar char="§"/>
              <a:defRPr sz="15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Font typeface="Wingdings" pitchFamily="2" charset="2"/>
              <a:buChar char="§"/>
              <a:defRPr sz="13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3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3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3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3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sk-SK" sz="2000" kern="0" dirty="0" smtClean="0"/>
              <a:t>Bez dodatočných opatrení zníženie emisií mimo ETS o 12 % oproti roku 2005 nedosiahneme</a:t>
            </a:r>
          </a:p>
          <a:p>
            <a:r>
              <a:rPr lang="sk-SK" sz="2000" kern="0" dirty="0" smtClean="0"/>
              <a:t>Energetická efektívnosť sa bude zvyšovať a podiel OZE stagnovať </a:t>
            </a:r>
            <a:endParaRPr lang="en-US" sz="2000" kern="0" dirty="0"/>
          </a:p>
        </p:txBody>
      </p:sp>
      <p:graphicFrame>
        <p:nvGraphicFramePr>
          <p:cNvPr id="15" name="Tabuľka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5122492"/>
              </p:ext>
            </p:extLst>
          </p:nvPr>
        </p:nvGraphicFramePr>
        <p:xfrm>
          <a:off x="531415" y="2575226"/>
          <a:ext cx="8064898" cy="38476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41918"/>
                <a:gridCol w="381062"/>
                <a:gridCol w="3841918"/>
              </a:tblGrid>
              <a:tr h="364426">
                <a:tc>
                  <a:txBody>
                    <a:bodyPr/>
                    <a:lstStyle/>
                    <a:p>
                      <a:r>
                        <a:rPr lang="sk-SK" sz="1400" dirty="0" smtClean="0">
                          <a:solidFill>
                            <a:srgbClr val="FF6600"/>
                          </a:solidFill>
                          <a:latin typeface="Arial Narrow" panose="020B0606020202030204" pitchFamily="34" charset="0"/>
                        </a:rPr>
                        <a:t>Vývoj emisií bez</a:t>
                      </a:r>
                      <a:r>
                        <a:rPr lang="sk-SK" sz="1400" baseline="0" dirty="0" smtClean="0">
                          <a:solidFill>
                            <a:srgbClr val="FF6600"/>
                          </a:solidFill>
                          <a:latin typeface="Arial Narrow" panose="020B0606020202030204" pitchFamily="34" charset="0"/>
                        </a:rPr>
                        <a:t> dodatočných opatrení</a:t>
                      </a:r>
                      <a:endParaRPr lang="sk-SK" sz="1400" dirty="0">
                        <a:solidFill>
                          <a:srgbClr val="FF66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sk-SK" sz="1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pt-BR" sz="1400" b="1" dirty="0" smtClean="0">
                          <a:solidFill>
                            <a:srgbClr val="FF66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Novo inštalovaná kapacita (v MW)</a:t>
                      </a:r>
                      <a:endParaRPr lang="sk-SK" sz="1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85691">
                <a:tc>
                  <a:txBody>
                    <a:bodyPr/>
                    <a:lstStyle/>
                    <a:p>
                      <a:endParaRPr lang="sk-SK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sk-SK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sk-SK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97559">
                <a:tc>
                  <a:txBody>
                    <a:bodyPr/>
                    <a:lstStyle/>
                    <a:p>
                      <a:pPr algn="r"/>
                      <a:r>
                        <a:rPr lang="sk-SK" sz="1100" i="1" dirty="0" smtClean="0">
                          <a:latin typeface="Arial Narrow" panose="020B0606020202030204" pitchFamily="34" charset="0"/>
                        </a:rPr>
                        <a:t>Zdroj: Svetová banka</a:t>
                      </a:r>
                      <a:endParaRPr lang="sk-SK" sz="1100" i="1" dirty="0">
                        <a:latin typeface="Arial Narrow" panose="020B060602020203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sk-SK" sz="1100" i="1" dirty="0">
                        <a:latin typeface="Arial Narrow" panose="020B0606020202030204" pitchFamily="34" charset="0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sk-SK" sz="1100" i="1" dirty="0" smtClean="0">
                          <a:latin typeface="Arial Narrow" panose="020B0606020202030204" pitchFamily="34" charset="0"/>
                        </a:rPr>
                        <a:t>Zdroj: Svetová</a:t>
                      </a:r>
                      <a:r>
                        <a:rPr lang="sk-SK" sz="1100" i="1" baseline="0" dirty="0" smtClean="0">
                          <a:latin typeface="Arial Narrow" panose="020B0606020202030204" pitchFamily="34" charset="0"/>
                        </a:rPr>
                        <a:t> banka</a:t>
                      </a:r>
                      <a:endParaRPr lang="sk-SK" sz="1100" i="1" dirty="0">
                        <a:latin typeface="Arial Narrow" panose="020B060602020203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</a:tbl>
          </a:graphicData>
        </a:graphic>
      </p:graphicFrame>
      <p:graphicFrame>
        <p:nvGraphicFramePr>
          <p:cNvPr id="16" name="Graf 15">
            <a:extLst>
              <a:ext uri="{FF2B5EF4-FFF2-40B4-BE49-F238E27FC236}">
                <a16:creationId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6="http://schemas.microsoft.com/office/drawing/2014/main" xmlns="" xmlns:xdr="http://schemas.openxmlformats.org/drawingml/2006/spreadsheetDrawing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id="{00000000-0008-0000-0400-0000020000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16712706"/>
              </p:ext>
            </p:extLst>
          </p:nvPr>
        </p:nvGraphicFramePr>
        <p:xfrm>
          <a:off x="531415" y="3102323"/>
          <a:ext cx="3816424" cy="30823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7" name="Graf 16"/>
          <p:cNvGraphicFramePr/>
          <p:nvPr>
            <p:extLst>
              <p:ext uri="{D42A27DB-BD31-4B8C-83A1-F6EECF244321}">
                <p14:modId xmlns:p14="http://schemas.microsoft.com/office/powerpoint/2010/main" val="2679411930"/>
              </p:ext>
            </p:extLst>
          </p:nvPr>
        </p:nvGraphicFramePr>
        <p:xfrm>
          <a:off x="4774917" y="2955591"/>
          <a:ext cx="3802346" cy="28469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925992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68313" y="1412776"/>
            <a:ext cx="8147050" cy="4641949"/>
          </a:xfrm>
        </p:spPr>
        <p:txBody>
          <a:bodyPr/>
          <a:lstStyle/>
          <a:p>
            <a:r>
              <a:rPr lang="sk-SK" sz="2000" dirty="0" smtClean="0"/>
              <a:t>Zatepľovanie, </a:t>
            </a:r>
            <a:r>
              <a:rPr lang="sk-SK" sz="2000" dirty="0" err="1" smtClean="0"/>
              <a:t>ekodizajn</a:t>
            </a:r>
            <a:r>
              <a:rPr lang="sk-SK" sz="2000" dirty="0" smtClean="0"/>
              <a:t>, BAT vo výrobe ocele</a:t>
            </a:r>
            <a:r>
              <a:rPr lang="sk-SK" sz="2000" dirty="0"/>
              <a:t>, cementu a hliníka, elektrifikácia dopravy a podpora </a:t>
            </a:r>
            <a:r>
              <a:rPr lang="sk-SK" sz="2000" dirty="0" smtClean="0"/>
              <a:t>OZE </a:t>
            </a:r>
          </a:p>
          <a:p>
            <a:r>
              <a:rPr lang="sk-SK" sz="2000" dirty="0" smtClean="0"/>
              <a:t>Rozsiahle investície najmä do energetickej efektívnosti a jadra</a:t>
            </a:r>
            <a:endParaRPr lang="en-US" sz="2000" dirty="0"/>
          </a:p>
          <a:p>
            <a:endParaRPr lang="sk-SK" dirty="0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>
          <a:xfrm>
            <a:off x="5724128" y="6453312"/>
            <a:ext cx="2133600" cy="360362"/>
          </a:xfrm>
        </p:spPr>
        <p:txBody>
          <a:bodyPr/>
          <a:lstStyle/>
          <a:p>
            <a:pPr>
              <a:defRPr/>
            </a:pPr>
            <a:r>
              <a:rPr lang="sk-SK" dirty="0" smtClean="0"/>
              <a:t>18.03.2019</a:t>
            </a:r>
            <a:endParaRPr lang="sk-SK" dirty="0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k-SK" smtClean="0"/>
              <a:t>www.minzp.sk/iep</a:t>
            </a:r>
            <a:endParaRPr lang="sk-SK" dirty="0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3B5FB0-DD17-4F82-AEE9-4D47FC7045B7}" type="slidenum">
              <a:rPr lang="sk-SK" smtClean="0"/>
              <a:pPr>
                <a:defRPr/>
              </a:pPr>
              <a:t>5</a:t>
            </a:fld>
            <a:endParaRPr lang="sk-SK" dirty="0"/>
          </a:p>
        </p:txBody>
      </p:sp>
      <p:sp>
        <p:nvSpPr>
          <p:cNvPr id="8" name="Rovná sa 7"/>
          <p:cNvSpPr/>
          <p:nvPr/>
        </p:nvSpPr>
        <p:spPr bwMode="auto">
          <a:xfrm>
            <a:off x="6690708" y="2215485"/>
            <a:ext cx="689604" cy="133395"/>
          </a:xfrm>
          <a:prstGeom prst="mathEqual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k-SK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Nadpis 1"/>
          <p:cNvSpPr>
            <a:spLocks noGrp="1"/>
          </p:cNvSpPr>
          <p:nvPr>
            <p:ph type="title"/>
          </p:nvPr>
        </p:nvSpPr>
        <p:spPr>
          <a:xfrm>
            <a:off x="479425" y="764704"/>
            <a:ext cx="8229600" cy="648072"/>
          </a:xfrm>
        </p:spPr>
        <p:txBody>
          <a:bodyPr/>
          <a:lstStyle/>
          <a:p>
            <a:r>
              <a:rPr lang="sk-SK" dirty="0" smtClean="0"/>
              <a:t>Nové opatrenia znížia emisie výraznejšie</a:t>
            </a:r>
            <a:endParaRPr lang="sk-SK" dirty="0"/>
          </a:p>
        </p:txBody>
      </p:sp>
      <p:graphicFrame>
        <p:nvGraphicFramePr>
          <p:cNvPr id="9" name="Tabuľk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1941126"/>
              </p:ext>
            </p:extLst>
          </p:nvPr>
        </p:nvGraphicFramePr>
        <p:xfrm>
          <a:off x="528439" y="2492896"/>
          <a:ext cx="8064898" cy="36724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41918"/>
                <a:gridCol w="381062"/>
                <a:gridCol w="3841918"/>
              </a:tblGrid>
              <a:tr h="434741">
                <a:tc>
                  <a:txBody>
                    <a:bodyPr/>
                    <a:lstStyle/>
                    <a:p>
                      <a:r>
                        <a:rPr lang="sk-SK" sz="1400" dirty="0" smtClean="0">
                          <a:solidFill>
                            <a:srgbClr val="FF6600"/>
                          </a:solidFill>
                          <a:latin typeface="Arial Narrow" panose="020B0606020202030204" pitchFamily="34" charset="0"/>
                        </a:rPr>
                        <a:t>Vývoj emisií v dekarbonizačnom scenári</a:t>
                      </a:r>
                      <a:endParaRPr lang="sk-SK" sz="1400" dirty="0">
                        <a:solidFill>
                          <a:srgbClr val="FF66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sk-SK" sz="1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pt-BR" sz="1400" b="1" dirty="0" smtClean="0">
                          <a:solidFill>
                            <a:srgbClr val="FF66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Novo </a:t>
                      </a:r>
                      <a:r>
                        <a:rPr lang="pt-BR" sz="1400" b="1" dirty="0" smtClean="0">
                          <a:solidFill>
                            <a:srgbClr val="FF66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inštalovaná kapacita (v MW)</a:t>
                      </a:r>
                      <a:endParaRPr lang="sk-SK" sz="1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68138">
                <a:tc>
                  <a:txBody>
                    <a:bodyPr/>
                    <a:lstStyle/>
                    <a:p>
                      <a:endParaRPr lang="sk-SK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sk-SK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sk-SK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9530">
                <a:tc>
                  <a:txBody>
                    <a:bodyPr/>
                    <a:lstStyle/>
                    <a:p>
                      <a:pPr algn="r"/>
                      <a:r>
                        <a:rPr lang="sk-SK" sz="1100" i="1" dirty="0" smtClean="0">
                          <a:latin typeface="Arial Narrow" panose="020B0606020202030204" pitchFamily="34" charset="0"/>
                        </a:rPr>
                        <a:t>Zdroj: Svetová banka</a:t>
                      </a:r>
                      <a:endParaRPr lang="sk-SK" sz="1100" i="1" dirty="0">
                        <a:latin typeface="Arial Narrow" panose="020B060602020203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sk-SK" sz="1100" i="1" dirty="0">
                        <a:latin typeface="Arial Narrow" panose="020B0606020202030204" pitchFamily="34" charset="0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sk-SK" sz="1100" i="1" dirty="0" smtClean="0">
                          <a:latin typeface="Arial Narrow" panose="020B0606020202030204" pitchFamily="34" charset="0"/>
                        </a:rPr>
                        <a:t>Zdroj: Svetová</a:t>
                      </a:r>
                      <a:r>
                        <a:rPr lang="sk-SK" sz="1100" i="1" baseline="0" dirty="0" smtClean="0">
                          <a:latin typeface="Arial Narrow" panose="020B0606020202030204" pitchFamily="34" charset="0"/>
                        </a:rPr>
                        <a:t> banka</a:t>
                      </a:r>
                      <a:endParaRPr lang="sk-SK" sz="1100" i="1" dirty="0">
                        <a:latin typeface="Arial Narrow" panose="020B060602020203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</a:tbl>
          </a:graphicData>
        </a:graphic>
      </p:graphicFrame>
      <p:graphicFrame>
        <p:nvGraphicFramePr>
          <p:cNvPr id="10" name="Graf 9">
            <a:extLst>
              <a:ext uri="{FF2B5EF4-FFF2-40B4-BE49-F238E27FC236}">
                <a16:creationId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6="http://schemas.microsoft.com/office/drawing/2014/main" xmlns="" xmlns:xdr="http://schemas.openxmlformats.org/drawingml/2006/spreadsheetDrawing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id="{00000000-0008-0000-0400-0000020000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39405282"/>
              </p:ext>
            </p:extLst>
          </p:nvPr>
        </p:nvGraphicFramePr>
        <p:xfrm>
          <a:off x="539552" y="2996952"/>
          <a:ext cx="3816424" cy="28328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Graf 10"/>
          <p:cNvGraphicFramePr/>
          <p:nvPr>
            <p:extLst>
              <p:ext uri="{D42A27DB-BD31-4B8C-83A1-F6EECF244321}">
                <p14:modId xmlns:p14="http://schemas.microsoft.com/office/powerpoint/2010/main" val="2124833903"/>
              </p:ext>
            </p:extLst>
          </p:nvPr>
        </p:nvGraphicFramePr>
        <p:xfrm>
          <a:off x="4788024" y="2996952"/>
          <a:ext cx="3789239" cy="2808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088275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sk-SK" dirty="0" smtClean="0"/>
          </a:p>
          <a:p>
            <a:endParaRPr lang="sk-SK" dirty="0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>
          <a:xfrm>
            <a:off x="5724128" y="6453312"/>
            <a:ext cx="2133600" cy="360362"/>
          </a:xfrm>
        </p:spPr>
        <p:txBody>
          <a:bodyPr/>
          <a:lstStyle/>
          <a:p>
            <a:pPr>
              <a:defRPr/>
            </a:pPr>
            <a:r>
              <a:rPr lang="sk-SK" dirty="0" smtClean="0"/>
              <a:t>18.03.2019</a:t>
            </a:r>
            <a:endParaRPr lang="sk-SK" dirty="0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k-SK" smtClean="0"/>
              <a:t>www.minzp.sk/iep</a:t>
            </a:r>
            <a:endParaRPr lang="sk-SK" dirty="0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3B5FB0-DD17-4F82-AEE9-4D47FC7045B7}" type="slidenum">
              <a:rPr lang="sk-SK" smtClean="0"/>
              <a:pPr>
                <a:defRPr/>
              </a:pPr>
              <a:t>6</a:t>
            </a:fld>
            <a:endParaRPr lang="sk-SK" dirty="0"/>
          </a:p>
        </p:txBody>
      </p:sp>
      <p:sp>
        <p:nvSpPr>
          <p:cNvPr id="8" name="Rovná sa 7"/>
          <p:cNvSpPr/>
          <p:nvPr/>
        </p:nvSpPr>
        <p:spPr bwMode="auto">
          <a:xfrm>
            <a:off x="6690708" y="2215485"/>
            <a:ext cx="689604" cy="133395"/>
          </a:xfrm>
          <a:prstGeom prst="mathEqual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k-SK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Nadpis 1"/>
          <p:cNvSpPr>
            <a:spLocks noGrp="1"/>
          </p:cNvSpPr>
          <p:nvPr>
            <p:ph type="title"/>
          </p:nvPr>
        </p:nvSpPr>
        <p:spPr>
          <a:xfrm>
            <a:off x="479425" y="980728"/>
            <a:ext cx="8229600" cy="648072"/>
          </a:xfrm>
        </p:spPr>
        <p:txBody>
          <a:bodyPr/>
          <a:lstStyle/>
          <a:p>
            <a:r>
              <a:rPr lang="sk-SK" dirty="0" smtClean="0"/>
              <a:t>... kombináciou vyššej energetickej efektívnosti a podpory obnoviteľných zdrojov</a:t>
            </a:r>
            <a:endParaRPr lang="en-US" dirty="0"/>
          </a:p>
        </p:txBody>
      </p:sp>
      <p:sp>
        <p:nvSpPr>
          <p:cNvPr id="9" name="Zástupný symbol obsahu 2"/>
          <p:cNvSpPr txBox="1">
            <a:spLocks/>
          </p:cNvSpPr>
          <p:nvPr/>
        </p:nvSpPr>
        <p:spPr bwMode="auto">
          <a:xfrm>
            <a:off x="357436" y="2282182"/>
            <a:ext cx="8147050" cy="349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SzPct val="80000"/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Font typeface="Wingdings" panose="05000000000000000000" pitchFamily="2" charset="2"/>
              <a:buChar char="§"/>
              <a:defRPr sz="15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Font typeface="Wingdings" pitchFamily="2" charset="2"/>
              <a:buChar char="§"/>
              <a:defRPr sz="13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3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3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3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300">
                <a:solidFill>
                  <a:schemeClr val="tx1"/>
                </a:solidFill>
                <a:latin typeface="+mn-lt"/>
              </a:defRPr>
            </a:lvl9pPr>
          </a:lstStyle>
          <a:p>
            <a:endParaRPr lang="en-US" kern="0" dirty="0" smtClean="0"/>
          </a:p>
          <a:p>
            <a:endParaRPr lang="en-US" kern="0" dirty="0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395536" y="2915071"/>
            <a:ext cx="818172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l" eaLnBrk="0" hangingPunct="0">
              <a:tabLst>
                <a:tab pos="2560638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 eaLnBrk="0" hangingPunct="0">
              <a:tabLst>
                <a:tab pos="2560638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eaLnBrk="0" hangingPunct="0">
              <a:tabLst>
                <a:tab pos="2560638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eaLnBrk="0" hangingPunct="0">
              <a:tabLst>
                <a:tab pos="2560638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eaLnBrk="0" hangingPunct="0">
              <a:tabLst>
                <a:tab pos="2560638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560638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560638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560638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560638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60638" algn="ctr"/>
              </a:tabLst>
            </a:pPr>
            <a:r>
              <a:rPr kumimoji="0" lang="sk-SK" altLang="en-US" b="1" i="0" u="none" strike="noStrike" cap="none" normalizeH="0" baseline="0" dirty="0" smtClean="0">
                <a:ln>
                  <a:noFill/>
                </a:ln>
                <a:solidFill>
                  <a:srgbClr val="FF6600"/>
                </a:solidFill>
                <a:effectLst/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Kľúčové ciele a výsledky jednotlivých scenárov:</a:t>
            </a:r>
            <a:r>
              <a:rPr kumimoji="0" lang="sk-SK" altLang="en-US" sz="1200" b="1" i="0" u="none" strike="noStrike" cap="none" normalizeH="0" baseline="0" dirty="0" smtClean="0">
                <a:ln>
                  <a:noFill/>
                </a:ln>
                <a:solidFill>
                  <a:srgbClr val="FF6600"/>
                </a:solidFill>
                <a:effectLst/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	</a:t>
            </a: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graphicFrame>
        <p:nvGraphicFramePr>
          <p:cNvPr id="15" name="Tabuľka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6623719"/>
              </p:ext>
            </p:extLst>
          </p:nvPr>
        </p:nvGraphicFramePr>
        <p:xfrm>
          <a:off x="468313" y="3222847"/>
          <a:ext cx="8147050" cy="2942459"/>
        </p:xfrm>
        <a:graphic>
          <a:graphicData uri="http://schemas.openxmlformats.org/drawingml/2006/table">
            <a:tbl>
              <a:tblPr firstRow="1" firstCol="1" bandRow="1"/>
              <a:tblGrid>
                <a:gridCol w="2292580"/>
                <a:gridCol w="858699"/>
                <a:gridCol w="1288863"/>
                <a:gridCol w="858699"/>
                <a:gridCol w="1002087"/>
                <a:gridCol w="1000458"/>
                <a:gridCol w="845664"/>
              </a:tblGrid>
              <a:tr h="34258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400" b="1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400" b="1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2020</a:t>
                      </a:r>
                      <a:endParaRPr lang="en-US" sz="140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400" b="1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2030</a:t>
                      </a:r>
                      <a:endParaRPr lang="en-US" sz="140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787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400" b="1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400" b="1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400" b="1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Referenčný</a:t>
                      </a:r>
                      <a:endParaRPr lang="en-US" sz="140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400" b="1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Scenár 1</a:t>
                      </a:r>
                      <a:endParaRPr lang="en-US" sz="140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400" b="1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Scenár 2</a:t>
                      </a:r>
                      <a:endParaRPr lang="en-US" sz="140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400" b="1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Scenár 3</a:t>
                      </a:r>
                      <a:endParaRPr lang="en-US" sz="140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400" b="1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Scenár 4</a:t>
                      </a:r>
                      <a:endParaRPr lang="en-US" sz="140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52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400" b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Celkové emisie (% oproti 1990)</a:t>
                      </a:r>
                      <a:endParaRPr lang="en-US" sz="1400" b="1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4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-43</a:t>
                      </a:r>
                      <a:endParaRPr lang="en-US" sz="1400" b="1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4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-40</a:t>
                      </a:r>
                      <a:endParaRPr lang="en-US" sz="1400" b="1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4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-47</a:t>
                      </a:r>
                      <a:endParaRPr lang="en-US" sz="1400" b="1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258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400" b="1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OZE (%)</a:t>
                      </a:r>
                      <a:endParaRPr lang="en-US" sz="1400" b="1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4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14,49</a:t>
                      </a:r>
                      <a:endParaRPr lang="en-US" sz="1400" b="1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4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14,34</a:t>
                      </a:r>
                      <a:endParaRPr lang="en-US" sz="1400" b="1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4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16,33</a:t>
                      </a:r>
                      <a:endParaRPr lang="en-US" sz="1400" b="1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4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18,91</a:t>
                      </a:r>
                      <a:endParaRPr lang="en-US" sz="1400" b="1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4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19,83</a:t>
                      </a:r>
                      <a:endParaRPr lang="en-US" sz="1400" b="1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4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21,85</a:t>
                      </a:r>
                      <a:endParaRPr lang="en-US" sz="1400" b="1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2581">
                <a:tc>
                  <a:txBody>
                    <a:bodyPr/>
                    <a:lstStyle/>
                    <a:p>
                      <a:pPr lvl="1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400" i="1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vykurovanie a chladenie</a:t>
                      </a:r>
                      <a:endParaRPr lang="en-US" sz="1400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13,24</a:t>
                      </a:r>
                      <a:endParaRPr lang="en-US" sz="140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14,04</a:t>
                      </a:r>
                      <a:endParaRPr lang="en-US" sz="140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16,89</a:t>
                      </a:r>
                      <a:endParaRPr lang="en-US" sz="140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400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20,65</a:t>
                      </a:r>
                      <a:endParaRPr lang="en-US" sz="1400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22,07</a:t>
                      </a:r>
                      <a:endParaRPr lang="en-US" sz="140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19,55</a:t>
                      </a:r>
                      <a:endParaRPr lang="en-US" sz="140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2581">
                <a:tc>
                  <a:txBody>
                    <a:bodyPr/>
                    <a:lstStyle/>
                    <a:p>
                      <a:pPr lvl="1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400" i="1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výroba elektriny</a:t>
                      </a:r>
                      <a:endParaRPr lang="en-US" sz="1400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23,38</a:t>
                      </a:r>
                      <a:endParaRPr lang="en-US" sz="140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21,28</a:t>
                      </a:r>
                      <a:endParaRPr lang="en-US" sz="140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400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22,62</a:t>
                      </a:r>
                      <a:endParaRPr lang="en-US" sz="1400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24,81</a:t>
                      </a:r>
                      <a:endParaRPr lang="en-US" sz="140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25,32</a:t>
                      </a:r>
                      <a:endParaRPr lang="en-US" sz="140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36,79</a:t>
                      </a:r>
                      <a:endParaRPr lang="en-US" sz="140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2581">
                <a:tc>
                  <a:txBody>
                    <a:bodyPr/>
                    <a:lstStyle/>
                    <a:p>
                      <a:pPr lvl="1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400" i="1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doprava</a:t>
                      </a:r>
                      <a:endParaRPr lang="en-US" sz="1400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10,05</a:t>
                      </a:r>
                      <a:endParaRPr lang="en-US" sz="140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10,2</a:t>
                      </a:r>
                      <a:endParaRPr lang="en-US" sz="140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11,49</a:t>
                      </a:r>
                      <a:endParaRPr lang="en-US" sz="140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11,74</a:t>
                      </a:r>
                      <a:endParaRPr lang="en-US" sz="140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11,8</a:t>
                      </a:r>
                      <a:endParaRPr lang="en-US" sz="140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13,12</a:t>
                      </a:r>
                      <a:endParaRPr lang="en-US" sz="140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258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400" b="1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Úspora primárnej energie (%)</a:t>
                      </a:r>
                      <a:endParaRPr lang="en-US" sz="1400" b="1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4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-20,16</a:t>
                      </a:r>
                      <a:endParaRPr lang="en-US" sz="1400" b="1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4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-24,91</a:t>
                      </a:r>
                      <a:endParaRPr lang="en-US" sz="1400" b="1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4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-30,32</a:t>
                      </a:r>
                      <a:endParaRPr lang="en-US" sz="1400" b="1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4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-28,36</a:t>
                      </a:r>
                      <a:endParaRPr lang="en-US" sz="1400" b="1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4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-27,25</a:t>
                      </a:r>
                      <a:endParaRPr lang="en-US" sz="1400" b="1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4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-28,88</a:t>
                      </a:r>
                      <a:endParaRPr lang="en-US" sz="1400" b="1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58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400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400" i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Zdroj: </a:t>
                      </a:r>
                      <a:r>
                        <a:rPr lang="sk-SK" sz="1400" i="1" dirty="0" smtClean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Svetová banka</a:t>
                      </a:r>
                      <a:endParaRPr lang="en-US" sz="1400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4686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sk-SK" dirty="0" smtClean="0"/>
          </a:p>
          <a:p>
            <a:endParaRPr lang="sk-SK" dirty="0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>
          <a:xfrm>
            <a:off x="5724128" y="6453312"/>
            <a:ext cx="2133600" cy="360362"/>
          </a:xfrm>
        </p:spPr>
        <p:txBody>
          <a:bodyPr/>
          <a:lstStyle/>
          <a:p>
            <a:pPr>
              <a:defRPr/>
            </a:pPr>
            <a:r>
              <a:rPr lang="sk-SK" dirty="0" smtClean="0"/>
              <a:t>18.03.2019</a:t>
            </a:r>
            <a:endParaRPr lang="sk-SK" dirty="0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k-SK" smtClean="0"/>
              <a:t>www.minzp.sk/iep</a:t>
            </a:r>
            <a:endParaRPr lang="sk-SK" dirty="0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3B5FB0-DD17-4F82-AEE9-4D47FC7045B7}" type="slidenum">
              <a:rPr lang="sk-SK" smtClean="0"/>
              <a:pPr>
                <a:defRPr/>
              </a:pPr>
              <a:t>7</a:t>
            </a:fld>
            <a:endParaRPr lang="sk-SK" dirty="0"/>
          </a:p>
        </p:txBody>
      </p:sp>
      <p:sp>
        <p:nvSpPr>
          <p:cNvPr id="8" name="Rovná sa 7"/>
          <p:cNvSpPr/>
          <p:nvPr/>
        </p:nvSpPr>
        <p:spPr bwMode="auto">
          <a:xfrm>
            <a:off x="6690708" y="2215485"/>
            <a:ext cx="689604" cy="133395"/>
          </a:xfrm>
          <a:prstGeom prst="mathEqual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k-SK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Nadpis 1"/>
          <p:cNvSpPr>
            <a:spLocks noGrp="1"/>
          </p:cNvSpPr>
          <p:nvPr>
            <p:ph type="title"/>
          </p:nvPr>
        </p:nvSpPr>
        <p:spPr>
          <a:xfrm>
            <a:off x="468313" y="908720"/>
            <a:ext cx="8229600" cy="792162"/>
          </a:xfrm>
        </p:spPr>
        <p:txBody>
          <a:bodyPr/>
          <a:lstStyle/>
          <a:p>
            <a:r>
              <a:rPr lang="sk-SK" dirty="0" smtClean="0"/>
              <a:t>(Bez)bolestný prechod do roku 2030</a:t>
            </a:r>
            <a:endParaRPr lang="sk-SK" dirty="0"/>
          </a:p>
        </p:txBody>
      </p:sp>
      <p:sp>
        <p:nvSpPr>
          <p:cNvPr id="9" name="Zástupný symbol obsahu 2"/>
          <p:cNvSpPr txBox="1">
            <a:spLocks/>
          </p:cNvSpPr>
          <p:nvPr/>
        </p:nvSpPr>
        <p:spPr bwMode="auto">
          <a:xfrm>
            <a:off x="620712" y="2141538"/>
            <a:ext cx="8415783" cy="4065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SzPct val="80000"/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Font typeface="Wingdings" panose="05000000000000000000" pitchFamily="2" charset="2"/>
              <a:buChar char="§"/>
              <a:defRPr sz="15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Font typeface="Wingdings" pitchFamily="2" charset="2"/>
              <a:buChar char="§"/>
              <a:defRPr sz="13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3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3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3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3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sk-SK" kern="0" dirty="0" smtClean="0"/>
              <a:t>HDP vyššie o 0,5 až 1% ale nižšia spotreba domácností o -0,7 až -1% </a:t>
            </a:r>
          </a:p>
          <a:p>
            <a:r>
              <a:rPr lang="sk-SK" kern="0" dirty="0" smtClean="0"/>
              <a:t>Zmeny v štruktúre priemyslu – rast sektorov ako stavebníctvo, pokles sektoru služieb kvôli poklesu domácej spotreby</a:t>
            </a:r>
          </a:p>
          <a:p>
            <a:r>
              <a:rPr lang="sk-SK" kern="0" dirty="0" smtClean="0"/>
              <a:t>Dodatočné investície 120 až 900 mil. eur ročne v závislosti od scenára</a:t>
            </a:r>
          </a:p>
          <a:p>
            <a:r>
              <a:rPr lang="sk-SK" kern="0" dirty="0" smtClean="0"/>
              <a:t>Zanedbateľný vplyv na zamestnanosť do roku 2030</a:t>
            </a:r>
            <a:endParaRPr lang="sk-SK" kern="0" dirty="0"/>
          </a:p>
        </p:txBody>
      </p:sp>
    </p:spTree>
    <p:extLst>
      <p:ext uri="{BB962C8B-B14F-4D97-AF65-F5344CB8AC3E}">
        <p14:creationId xmlns:p14="http://schemas.microsoft.com/office/powerpoint/2010/main" val="3780044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sk-SK" dirty="0" smtClean="0"/>
          </a:p>
          <a:p>
            <a:endParaRPr lang="sk-SK" dirty="0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>
          <a:xfrm>
            <a:off x="5724128" y="6453312"/>
            <a:ext cx="2133600" cy="360362"/>
          </a:xfrm>
        </p:spPr>
        <p:txBody>
          <a:bodyPr/>
          <a:lstStyle/>
          <a:p>
            <a:pPr>
              <a:defRPr/>
            </a:pPr>
            <a:r>
              <a:rPr lang="sk-SK" dirty="0" smtClean="0"/>
              <a:t>18.03.2019</a:t>
            </a:r>
            <a:endParaRPr lang="sk-SK" dirty="0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k-SK" smtClean="0"/>
              <a:t>www.minzp.sk/iep</a:t>
            </a:r>
            <a:endParaRPr lang="sk-SK" dirty="0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3B5FB0-DD17-4F82-AEE9-4D47FC7045B7}" type="slidenum">
              <a:rPr lang="sk-SK" smtClean="0"/>
              <a:pPr>
                <a:defRPr/>
              </a:pPr>
              <a:t>8</a:t>
            </a:fld>
            <a:endParaRPr lang="sk-SK" dirty="0"/>
          </a:p>
        </p:txBody>
      </p:sp>
      <p:sp>
        <p:nvSpPr>
          <p:cNvPr id="8" name="Rovná sa 7"/>
          <p:cNvSpPr/>
          <p:nvPr/>
        </p:nvSpPr>
        <p:spPr bwMode="auto">
          <a:xfrm>
            <a:off x="6690708" y="2215485"/>
            <a:ext cx="689604" cy="133395"/>
          </a:xfrm>
          <a:prstGeom prst="mathEqual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k-SK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Nadpis 1"/>
          <p:cNvSpPr>
            <a:spLocks noGrp="1"/>
          </p:cNvSpPr>
          <p:nvPr>
            <p:ph type="title"/>
          </p:nvPr>
        </p:nvSpPr>
        <p:spPr>
          <a:xfrm>
            <a:off x="468313" y="908720"/>
            <a:ext cx="8229600" cy="792162"/>
          </a:xfrm>
        </p:spPr>
        <p:txBody>
          <a:bodyPr/>
          <a:lstStyle/>
          <a:p>
            <a:r>
              <a:rPr lang="sk-SK" dirty="0" smtClean="0"/>
              <a:t>Ďakujem za pozornosť!</a:t>
            </a:r>
            <a:endParaRPr lang="sk-SK" dirty="0"/>
          </a:p>
        </p:txBody>
      </p:sp>
      <p:sp>
        <p:nvSpPr>
          <p:cNvPr id="9" name="Zástupný symbol obsahu 2"/>
          <p:cNvSpPr txBox="1">
            <a:spLocks/>
          </p:cNvSpPr>
          <p:nvPr/>
        </p:nvSpPr>
        <p:spPr bwMode="auto">
          <a:xfrm>
            <a:off x="620713" y="2141538"/>
            <a:ext cx="8147050" cy="4065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SzPct val="80000"/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Font typeface="Wingdings" panose="05000000000000000000" pitchFamily="2" charset="2"/>
              <a:buChar char="§"/>
              <a:defRPr sz="15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Font typeface="Wingdings" pitchFamily="2" charset="2"/>
              <a:buChar char="§"/>
              <a:defRPr sz="13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3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3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3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3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sk-SK" dirty="0"/>
              <a:t>Facebook 		</a:t>
            </a:r>
            <a:r>
              <a:rPr lang="sk-SK" u="sng" dirty="0">
                <a:solidFill>
                  <a:srgbClr val="FF6600"/>
                </a:solidFill>
              </a:rPr>
              <a:t>facebook.com/</a:t>
            </a:r>
            <a:r>
              <a:rPr lang="sk-SK" b="1" u="sng" dirty="0" err="1">
                <a:solidFill>
                  <a:srgbClr val="FF6600"/>
                </a:solidFill>
              </a:rPr>
              <a:t>iep.mzp</a:t>
            </a:r>
            <a:endParaRPr lang="sk-SK" b="1" dirty="0"/>
          </a:p>
          <a:p>
            <a:r>
              <a:rPr lang="sk-SK" dirty="0"/>
              <a:t>Twitter		</a:t>
            </a:r>
            <a:r>
              <a:rPr lang="sk-SK" u="sng" dirty="0">
                <a:solidFill>
                  <a:srgbClr val="FF6600"/>
                </a:solidFill>
              </a:rPr>
              <a:t>twitter.com/</a:t>
            </a:r>
            <a:r>
              <a:rPr lang="sk-SK" u="sng" dirty="0" err="1">
                <a:solidFill>
                  <a:srgbClr val="FF6600"/>
                </a:solidFill>
              </a:rPr>
              <a:t>iep_slovakia</a:t>
            </a:r>
            <a:endParaRPr lang="sk-SK" u="sng" dirty="0">
              <a:solidFill>
                <a:srgbClr val="FF6600"/>
              </a:solidFill>
            </a:endParaRPr>
          </a:p>
          <a:p>
            <a:r>
              <a:rPr lang="sk-SK" dirty="0"/>
              <a:t>LinkedIn 		</a:t>
            </a:r>
            <a:r>
              <a:rPr lang="sk-SK" u="sng" dirty="0">
                <a:solidFill>
                  <a:srgbClr val="FF6600"/>
                </a:solidFill>
              </a:rPr>
              <a:t>linkedin.com/</a:t>
            </a:r>
            <a:r>
              <a:rPr lang="sk-SK" u="sng" dirty="0" err="1">
                <a:solidFill>
                  <a:srgbClr val="FF6600"/>
                </a:solidFill>
              </a:rPr>
              <a:t>company</a:t>
            </a:r>
            <a:r>
              <a:rPr lang="sk-SK" u="sng" dirty="0">
                <a:solidFill>
                  <a:srgbClr val="FF6600"/>
                </a:solidFill>
              </a:rPr>
              <a:t>/</a:t>
            </a:r>
            <a:r>
              <a:rPr lang="sk-SK" b="1" u="sng" dirty="0">
                <a:solidFill>
                  <a:srgbClr val="FF6600"/>
                </a:solidFill>
              </a:rPr>
              <a:t>10810516</a:t>
            </a:r>
            <a:endParaRPr lang="sk-SK" b="1" dirty="0"/>
          </a:p>
          <a:p>
            <a:r>
              <a:rPr lang="sk-SK" dirty="0"/>
              <a:t>Web 		</a:t>
            </a:r>
            <a:r>
              <a:rPr lang="sk-SK" u="sng" dirty="0">
                <a:solidFill>
                  <a:srgbClr val="FF6600"/>
                </a:solidFill>
              </a:rPr>
              <a:t>minzp.sk/</a:t>
            </a:r>
            <a:r>
              <a:rPr lang="sk-SK" b="1" u="sng" dirty="0" err="1">
                <a:solidFill>
                  <a:srgbClr val="FF6600"/>
                </a:solidFill>
              </a:rPr>
              <a:t>iep</a:t>
            </a:r>
            <a:endParaRPr lang="sk-SK" b="1" dirty="0"/>
          </a:p>
          <a:p>
            <a:pPr marL="0" indent="0">
              <a:buFont typeface="Wingdings" pitchFamily="2" charset="2"/>
              <a:buNone/>
            </a:pPr>
            <a:endParaRPr lang="sk-SK" kern="0" dirty="0"/>
          </a:p>
        </p:txBody>
      </p:sp>
    </p:spTree>
    <p:extLst>
      <p:ext uri="{BB962C8B-B14F-4D97-AF65-F5344CB8AC3E}">
        <p14:creationId xmlns:p14="http://schemas.microsoft.com/office/powerpoint/2010/main" val="3796275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Prezentácia IFP_working papers">
  <a:themeElements>
    <a:clrScheme name="2_Prezentácia IFP_working paper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Prezentácia IFP_working papers">
      <a:majorFont>
        <a:latin typeface="Book Antiqua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sk-SK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sk-SK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Prezentácia IFP_working paper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Prezentácia IFP_working paper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Prezentácia IFP_working paper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Prezentácia IFP_working paper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Prezentácia IFP_working paper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Prezentácia IFP_working paper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ezentácia IFP_working paper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ezentácia IFP_working paper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ezentácia IFP_working paper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ezentácia IFP_working paper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ezentácia IFP_working paper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ezentácia IFP_working paper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UNB" id="{291F54C4-471A-4B7B-ABD9-6BC6141EF77C}" vid="{15BB0B3F-5621-4A3B-87B2-05E6BD7E266C}"/>
    </a:ext>
  </a:extLst>
</a:theme>
</file>

<file path=ppt/theme/theme2.xml><?xml version="1.0" encoding="utf-8"?>
<a:theme xmlns:a="http://schemas.openxmlformats.org/drawingml/2006/main" name="Motív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ív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IEP_ppt</Template>
  <TotalTime>1486</TotalTime>
  <Words>406</Words>
  <Application>Microsoft Office PowerPoint</Application>
  <PresentationFormat>Prezentácia na obrazovke (4:3)</PresentationFormat>
  <Paragraphs>132</Paragraphs>
  <Slides>8</Slides>
  <Notes>2</Notes>
  <HiddenSlides>0</HiddenSlides>
  <MMClips>0</MMClips>
  <ScaleCrop>false</ScaleCrop>
  <HeadingPairs>
    <vt:vector size="6" baseType="variant">
      <vt:variant>
        <vt:lpstr>Použité písma</vt:lpstr>
      </vt:variant>
      <vt:variant>
        <vt:i4>6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8</vt:i4>
      </vt:variant>
    </vt:vector>
  </HeadingPairs>
  <TitlesOfParts>
    <vt:vector size="15" baseType="lpstr">
      <vt:lpstr>Arial</vt:lpstr>
      <vt:lpstr>Arial Narrow</vt:lpstr>
      <vt:lpstr>Book Antiqua</vt:lpstr>
      <vt:lpstr>NeueHaasGroteskText W02</vt:lpstr>
      <vt:lpstr>Times New Roman</vt:lpstr>
      <vt:lpstr>Wingdings</vt:lpstr>
      <vt:lpstr>2_Prezentácia IFP_working papers</vt:lpstr>
      <vt:lpstr>(Bez)bolestný prechod Slovenská nízkouhlíková cesta   Martin Haluš riaditeľ </vt:lpstr>
      <vt:lpstr>Ako znižovať emisie</vt:lpstr>
      <vt:lpstr>Výrazné zníženie emisií od roku 1990...</vt:lpstr>
      <vt:lpstr>... na plnenie ďalších cieľov stačiť nebude</vt:lpstr>
      <vt:lpstr>Nové opatrenia znížia emisie výraznejšie</vt:lpstr>
      <vt:lpstr>... kombináciou vyššej energetickej efektívnosti a podpory obnoviteľných zdrojov</vt:lpstr>
      <vt:lpstr>(Bez)bolestný prechod do roku 2030</vt:lpstr>
      <vt:lpstr>Ďakujem za pozornosť!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Oplatí sa v Bratislave postaviť novú nemocniu?</dc:title>
  <dc:creator>Haluš Martin</dc:creator>
  <cp:lastModifiedBy>Široký Pavol</cp:lastModifiedBy>
  <cp:revision>100</cp:revision>
  <cp:lastPrinted>2015-05-13T07:52:58Z</cp:lastPrinted>
  <dcterms:created xsi:type="dcterms:W3CDTF">2016-07-12T13:52:49Z</dcterms:created>
  <dcterms:modified xsi:type="dcterms:W3CDTF">2019-03-26T13:15:53Z</dcterms:modified>
</cp:coreProperties>
</file>