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0" r:id="rId2"/>
    <p:sldId id="583" r:id="rId3"/>
    <p:sldId id="363" r:id="rId4"/>
    <p:sldId id="553" r:id="rId5"/>
    <p:sldId id="399" r:id="rId6"/>
    <p:sldId id="577" r:id="rId7"/>
    <p:sldId id="403" r:id="rId8"/>
    <p:sldId id="584" r:id="rId9"/>
    <p:sldId id="292" r:id="rId10"/>
  </p:sldIdLst>
  <p:sldSz cx="12192000" cy="6858000"/>
  <p:notesSz cx="6805613" cy="99441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644"/>
    <a:srgbClr val="0066FF"/>
    <a:srgbClr val="FFCC66"/>
    <a:srgbClr val="3366FF"/>
    <a:srgbClr val="9900CC"/>
    <a:srgbClr val="FFFF00"/>
    <a:srgbClr val="00FF00"/>
    <a:srgbClr val="CC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Štýl s motívom 1 - zvýrazneni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Štýl s motívom 1 - zvýrazneni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11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60D9-8B7F-44D8-B309-3751FFDE3D61}" type="datetimeFigureOut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7AEEF-7305-417B-97F5-6E5EA5BAD0A7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032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38261-4582-4E3F-ABE7-824891BAAEF5}" type="slidenum">
              <a:rPr lang="sk-SK" smtClean="0"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59976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38261-4582-4E3F-ABE7-824891BAAEF5}" type="slidenum">
              <a:rPr lang="sk-SK" smtClean="0"/>
              <a:t>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56613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D38261-4582-4E3F-ABE7-824891BAAEF5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296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F9EF2-F5D2-4B8E-BF19-14BB6060FCB3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22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D079-51D4-4990-83CA-9AC44991CB89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610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B0C2-6B34-4638-A666-3AF973CE970E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018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7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FD3E-9F24-42CD-80C3-2FEB935CF399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92180802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3CC6-D7F8-4DF9-8F92-7DBAE81DE02F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6486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0463-D90D-4315-9A26-408AD82C1EEA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081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5FD1-5EB5-4F43-A968-9E75A9B46CF7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997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475D-D22B-4E30-AC5E-812C1FF3CB49}" type="datetimeFigureOut">
              <a:rPr lang="sk-SK" smtClean="0"/>
              <a:t>11. 2. 2026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9CE48-8630-4399-B535-5554B22E4B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631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44CE-A457-4DF2-9709-81EFC1A6DD71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848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3E922-8FF4-424A-82E2-7E2C87EB11F5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6296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C22-141F-49F9-B830-AEFD3E270445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237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6FD3E-9F24-42CD-80C3-2FEB935CF399}" type="datetime1">
              <a:rPr lang="sk-SK" smtClean="0"/>
              <a:pPr/>
              <a:t>11. 2. 2026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AFC1-40C0-429F-A8B9-3CEF2DB091B5}" type="slidenum">
              <a:rPr lang="sk-SK" smtClean="0"/>
              <a:pPr/>
              <a:t>‹#›</a:t>
            </a:fld>
            <a:endParaRPr lang="sk-SK"/>
          </a:p>
        </p:txBody>
      </p:sp>
      <p:cxnSp>
        <p:nvCxnSpPr>
          <p:cNvPr id="7" name="Rovná spojnica 6"/>
          <p:cNvCxnSpPr/>
          <p:nvPr userDrawn="1"/>
        </p:nvCxnSpPr>
        <p:spPr>
          <a:xfrm>
            <a:off x="822963" y="-1"/>
            <a:ext cx="0" cy="252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Rovná spojnica 7"/>
          <p:cNvCxnSpPr/>
          <p:nvPr userDrawn="1"/>
        </p:nvCxnSpPr>
        <p:spPr>
          <a:xfrm>
            <a:off x="822963" y="251999"/>
            <a:ext cx="0" cy="252000"/>
          </a:xfrm>
          <a:prstGeom prst="line">
            <a:avLst/>
          </a:prstGeom>
          <a:ln w="28575">
            <a:solidFill>
              <a:srgbClr val="1C37A8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 userDrawn="1"/>
        </p:nvCxnSpPr>
        <p:spPr>
          <a:xfrm>
            <a:off x="822963" y="503999"/>
            <a:ext cx="0" cy="2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245" y="6340902"/>
            <a:ext cx="1579312" cy="370269"/>
          </a:xfrm>
          <a:prstGeom prst="rect">
            <a:avLst/>
          </a:prstGeom>
        </p:spPr>
      </p:pic>
      <p:cxnSp>
        <p:nvCxnSpPr>
          <p:cNvPr id="11" name="Rovná spojnica 10"/>
          <p:cNvCxnSpPr/>
          <p:nvPr userDrawn="1"/>
        </p:nvCxnSpPr>
        <p:spPr>
          <a:xfrm>
            <a:off x="0" y="6454777"/>
            <a:ext cx="10404000" cy="0"/>
          </a:xfrm>
          <a:prstGeom prst="line">
            <a:avLst/>
          </a:prstGeom>
          <a:ln w="12700">
            <a:solidFill>
              <a:srgbClr val="E8E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431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86193" y="271122"/>
            <a:ext cx="7246961" cy="5682978"/>
          </a:xfrm>
        </p:spPr>
        <p:txBody>
          <a:bodyPr>
            <a:normAutofit/>
          </a:bodyPr>
          <a:lstStyle/>
          <a:p>
            <a:pPr algn="r"/>
            <a:r>
              <a:rPr lang="sk-SK" sz="32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Revízia európskeho PRTR: Nariadenie o portáli priemyselných emisií</a:t>
            </a:r>
            <a:br>
              <a:rPr lang="sk-SK" sz="32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pl-PL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pl-PL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Odbor </a:t>
            </a:r>
            <a:r>
              <a:rPr lang="sk-SK" sz="2000" i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priemyselných emisií, najlepších dostupných techník a kontroly projektov</a:t>
            </a:r>
            <a:r>
              <a:rPr lang="pl-PL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pl-PL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pl-PL" sz="2000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Sekcia </a:t>
            </a:r>
            <a:r>
              <a:rPr lang="pl-PL" sz="2000" i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environmentálného posudzovania a povoľovania</a:t>
            </a:r>
            <a:endParaRPr lang="sk-SK" sz="4000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cxnSp>
        <p:nvCxnSpPr>
          <p:cNvPr id="3" name="Rovná spojnica 2"/>
          <p:cNvCxnSpPr/>
          <p:nvPr/>
        </p:nvCxnSpPr>
        <p:spPr>
          <a:xfrm>
            <a:off x="4010526" y="0"/>
            <a:ext cx="0" cy="2880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Rovná spojnica 3"/>
          <p:cNvCxnSpPr/>
          <p:nvPr/>
        </p:nvCxnSpPr>
        <p:spPr>
          <a:xfrm>
            <a:off x="4010526" y="2880000"/>
            <a:ext cx="0" cy="1152000"/>
          </a:xfrm>
          <a:prstGeom prst="line">
            <a:avLst/>
          </a:prstGeom>
          <a:ln w="28575">
            <a:solidFill>
              <a:srgbClr val="1F3FA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4010526" y="3978000"/>
            <a:ext cx="0" cy="288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Obrázo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50" y="3112611"/>
            <a:ext cx="2929310" cy="686776"/>
          </a:xfrm>
          <a:prstGeom prst="rect">
            <a:avLst/>
          </a:prstGeom>
        </p:spPr>
      </p:pic>
      <p:sp>
        <p:nvSpPr>
          <p:cNvPr id="7" name="Obdĺžnik 6"/>
          <p:cNvSpPr/>
          <p:nvPr/>
        </p:nvSpPr>
        <p:spPr>
          <a:xfrm>
            <a:off x="4406537" y="4920344"/>
            <a:ext cx="684493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sk-SK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Mgr. Laura Lišková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sk-SK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Odbor priemyselných emisií a najlepších dostupných techník </a:t>
            </a:r>
            <a:endParaRPr lang="sk-SK" i="1" dirty="0" smtClean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sk-SK" i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Ministerstvo </a:t>
            </a:r>
            <a:r>
              <a:rPr lang="sk-SK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životného prostredia SR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sk-SK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laura.liskova@enviro.gov.sk</a:t>
            </a:r>
          </a:p>
        </p:txBody>
      </p:sp>
    </p:spTree>
    <p:extLst>
      <p:ext uri="{BB962C8B-B14F-4D97-AF65-F5344CB8AC3E}">
        <p14:creationId xmlns:p14="http://schemas.microsoft.com/office/powerpoint/2010/main" val="12734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997605" y="1537146"/>
            <a:ext cx="71364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400" dirty="0">
                <a:latin typeface="Georgia" panose="02040502050405020303" pitchFamily="18" charset="0"/>
              </a:rPr>
              <a:t>Súčasné </a:t>
            </a:r>
            <a:r>
              <a:rPr lang="sk-SK" sz="2400" dirty="0" smtClean="0">
                <a:latin typeface="Georgia" panose="02040502050405020303" pitchFamily="18" charset="0"/>
              </a:rPr>
              <a:t>funkcie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400" dirty="0">
                <a:latin typeface="Georgia" panose="02040502050405020303" pitchFamily="18" charset="0"/>
              </a:rPr>
              <a:t>Dátový </a:t>
            </a:r>
            <a:r>
              <a:rPr lang="sk-SK" sz="2400" dirty="0" smtClean="0">
                <a:latin typeface="Georgia" panose="02040502050405020303" pitchFamily="18" charset="0"/>
              </a:rPr>
              <a:t>tok</a:t>
            </a:r>
            <a:endParaRPr lang="sk-SK" sz="2400" b="1" dirty="0" smtClean="0">
              <a:latin typeface="Georgia" panose="0204050205040502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2400" dirty="0">
                <a:latin typeface="Georgia" panose="02040502050405020303" pitchFamily="18" charset="0"/>
              </a:rPr>
              <a:t>Prehľad revízie</a:t>
            </a:r>
            <a:endParaRPr lang="sk-SK" sz="2400" dirty="0" smtClean="0">
              <a:latin typeface="Georgia" panose="0204050205040502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k-SK" sz="2400" dirty="0"/>
          </a:p>
        </p:txBody>
      </p:sp>
      <p:sp>
        <p:nvSpPr>
          <p:cNvPr id="12" name="BlokTextu 11"/>
          <p:cNvSpPr txBox="1"/>
          <p:nvPr/>
        </p:nvSpPr>
        <p:spPr>
          <a:xfrm>
            <a:off x="997605" y="369862"/>
            <a:ext cx="10070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  <a:ea typeface="+mj-ea"/>
                <a:cs typeface="+mj-cs"/>
              </a:rPr>
              <a:t>Prehľad prezentácie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813" y="249017"/>
            <a:ext cx="5184372" cy="581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8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06097" y="498766"/>
            <a:ext cx="9343248" cy="1047402"/>
          </a:xfrm>
        </p:spPr>
        <p:txBody>
          <a:bodyPr>
            <a:normAutofit fontScale="90000"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Nariadenie o portáli priemyselných emisií (IEPR)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en-US" sz="2800" b="1" dirty="0"/>
              <a:t/>
            </a:r>
            <a:br>
              <a:rPr lang="en-US" sz="2800" b="1" dirty="0"/>
            </a:br>
            <a:endParaRPr lang="en-GB" sz="2800" dirty="0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sz="half" idx="2"/>
          </p:nvPr>
        </p:nvSpPr>
        <p:spPr>
          <a:xfrm>
            <a:off x="1006097" y="908789"/>
            <a:ext cx="11180416" cy="5134564"/>
          </a:xfrm>
        </p:spPr>
        <p:txBody>
          <a:bodyPr>
            <a:normAutofit lnSpcReduction="10000"/>
          </a:bodyPr>
          <a:lstStyle/>
          <a:p>
            <a:r>
              <a:rPr lang="sk-SK" sz="1800" b="1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IEPR</a:t>
            </a:r>
            <a:endParaRPr lang="sk-SK" sz="1800" dirty="0">
              <a:latin typeface="Georgia" panose="02040502050405020303" pitchFamily="18" charset="0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Implementuje </a:t>
            </a:r>
            <a:r>
              <a:rPr lang="sk-SK" sz="1800" dirty="0">
                <a:latin typeface="Georgia" panose="02040502050405020303" pitchFamily="18" charset="0"/>
                <a:ea typeface="+mj-ea"/>
                <a:cs typeface="+mj-cs"/>
              </a:rPr>
              <a:t>Kyjevský protokol o registroch uvoľňovania a prenosov znečisťujúcich látok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P</a:t>
            </a:r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oskytuje</a:t>
            </a:r>
            <a:r>
              <a:rPr lang="sk-SK" sz="1800" dirty="0" smtClean="0">
                <a:solidFill>
                  <a:srgbClr val="FFC000"/>
                </a:solidFill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sk-SK" sz="1800" dirty="0">
                <a:latin typeface="Georgia" panose="02040502050405020303" pitchFamily="18" charset="0"/>
                <a:ea typeface="+mj-ea"/>
                <a:cs typeface="+mj-cs"/>
              </a:rPr>
              <a:t>právny základ pre portál priemyselných </a:t>
            </a:r>
            <a:r>
              <a:rPr lang="sk-SK" sz="1800" dirty="0" smtClean="0">
                <a:latin typeface="Georgia" panose="02040502050405020303" pitchFamily="18" charset="0"/>
                <a:ea typeface="+mj-ea"/>
                <a:cs typeface="+mj-cs"/>
              </a:rPr>
              <a:t>emisií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Z</a:t>
            </a:r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abezpečuje</a:t>
            </a:r>
            <a:r>
              <a:rPr lang="sk-SK" sz="1800" dirty="0" smtClean="0">
                <a:solidFill>
                  <a:srgbClr val="FF0000"/>
                </a:solidFill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sk-SK" sz="1800" dirty="0">
                <a:latin typeface="Georgia" panose="02040502050405020303" pitchFamily="18" charset="0"/>
                <a:ea typeface="+mj-ea"/>
                <a:cs typeface="+mj-cs"/>
              </a:rPr>
              <a:t>prístup verejnosti k informáciám o životnom </a:t>
            </a:r>
            <a:r>
              <a:rPr lang="sk-SK" sz="1800" dirty="0" smtClean="0">
                <a:latin typeface="Georgia" panose="02040502050405020303" pitchFamily="18" charset="0"/>
                <a:ea typeface="+mj-ea"/>
                <a:cs typeface="+mj-cs"/>
              </a:rPr>
              <a:t>prostredí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  <a:ea typeface="+mj-ea"/>
                <a:cs typeface="+mj-cs"/>
              </a:rPr>
              <a:t>Nahrádza</a:t>
            </a:r>
            <a:r>
              <a:rPr lang="sk-SK" sz="1800" dirty="0" smtClean="0"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sk-SK" sz="1800" dirty="0">
                <a:latin typeface="Georgia" panose="02040502050405020303" pitchFamily="18" charset="0"/>
                <a:ea typeface="+mj-ea"/>
                <a:cs typeface="+mj-cs"/>
              </a:rPr>
              <a:t>súčasné nariadenie o </a:t>
            </a:r>
            <a:r>
              <a:rPr lang="sk-SK" sz="1800" dirty="0" smtClean="0">
                <a:latin typeface="Georgia" panose="02040502050405020303" pitchFamily="18" charset="0"/>
                <a:ea typeface="+mj-ea"/>
                <a:cs typeface="+mj-cs"/>
              </a:rPr>
              <a:t>E-PRTR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k-SK" sz="1800" dirty="0">
              <a:latin typeface="Georgia" panose="02040502050405020303" pitchFamily="18" charset="0"/>
              <a:ea typeface="+mj-ea"/>
              <a:cs typeface="+mj-cs"/>
            </a:endParaRPr>
          </a:p>
          <a:p>
            <a:r>
              <a:rPr lang="sk-SK" sz="1800" b="1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Portál (súčasný stav</a:t>
            </a:r>
            <a:r>
              <a:rPr lang="sk-SK" sz="1800" b="1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zahŕňa viac ako </a:t>
            </a:r>
            <a:r>
              <a:rPr lang="sk-SK" sz="1800" spc="-20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60 000 </a:t>
            </a:r>
            <a:r>
              <a:rPr lang="sk-SK" sz="1800" spc="-20" dirty="0" smtClean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prevádzkarní zo </a:t>
            </a:r>
            <a:r>
              <a:rPr lang="sk-SK" sz="1800" spc="-20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65 hospodárskych činností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v celej Európe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uvádza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údaje o umiestnení a administratívne údaje o 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prevádzkarňach,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úniky a prenosy regulovaných látok do </a:t>
            </a:r>
            <a:r>
              <a:rPr lang="sk-SK" sz="1800" spc="-20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ovzdušia, vody a pôdy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a prenosy 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odpadu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v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prípade veľkých spaľovacích zariadení (LCP) podrobnejšie 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údaje o energiách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a 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emisiách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800" spc="-20" dirty="0" smtClean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91 </a:t>
            </a:r>
            <a:r>
              <a:rPr lang="sk-SK" sz="1800" spc="-20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kľúčových znečisťujúcich látok,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ako sú ťažké kovy, pesticídy, skleníkové plyny a </a:t>
            </a:r>
            <a:r>
              <a:rPr lang="sk-SK" sz="1800" spc="-20" dirty="0" err="1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dioxíny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 nad prahovou hodnotou pre nahlasovanie (bežné a havarijné</a:t>
            </a: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800" spc="-20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údaje od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roku 2007 za </a:t>
            </a:r>
            <a:r>
              <a:rPr lang="sk-SK" sz="1800" spc="-20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33 krajín: </a:t>
            </a:r>
            <a:r>
              <a:rPr lang="sk-SK" sz="1800" spc="-20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27 krajín EÚ plus Island, Lichtenštajnsko, Nórsko, Srbsko, Švajčiarsko a Spojené kráľovstvo</a:t>
            </a:r>
            <a:endParaRPr lang="sk-SK" sz="1800" spc="-20" dirty="0" smtClean="0">
              <a:solidFill>
                <a:srgbClr val="4D4D4D"/>
              </a:solidFill>
              <a:latin typeface="Georgia" panose="02040502050405020303" pitchFamily="18" charset="0"/>
              <a:cs typeface="Arial"/>
            </a:endParaRPr>
          </a:p>
          <a:p>
            <a:endParaRPr lang="sk-SK" sz="1800" b="1" spc="-20" dirty="0">
              <a:solidFill>
                <a:srgbClr val="4D4D4D"/>
              </a:solidFill>
              <a:latin typeface="Georgia" panose="02040502050405020303" pitchFamily="18" charset="0"/>
              <a:cs typeface="Arial"/>
            </a:endParaRPr>
          </a:p>
        </p:txBody>
      </p:sp>
      <p:cxnSp>
        <p:nvCxnSpPr>
          <p:cNvPr id="7" name="Rovná spojovacia šípka 6"/>
          <p:cNvCxnSpPr/>
          <p:nvPr/>
        </p:nvCxnSpPr>
        <p:spPr>
          <a:xfrm>
            <a:off x="8670174" y="5419899"/>
            <a:ext cx="2410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27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896390" y="182800"/>
            <a:ext cx="10515600" cy="1005840"/>
          </a:xfrm>
        </p:spPr>
        <p:txBody>
          <a:bodyPr/>
          <a:lstStyle/>
          <a:p>
            <a:r>
              <a:rPr lang="sk-SK" sz="2800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Dátový </a:t>
            </a:r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tok</a:t>
            </a:r>
            <a:r>
              <a:rPr lang="sk-SK" sz="2800" b="1" dirty="0">
                <a:latin typeface="Georgia" panose="02040502050405020303" pitchFamily="18" charset="0"/>
              </a:rPr>
              <a:t/>
            </a:r>
            <a:br>
              <a:rPr lang="sk-SK" sz="2800" b="1" dirty="0">
                <a:latin typeface="Georgia" panose="02040502050405020303" pitchFamily="18" charset="0"/>
              </a:rPr>
            </a:br>
            <a:endParaRPr lang="en-US" sz="2800" b="1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771699" y="835745"/>
            <a:ext cx="10882744" cy="56818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 dirty="0" err="1">
                <a:latin typeface="Georgia" panose="02040502050405020303" pitchFamily="18" charset="0"/>
                <a:cs typeface="Arial"/>
              </a:rPr>
              <a:t>Členské</a:t>
            </a:r>
            <a:r>
              <a:rPr lang="en-US" sz="1800" b="1" dirty="0">
                <a:latin typeface="Georgia" panose="02040502050405020303" pitchFamily="18" charset="0"/>
                <a:cs typeface="Arial"/>
              </a:rPr>
              <a:t> </a:t>
            </a:r>
            <a:r>
              <a:rPr lang="en-US" sz="1800" b="1" dirty="0" err="1">
                <a:latin typeface="Georgia" panose="02040502050405020303" pitchFamily="18" charset="0"/>
                <a:cs typeface="Arial"/>
              </a:rPr>
              <a:t>štáty</a:t>
            </a:r>
            <a:r>
              <a:rPr lang="en-US" sz="1800" b="1" dirty="0">
                <a:latin typeface="Georgia" panose="02040502050405020303" pitchFamily="18" charset="0"/>
                <a:cs typeface="Arial"/>
              </a:rPr>
              <a:t> </a:t>
            </a:r>
            <a:r>
              <a:rPr lang="en-US" sz="1800" b="1" dirty="0" err="1">
                <a:latin typeface="Georgia" panose="02040502050405020303" pitchFamily="18" charset="0"/>
                <a:cs typeface="Arial"/>
              </a:rPr>
              <a:t>nahlasujú</a:t>
            </a:r>
            <a:r>
              <a:rPr lang="en-US" sz="1800" b="1" dirty="0">
                <a:latin typeface="Georgia" panose="02040502050405020303" pitchFamily="18" charset="0"/>
                <a:cs typeface="Arial"/>
              </a:rPr>
              <a:t> </a:t>
            </a:r>
            <a:r>
              <a:rPr lang="en-US" sz="1800" b="1" dirty="0" err="1">
                <a:latin typeface="Georgia" panose="02040502050405020303" pitchFamily="18" charset="0"/>
                <a:cs typeface="Arial"/>
              </a:rPr>
              <a:t>údaje</a:t>
            </a:r>
            <a:r>
              <a:rPr lang="en-US" sz="1800" b="1" dirty="0">
                <a:latin typeface="Georgia" panose="02040502050405020303" pitchFamily="18" charset="0"/>
                <a:cs typeface="Arial"/>
              </a:rPr>
              <a:t> </a:t>
            </a:r>
            <a:r>
              <a:rPr lang="en-US" sz="1800" b="1" dirty="0" err="1">
                <a:latin typeface="Georgia" panose="02040502050405020303" pitchFamily="18" charset="0"/>
                <a:cs typeface="Arial"/>
              </a:rPr>
              <a:t>Komisii</a:t>
            </a:r>
            <a:r>
              <a:rPr lang="en-US" sz="1800" b="1" dirty="0" smtClean="0">
                <a:latin typeface="Georgia" panose="02040502050405020303" pitchFamily="18" charset="0"/>
                <a:cs typeface="Arial"/>
              </a:rPr>
              <a:t>:</a:t>
            </a:r>
            <a:endParaRPr lang="sk-SK" sz="1800" b="1" dirty="0" smtClean="0">
              <a:latin typeface="Georgia" panose="02040502050405020303" pitchFamily="18" charset="0"/>
              <a:cs typeface="Arial"/>
            </a:endParaRPr>
          </a:p>
          <a:p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</a:rPr>
              <a:t>Formát, frekvencia podávania správ, jednotky a ukazovatele </a:t>
            </a:r>
            <a:r>
              <a:rPr lang="sk-SK" sz="1800" dirty="0">
                <a:latin typeface="Georgia" panose="02040502050405020303" pitchFamily="18" charset="0"/>
              </a:rPr>
              <a:t>definované vo vykonávacích aktoch </a:t>
            </a:r>
            <a:r>
              <a:rPr lang="sk-SK" sz="1800" dirty="0" smtClean="0">
                <a:latin typeface="Georgia" panose="02040502050405020303" pitchFamily="18" charset="0"/>
              </a:rPr>
              <a:t>Komisie</a:t>
            </a:r>
          </a:p>
          <a:p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Administratívne </a:t>
            </a:r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</a:rPr>
              <a:t>údaje </a:t>
            </a:r>
            <a:r>
              <a:rPr lang="sk-SK" sz="1800" dirty="0">
                <a:latin typeface="Georgia" panose="02040502050405020303" pitchFamily="18" charset="0"/>
              </a:rPr>
              <a:t>nahlásené EÚ do 30. septembra nasledujúceho vykazovacieho </a:t>
            </a:r>
            <a:r>
              <a:rPr lang="sk-SK" sz="1800" dirty="0" smtClean="0">
                <a:latin typeface="Georgia" panose="02040502050405020303" pitchFamily="18" charset="0"/>
              </a:rPr>
              <a:t>roka</a:t>
            </a:r>
          </a:p>
          <a:p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Údaje </a:t>
            </a:r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</a:rPr>
              <a:t>o emisiách a prenosoch odpadu </a:t>
            </a:r>
            <a:r>
              <a:rPr lang="sk-SK" sz="1800" dirty="0">
                <a:latin typeface="Georgia" panose="02040502050405020303" pitchFamily="18" charset="0"/>
              </a:rPr>
              <a:t>(tematické informácie) do 30. novembra nasledujúceho vykazovaného </a:t>
            </a:r>
            <a:r>
              <a:rPr lang="sk-SK" sz="1800" dirty="0" smtClean="0">
                <a:latin typeface="Georgia" panose="02040502050405020303" pitchFamily="18" charset="0"/>
              </a:rPr>
              <a:t>roka</a:t>
            </a:r>
          </a:p>
          <a:p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Návrh </a:t>
            </a:r>
            <a:r>
              <a:rPr lang="sk-SK" sz="1800" dirty="0">
                <a:latin typeface="Georgia" panose="02040502050405020303" pitchFamily="18" charset="0"/>
              </a:rPr>
              <a:t>národného PRTR - výber členského štátu, ale zabezpečenie súladu s Kyjevským </a:t>
            </a:r>
            <a:r>
              <a:rPr lang="sk-SK" sz="1800" dirty="0" smtClean="0">
                <a:latin typeface="Georgia" panose="02040502050405020303" pitchFamily="18" charset="0"/>
              </a:rPr>
              <a:t>protokolom</a:t>
            </a:r>
          </a:p>
          <a:p>
            <a:r>
              <a:rPr lang="sk-SK" sz="1800" dirty="0" smtClean="0">
                <a:latin typeface="Georgia" panose="02040502050405020303" pitchFamily="18" charset="0"/>
              </a:rPr>
              <a:t>Niektoré </a:t>
            </a:r>
            <a:r>
              <a:rPr lang="sk-SK" sz="1800" dirty="0">
                <a:latin typeface="Georgia" panose="02040502050405020303" pitchFamily="18" charset="0"/>
              </a:rPr>
              <a:t>ČŠ zbierajú údaje, ktoré presahujú rámec požiadaviek nariadenia EÚ (znečisťujúce látky, prahové hodnoty</a:t>
            </a:r>
            <a:r>
              <a:rPr lang="sk-SK" sz="1800" dirty="0" smtClean="0">
                <a:latin typeface="Georgia" panose="02040502050405020303" pitchFamily="18" charset="0"/>
              </a:rPr>
              <a:t>)</a:t>
            </a:r>
          </a:p>
          <a:p>
            <a:endParaRPr lang="sk-SK" sz="18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sk-SK" sz="1800" b="1" dirty="0" smtClean="0">
                <a:latin typeface="Georgia" panose="02040502050405020303" pitchFamily="18" charset="0"/>
              </a:rPr>
              <a:t>Európska </a:t>
            </a:r>
            <a:r>
              <a:rPr lang="sk-SK" sz="1800" b="1" dirty="0">
                <a:latin typeface="Georgia" panose="02040502050405020303" pitchFamily="18" charset="0"/>
              </a:rPr>
              <a:t>environmentálna agentúra spravuje údaje v mene </a:t>
            </a:r>
            <a:r>
              <a:rPr lang="sk-SK" sz="1800" b="1" dirty="0" smtClean="0">
                <a:latin typeface="Georgia" panose="02040502050405020303" pitchFamily="18" charset="0"/>
              </a:rPr>
              <a:t>Komisie</a:t>
            </a:r>
          </a:p>
          <a:p>
            <a:r>
              <a:rPr lang="sk-SK" sz="1900" dirty="0">
                <a:solidFill>
                  <a:srgbClr val="0000FF"/>
                </a:solidFill>
                <a:latin typeface="Georgia" panose="02040502050405020303" pitchFamily="18" charset="0"/>
              </a:rPr>
              <a:t>Definuje </a:t>
            </a:r>
            <a:r>
              <a:rPr lang="sk-SK" sz="1900" dirty="0">
                <a:latin typeface="Georgia" panose="02040502050405020303" pitchFamily="18" charset="0"/>
              </a:rPr>
              <a:t>dátové štruktúry a procesy </a:t>
            </a:r>
            <a:r>
              <a:rPr lang="sk-SK" sz="1900" dirty="0" smtClean="0">
                <a:latin typeface="Georgia" panose="02040502050405020303" pitchFamily="18" charset="0"/>
              </a:rPr>
              <a:t>predkladania</a:t>
            </a:r>
          </a:p>
          <a:p>
            <a:r>
              <a:rPr lang="sk-SK" sz="1900" dirty="0">
                <a:latin typeface="Georgia" panose="02040502050405020303" pitchFamily="18" charset="0"/>
              </a:rPr>
              <a:t>S</a:t>
            </a:r>
            <a:r>
              <a:rPr lang="sk-SK" sz="1900" dirty="0" smtClean="0">
                <a:latin typeface="Georgia" panose="02040502050405020303" pitchFamily="18" charset="0"/>
              </a:rPr>
              <a:t>pravuje </a:t>
            </a:r>
            <a:r>
              <a:rPr lang="sk-SK" sz="1900" dirty="0">
                <a:latin typeface="Georgia" panose="02040502050405020303" pitchFamily="18" charset="0"/>
              </a:rPr>
              <a:t>dátové </a:t>
            </a:r>
            <a:r>
              <a:rPr lang="sk-SK" sz="1900" dirty="0" smtClean="0">
                <a:latin typeface="Georgia" panose="02040502050405020303" pitchFamily="18" charset="0"/>
              </a:rPr>
              <a:t>toky</a:t>
            </a:r>
          </a:p>
          <a:p>
            <a:r>
              <a:rPr lang="sk-SK" sz="1900" dirty="0">
                <a:latin typeface="Georgia" panose="02040502050405020303" pitchFamily="18" charset="0"/>
              </a:rPr>
              <a:t>S</a:t>
            </a:r>
            <a:r>
              <a:rPr lang="sk-SK" sz="1900" dirty="0" smtClean="0">
                <a:latin typeface="Georgia" panose="02040502050405020303" pitchFamily="18" charset="0"/>
              </a:rPr>
              <a:t>pravuje </a:t>
            </a:r>
            <a:r>
              <a:rPr lang="sk-SK" sz="1900" dirty="0">
                <a:solidFill>
                  <a:srgbClr val="0000FF"/>
                </a:solidFill>
                <a:latin typeface="Georgia" panose="02040502050405020303" pitchFamily="18" charset="0"/>
              </a:rPr>
              <a:t>žiadosti o dôvernosť </a:t>
            </a:r>
            <a:r>
              <a:rPr lang="sk-SK" sz="19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údajov</a:t>
            </a:r>
          </a:p>
          <a:p>
            <a:r>
              <a:rPr lang="sk-SK" sz="1900" dirty="0">
                <a:latin typeface="Georgia" panose="02040502050405020303" pitchFamily="18" charset="0"/>
              </a:rPr>
              <a:t>V</a:t>
            </a:r>
            <a:r>
              <a:rPr lang="sk-SK" sz="1900" dirty="0" smtClean="0">
                <a:latin typeface="Georgia" panose="02040502050405020303" pitchFamily="18" charset="0"/>
              </a:rPr>
              <a:t>ykonáva </a:t>
            </a:r>
            <a:r>
              <a:rPr lang="sk-SK" sz="1900" dirty="0">
                <a:solidFill>
                  <a:srgbClr val="0000FF"/>
                </a:solidFill>
                <a:latin typeface="Georgia" panose="02040502050405020303" pitchFamily="18" charset="0"/>
              </a:rPr>
              <a:t>kontroly </a:t>
            </a:r>
            <a:r>
              <a:rPr lang="sk-SK" sz="19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kvality</a:t>
            </a:r>
          </a:p>
          <a:p>
            <a:r>
              <a:rPr lang="sk-SK" sz="1900" dirty="0" smtClean="0">
                <a:latin typeface="Georgia" panose="02040502050405020303" pitchFamily="18" charset="0"/>
              </a:rPr>
              <a:t>Zverejňuje </a:t>
            </a:r>
            <a:r>
              <a:rPr lang="sk-SK" sz="1900" dirty="0">
                <a:latin typeface="Georgia" panose="02040502050405020303" pitchFamily="18" charset="0"/>
              </a:rPr>
              <a:t>údaje do jedného mesiaca od ukončenia podávania správ členskými </a:t>
            </a:r>
            <a:r>
              <a:rPr lang="sk-SK" sz="1900" dirty="0" smtClean="0">
                <a:latin typeface="Georgia" panose="02040502050405020303" pitchFamily="18" charset="0"/>
              </a:rPr>
              <a:t>štátmi</a:t>
            </a:r>
          </a:p>
          <a:p>
            <a:r>
              <a:rPr lang="sk-SK" sz="1900" dirty="0" smtClean="0">
                <a:latin typeface="Georgia" panose="02040502050405020303" pitchFamily="18" charset="0"/>
              </a:rPr>
              <a:t>Prevádzkuje </a:t>
            </a:r>
            <a:r>
              <a:rPr lang="sk-SK" sz="1900" dirty="0">
                <a:solidFill>
                  <a:srgbClr val="0000FF"/>
                </a:solidFill>
                <a:latin typeface="Georgia" panose="02040502050405020303" pitchFamily="18" charset="0"/>
              </a:rPr>
              <a:t>asistenčnú </a:t>
            </a:r>
            <a:r>
              <a:rPr lang="sk-SK" sz="19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službu</a:t>
            </a:r>
          </a:p>
          <a:p>
            <a:r>
              <a:rPr lang="sk-SK" sz="1900" dirty="0">
                <a:latin typeface="Georgia" panose="02040502050405020303" pitchFamily="18" charset="0"/>
              </a:rPr>
              <a:t>P</a:t>
            </a:r>
            <a:r>
              <a:rPr lang="sk-SK" sz="1900" dirty="0" smtClean="0">
                <a:latin typeface="Georgia" panose="02040502050405020303" pitchFamily="18" charset="0"/>
              </a:rPr>
              <a:t>oskytuje </a:t>
            </a:r>
            <a:r>
              <a:rPr lang="sk-SK" sz="1900" dirty="0">
                <a:solidFill>
                  <a:srgbClr val="0000FF"/>
                </a:solidFill>
                <a:latin typeface="Georgia" panose="02040502050405020303" pitchFamily="18" charset="0"/>
              </a:rPr>
              <a:t>podporu </a:t>
            </a:r>
            <a:r>
              <a:rPr lang="sk-SK" sz="1900" dirty="0">
                <a:latin typeface="Georgia" panose="02040502050405020303" pitchFamily="18" charset="0"/>
              </a:rPr>
              <a:t>národným </a:t>
            </a:r>
            <a:r>
              <a:rPr lang="sk-SK" sz="1900" dirty="0" err="1" smtClean="0">
                <a:latin typeface="Georgia" panose="02040502050405020303" pitchFamily="18" charset="0"/>
              </a:rPr>
              <a:t>nahlasovateľom</a:t>
            </a:r>
            <a:r>
              <a:rPr lang="sk-SK" sz="1900" dirty="0" smtClean="0">
                <a:latin typeface="Georgia" panose="02040502050405020303" pitchFamily="18" charset="0"/>
              </a:rPr>
              <a:t> údajov</a:t>
            </a:r>
          </a:p>
          <a:p>
            <a:endParaRPr lang="sk-SK" sz="1800" b="1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3529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F85867-402A-BCBD-134C-710688E5A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635"/>
            <a:ext cx="10515600" cy="583466"/>
          </a:xfrm>
        </p:spPr>
        <p:txBody>
          <a:bodyPr>
            <a:normAutofit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Časový harmonogram revízie</a:t>
            </a:r>
          </a:p>
        </p:txBody>
      </p:sp>
      <p:grpSp>
        <p:nvGrpSpPr>
          <p:cNvPr id="5" name="object 4"/>
          <p:cNvGrpSpPr/>
          <p:nvPr/>
        </p:nvGrpSpPr>
        <p:grpSpPr>
          <a:xfrm>
            <a:off x="971550" y="1914525"/>
            <a:ext cx="10515600" cy="3390900"/>
            <a:chOff x="971550" y="1914525"/>
            <a:chExt cx="10515600" cy="3390900"/>
          </a:xfrm>
        </p:grpSpPr>
        <p:sp>
          <p:nvSpPr>
            <p:cNvPr id="6" name="object 5"/>
            <p:cNvSpPr/>
            <p:nvPr/>
          </p:nvSpPr>
          <p:spPr>
            <a:xfrm>
              <a:off x="971550" y="2019300"/>
              <a:ext cx="10515600" cy="790575"/>
            </a:xfrm>
            <a:custGeom>
              <a:avLst/>
              <a:gdLst/>
              <a:ahLst/>
              <a:cxnLst/>
              <a:rect l="l" t="t" r="r" b="b"/>
              <a:pathLst>
                <a:path w="10515600" h="790575">
                  <a:moveTo>
                    <a:pt x="0" y="0"/>
                  </a:moveTo>
                  <a:lnTo>
                    <a:pt x="695325" y="0"/>
                  </a:lnTo>
                </a:path>
                <a:path w="10515600" h="790575">
                  <a:moveTo>
                    <a:pt x="895350" y="0"/>
                  </a:moveTo>
                  <a:lnTo>
                    <a:pt x="2857500" y="0"/>
                  </a:lnTo>
                </a:path>
                <a:path w="10515600" h="790575">
                  <a:moveTo>
                    <a:pt x="9553575" y="0"/>
                  </a:moveTo>
                  <a:lnTo>
                    <a:pt x="9720453" y="0"/>
                  </a:lnTo>
                </a:path>
                <a:path w="10515600" h="790575">
                  <a:moveTo>
                    <a:pt x="3057525" y="0"/>
                  </a:moveTo>
                  <a:lnTo>
                    <a:pt x="4886325" y="0"/>
                  </a:lnTo>
                </a:path>
                <a:path w="10515600" h="790575">
                  <a:moveTo>
                    <a:pt x="5086350" y="0"/>
                  </a:moveTo>
                  <a:lnTo>
                    <a:pt x="6838950" y="0"/>
                  </a:lnTo>
                </a:path>
                <a:path w="10515600" h="790575">
                  <a:moveTo>
                    <a:pt x="7038975" y="0"/>
                  </a:moveTo>
                  <a:lnTo>
                    <a:pt x="9353550" y="0"/>
                  </a:lnTo>
                </a:path>
                <a:path w="10515600" h="790575">
                  <a:moveTo>
                    <a:pt x="9720326" y="0"/>
                  </a:moveTo>
                  <a:lnTo>
                    <a:pt x="9768766" y="1442"/>
                  </a:lnTo>
                  <a:lnTo>
                    <a:pt x="9816440" y="5716"/>
                  </a:lnTo>
                  <a:lnTo>
                    <a:pt x="9863263" y="12737"/>
                  </a:lnTo>
                  <a:lnTo>
                    <a:pt x="9909154" y="22423"/>
                  </a:lnTo>
                  <a:lnTo>
                    <a:pt x="9954028" y="34691"/>
                  </a:lnTo>
                  <a:lnTo>
                    <a:pt x="9997802" y="49459"/>
                  </a:lnTo>
                  <a:lnTo>
                    <a:pt x="10040393" y="66645"/>
                  </a:lnTo>
                  <a:lnTo>
                    <a:pt x="10081717" y="86164"/>
                  </a:lnTo>
                  <a:lnTo>
                    <a:pt x="10121693" y="107935"/>
                  </a:lnTo>
                  <a:lnTo>
                    <a:pt x="10160235" y="131875"/>
                  </a:lnTo>
                  <a:lnTo>
                    <a:pt x="10197262" y="157902"/>
                  </a:lnTo>
                  <a:lnTo>
                    <a:pt x="10232689" y="185932"/>
                  </a:lnTo>
                  <a:lnTo>
                    <a:pt x="10266434" y="215882"/>
                  </a:lnTo>
                  <a:lnTo>
                    <a:pt x="10298414" y="247671"/>
                  </a:lnTo>
                  <a:lnTo>
                    <a:pt x="10328544" y="281216"/>
                  </a:lnTo>
                  <a:lnTo>
                    <a:pt x="10356742" y="316433"/>
                  </a:lnTo>
                  <a:lnTo>
                    <a:pt x="10382925" y="353240"/>
                  </a:lnTo>
                  <a:lnTo>
                    <a:pt x="10407010" y="391555"/>
                  </a:lnTo>
                  <a:lnTo>
                    <a:pt x="10428912" y="431294"/>
                  </a:lnTo>
                  <a:lnTo>
                    <a:pt x="10448550" y="472375"/>
                  </a:lnTo>
                  <a:lnTo>
                    <a:pt x="10465839" y="514716"/>
                  </a:lnTo>
                  <a:lnTo>
                    <a:pt x="10480697" y="558233"/>
                  </a:lnTo>
                  <a:lnTo>
                    <a:pt x="10493040" y="602844"/>
                  </a:lnTo>
                  <a:lnTo>
                    <a:pt x="10502785" y="648467"/>
                  </a:lnTo>
                  <a:lnTo>
                    <a:pt x="10509849" y="695018"/>
                  </a:lnTo>
                  <a:lnTo>
                    <a:pt x="10514148" y="742415"/>
                  </a:lnTo>
                  <a:lnTo>
                    <a:pt x="10515600" y="790575"/>
                  </a:lnTo>
                </a:path>
              </a:pathLst>
            </a:custGeom>
            <a:ln w="76200">
              <a:solidFill>
                <a:srgbClr val="055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971550" y="3600450"/>
              <a:ext cx="795655" cy="1590675"/>
            </a:xfrm>
            <a:custGeom>
              <a:avLst/>
              <a:gdLst/>
              <a:ahLst/>
              <a:cxnLst/>
              <a:rect l="l" t="t" r="r" b="b"/>
              <a:pathLst>
                <a:path w="795655" h="1590675">
                  <a:moveTo>
                    <a:pt x="795401" y="0"/>
                  </a:moveTo>
                  <a:lnTo>
                    <a:pt x="746946" y="1451"/>
                  </a:lnTo>
                  <a:lnTo>
                    <a:pt x="699260" y="5750"/>
                  </a:lnTo>
                  <a:lnTo>
                    <a:pt x="652425" y="12814"/>
                  </a:lnTo>
                  <a:lnTo>
                    <a:pt x="606524" y="22559"/>
                  </a:lnTo>
                  <a:lnTo>
                    <a:pt x="561640" y="34902"/>
                  </a:lnTo>
                  <a:lnTo>
                    <a:pt x="517857" y="49760"/>
                  </a:lnTo>
                  <a:lnTo>
                    <a:pt x="475258" y="67049"/>
                  </a:lnTo>
                  <a:lnTo>
                    <a:pt x="433926" y="86687"/>
                  </a:lnTo>
                  <a:lnTo>
                    <a:pt x="393944" y="108589"/>
                  </a:lnTo>
                  <a:lnTo>
                    <a:pt x="355396" y="132674"/>
                  </a:lnTo>
                  <a:lnTo>
                    <a:pt x="318364" y="158857"/>
                  </a:lnTo>
                  <a:lnTo>
                    <a:pt x="282932" y="187055"/>
                  </a:lnTo>
                  <a:lnTo>
                    <a:pt x="249183" y="217185"/>
                  </a:lnTo>
                  <a:lnTo>
                    <a:pt x="217200" y="249165"/>
                  </a:lnTo>
                  <a:lnTo>
                    <a:pt x="187066" y="282910"/>
                  </a:lnTo>
                  <a:lnTo>
                    <a:pt x="158865" y="318337"/>
                  </a:lnTo>
                  <a:lnTo>
                    <a:pt x="132680" y="355364"/>
                  </a:lnTo>
                  <a:lnTo>
                    <a:pt x="108594" y="393906"/>
                  </a:lnTo>
                  <a:lnTo>
                    <a:pt x="86690" y="433882"/>
                  </a:lnTo>
                  <a:lnTo>
                    <a:pt x="67051" y="475206"/>
                  </a:lnTo>
                  <a:lnTo>
                    <a:pt x="49761" y="517797"/>
                  </a:lnTo>
                  <a:lnTo>
                    <a:pt x="34903" y="561571"/>
                  </a:lnTo>
                  <a:lnTo>
                    <a:pt x="22560" y="606445"/>
                  </a:lnTo>
                  <a:lnTo>
                    <a:pt x="12814" y="652336"/>
                  </a:lnTo>
                  <a:lnTo>
                    <a:pt x="5750" y="699159"/>
                  </a:lnTo>
                  <a:lnTo>
                    <a:pt x="1451" y="746833"/>
                  </a:lnTo>
                  <a:lnTo>
                    <a:pt x="0" y="795274"/>
                  </a:lnTo>
                </a:path>
                <a:path w="795655" h="1590675">
                  <a:moveTo>
                    <a:pt x="795401" y="1590675"/>
                  </a:moveTo>
                  <a:lnTo>
                    <a:pt x="746946" y="1589223"/>
                  </a:lnTo>
                  <a:lnTo>
                    <a:pt x="699260" y="1584924"/>
                  </a:lnTo>
                  <a:lnTo>
                    <a:pt x="652425" y="1577860"/>
                  </a:lnTo>
                  <a:lnTo>
                    <a:pt x="606524" y="1568114"/>
                  </a:lnTo>
                  <a:lnTo>
                    <a:pt x="561640" y="1555771"/>
                  </a:lnTo>
                  <a:lnTo>
                    <a:pt x="517857" y="1540913"/>
                  </a:lnTo>
                  <a:lnTo>
                    <a:pt x="475258" y="1523623"/>
                  </a:lnTo>
                  <a:lnTo>
                    <a:pt x="433926" y="1503984"/>
                  </a:lnTo>
                  <a:lnTo>
                    <a:pt x="393944" y="1482080"/>
                  </a:lnTo>
                  <a:lnTo>
                    <a:pt x="355396" y="1457994"/>
                  </a:lnTo>
                  <a:lnTo>
                    <a:pt x="318364" y="1431809"/>
                  </a:lnTo>
                  <a:lnTo>
                    <a:pt x="282932" y="1403608"/>
                  </a:lnTo>
                  <a:lnTo>
                    <a:pt x="249183" y="1373474"/>
                  </a:lnTo>
                  <a:lnTo>
                    <a:pt x="217200" y="1341491"/>
                  </a:lnTo>
                  <a:lnTo>
                    <a:pt x="187066" y="1307742"/>
                  </a:lnTo>
                  <a:lnTo>
                    <a:pt x="158865" y="1272310"/>
                  </a:lnTo>
                  <a:lnTo>
                    <a:pt x="132680" y="1235278"/>
                  </a:lnTo>
                  <a:lnTo>
                    <a:pt x="108594" y="1196730"/>
                  </a:lnTo>
                  <a:lnTo>
                    <a:pt x="86690" y="1156748"/>
                  </a:lnTo>
                  <a:lnTo>
                    <a:pt x="67051" y="1115416"/>
                  </a:lnTo>
                  <a:lnTo>
                    <a:pt x="49761" y="1072817"/>
                  </a:lnTo>
                  <a:lnTo>
                    <a:pt x="34903" y="1029034"/>
                  </a:lnTo>
                  <a:lnTo>
                    <a:pt x="22560" y="984150"/>
                  </a:lnTo>
                  <a:lnTo>
                    <a:pt x="12814" y="938249"/>
                  </a:lnTo>
                  <a:lnTo>
                    <a:pt x="5750" y="891414"/>
                  </a:lnTo>
                  <a:lnTo>
                    <a:pt x="1451" y="843728"/>
                  </a:lnTo>
                  <a:lnTo>
                    <a:pt x="0" y="795274"/>
                  </a:lnTo>
                </a:path>
              </a:pathLst>
            </a:custGeom>
            <a:ln w="76200">
              <a:solidFill>
                <a:srgbClr val="055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762125" y="5076825"/>
              <a:ext cx="7240270" cy="228600"/>
            </a:xfrm>
            <a:custGeom>
              <a:avLst/>
              <a:gdLst/>
              <a:ahLst/>
              <a:cxnLst/>
              <a:rect l="l" t="t" r="r" b="b"/>
              <a:pathLst>
                <a:path w="7240270" h="228600">
                  <a:moveTo>
                    <a:pt x="7011289" y="0"/>
                  </a:moveTo>
                  <a:lnTo>
                    <a:pt x="7011289" y="228600"/>
                  </a:lnTo>
                  <a:lnTo>
                    <a:pt x="7163689" y="152400"/>
                  </a:lnTo>
                  <a:lnTo>
                    <a:pt x="7049389" y="152400"/>
                  </a:lnTo>
                  <a:lnTo>
                    <a:pt x="7049389" y="76200"/>
                  </a:lnTo>
                  <a:lnTo>
                    <a:pt x="7163689" y="76200"/>
                  </a:lnTo>
                  <a:lnTo>
                    <a:pt x="7011289" y="0"/>
                  </a:lnTo>
                  <a:close/>
                </a:path>
                <a:path w="7240270" h="228600">
                  <a:moveTo>
                    <a:pt x="7011289" y="76200"/>
                  </a:moveTo>
                  <a:lnTo>
                    <a:pt x="0" y="76200"/>
                  </a:lnTo>
                  <a:lnTo>
                    <a:pt x="0" y="152400"/>
                  </a:lnTo>
                  <a:lnTo>
                    <a:pt x="7011289" y="152400"/>
                  </a:lnTo>
                  <a:lnTo>
                    <a:pt x="7011289" y="76200"/>
                  </a:lnTo>
                  <a:close/>
                </a:path>
                <a:path w="7240270" h="228600">
                  <a:moveTo>
                    <a:pt x="7163689" y="76200"/>
                  </a:moveTo>
                  <a:lnTo>
                    <a:pt x="7049389" y="76200"/>
                  </a:lnTo>
                  <a:lnTo>
                    <a:pt x="7049389" y="152400"/>
                  </a:lnTo>
                  <a:lnTo>
                    <a:pt x="7163689" y="152400"/>
                  </a:lnTo>
                  <a:lnTo>
                    <a:pt x="7239889" y="114300"/>
                  </a:lnTo>
                  <a:lnTo>
                    <a:pt x="7163689" y="76200"/>
                  </a:lnTo>
                  <a:close/>
                </a:path>
              </a:pathLst>
            </a:custGeom>
            <a:solidFill>
              <a:srgbClr val="0550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666875" y="1914525"/>
              <a:ext cx="8858250" cy="200025"/>
            </a:xfrm>
            <a:custGeom>
              <a:avLst/>
              <a:gdLst/>
              <a:ahLst/>
              <a:cxnLst/>
              <a:rect l="l" t="t" r="r" b="b"/>
              <a:pathLst>
                <a:path w="8858250" h="200025">
                  <a:moveTo>
                    <a:pt x="0" y="200025"/>
                  </a:moveTo>
                  <a:lnTo>
                    <a:pt x="200025" y="200025"/>
                  </a:lnTo>
                  <a:lnTo>
                    <a:pt x="200025" y="0"/>
                  </a:lnTo>
                  <a:lnTo>
                    <a:pt x="0" y="0"/>
                  </a:lnTo>
                  <a:lnTo>
                    <a:pt x="0" y="200025"/>
                  </a:lnTo>
                  <a:close/>
                </a:path>
                <a:path w="8858250" h="200025">
                  <a:moveTo>
                    <a:pt x="2162175" y="200025"/>
                  </a:moveTo>
                  <a:lnTo>
                    <a:pt x="2362200" y="200025"/>
                  </a:lnTo>
                  <a:lnTo>
                    <a:pt x="2362200" y="0"/>
                  </a:lnTo>
                  <a:lnTo>
                    <a:pt x="2162175" y="0"/>
                  </a:lnTo>
                  <a:lnTo>
                    <a:pt x="2162175" y="200025"/>
                  </a:lnTo>
                  <a:close/>
                </a:path>
                <a:path w="8858250" h="200025">
                  <a:moveTo>
                    <a:pt x="4191000" y="200025"/>
                  </a:moveTo>
                  <a:lnTo>
                    <a:pt x="4391025" y="200025"/>
                  </a:lnTo>
                  <a:lnTo>
                    <a:pt x="4391025" y="0"/>
                  </a:lnTo>
                  <a:lnTo>
                    <a:pt x="4191000" y="0"/>
                  </a:lnTo>
                  <a:lnTo>
                    <a:pt x="4191000" y="200025"/>
                  </a:lnTo>
                  <a:close/>
                </a:path>
                <a:path w="8858250" h="200025">
                  <a:moveTo>
                    <a:pt x="6143625" y="200025"/>
                  </a:moveTo>
                  <a:lnTo>
                    <a:pt x="6343650" y="200025"/>
                  </a:lnTo>
                  <a:lnTo>
                    <a:pt x="6343650" y="0"/>
                  </a:lnTo>
                  <a:lnTo>
                    <a:pt x="6143625" y="0"/>
                  </a:lnTo>
                  <a:lnTo>
                    <a:pt x="6143625" y="200025"/>
                  </a:lnTo>
                  <a:close/>
                </a:path>
                <a:path w="8858250" h="200025">
                  <a:moveTo>
                    <a:pt x="8658225" y="200025"/>
                  </a:moveTo>
                  <a:lnTo>
                    <a:pt x="8858250" y="200025"/>
                  </a:lnTo>
                  <a:lnTo>
                    <a:pt x="8858250" y="0"/>
                  </a:lnTo>
                  <a:lnTo>
                    <a:pt x="8658225" y="0"/>
                  </a:lnTo>
                  <a:lnTo>
                    <a:pt x="8658225" y="200025"/>
                  </a:lnTo>
                  <a:close/>
                </a:path>
              </a:pathLst>
            </a:custGeom>
            <a:ln w="38100">
              <a:solidFill>
                <a:srgbClr val="055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ject 4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28384" y="1221486"/>
            <a:ext cx="828675" cy="581025"/>
          </a:xfrm>
          <a:prstGeom prst="rect">
            <a:avLst/>
          </a:prstGeom>
        </p:spPr>
      </p:pic>
      <p:pic>
        <p:nvPicPr>
          <p:cNvPr id="12" name="object 3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09975" y="1323975"/>
            <a:ext cx="1181100" cy="476250"/>
          </a:xfrm>
          <a:prstGeom prst="rect">
            <a:avLst/>
          </a:prstGeom>
        </p:spPr>
      </p:pic>
      <p:pic>
        <p:nvPicPr>
          <p:cNvPr id="13" name="object 3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57825" y="1219200"/>
            <a:ext cx="990600" cy="790575"/>
          </a:xfrm>
          <a:prstGeom prst="rect">
            <a:avLst/>
          </a:prstGeom>
        </p:spPr>
      </p:pic>
      <p:pic>
        <p:nvPicPr>
          <p:cNvPr id="14" name="object 3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48625" y="1323975"/>
            <a:ext cx="990600" cy="790575"/>
          </a:xfrm>
          <a:prstGeom prst="rect">
            <a:avLst/>
          </a:prstGeom>
        </p:spPr>
      </p:pic>
      <p:pic>
        <p:nvPicPr>
          <p:cNvPr id="15" name="object 3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20125" y="828675"/>
            <a:ext cx="838200" cy="581025"/>
          </a:xfrm>
          <a:prstGeom prst="rect">
            <a:avLst/>
          </a:prstGeom>
        </p:spPr>
      </p:pic>
      <p:pic>
        <p:nvPicPr>
          <p:cNvPr id="16" name="object 3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86850" y="1447800"/>
            <a:ext cx="1181100" cy="476250"/>
          </a:xfrm>
          <a:prstGeom prst="rect">
            <a:avLst/>
          </a:prstGeom>
        </p:spPr>
      </p:pic>
      <p:sp>
        <p:nvSpPr>
          <p:cNvPr id="19" name="object 10"/>
          <p:cNvSpPr txBox="1"/>
          <p:nvPr/>
        </p:nvSpPr>
        <p:spPr>
          <a:xfrm>
            <a:off x="1235392" y="2393061"/>
            <a:ext cx="1053465" cy="7675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05/04/2022</a:t>
            </a:r>
            <a:endParaRPr sz="1550" dirty="0">
              <a:latin typeface="Arial"/>
              <a:cs typeface="Arial"/>
            </a:endParaRPr>
          </a:p>
          <a:p>
            <a:pPr marL="86360" marR="5080" indent="-74295">
              <a:lnSpc>
                <a:spcPts val="1950"/>
              </a:lnSpc>
              <a:spcBef>
                <a:spcPts val="10"/>
              </a:spcBef>
            </a:pPr>
            <a:r>
              <a:rPr lang="sk-SK" sz="1550" dirty="0">
                <a:solidFill>
                  <a:srgbClr val="4D4D4E"/>
                </a:solidFill>
                <a:latin typeface="Arial"/>
                <a:cs typeface="Arial"/>
              </a:rPr>
              <a:t>Prijímanie návrhov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0" name="object 11"/>
          <p:cNvSpPr txBox="1"/>
          <p:nvPr/>
        </p:nvSpPr>
        <p:spPr>
          <a:xfrm>
            <a:off x="3311455" y="2389908"/>
            <a:ext cx="1474556" cy="98296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k-SK" sz="1550" b="1" spc="-10" dirty="0" smtClean="0">
                <a:solidFill>
                  <a:srgbClr val="05509F"/>
                </a:solidFill>
                <a:latin typeface="Arial"/>
                <a:cs typeface="Arial"/>
              </a:rPr>
              <a:t>   </a:t>
            </a:r>
            <a:r>
              <a:rPr sz="1550" b="1" spc="-10" dirty="0" smtClean="0">
                <a:solidFill>
                  <a:srgbClr val="05509F"/>
                </a:solidFill>
                <a:latin typeface="Arial"/>
                <a:cs typeface="Arial"/>
              </a:rPr>
              <a:t>16/03/2023</a:t>
            </a:r>
            <a:endParaRPr lang="sk-SK" sz="155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lang="sk-SK" sz="1550" spc="-10" dirty="0" smtClean="0">
                <a:solidFill>
                  <a:srgbClr val="4D4D4E"/>
                </a:solidFill>
                <a:latin typeface="Arial"/>
                <a:cs typeface="Arial"/>
              </a:rPr>
              <a:t>Všeobecné </a:t>
            </a:r>
            <a:r>
              <a:rPr lang="sk-SK" sz="1550" spc="-10" dirty="0">
                <a:solidFill>
                  <a:srgbClr val="4D4D4E"/>
                </a:solidFill>
                <a:latin typeface="Arial"/>
                <a:cs typeface="Arial"/>
              </a:rPr>
              <a:t>smerovanie Rady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1" name="object 12"/>
          <p:cNvSpPr txBox="1"/>
          <p:nvPr/>
        </p:nvSpPr>
        <p:spPr>
          <a:xfrm>
            <a:off x="5315874" y="2357288"/>
            <a:ext cx="1308170" cy="102399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sk-SK" sz="1550" b="1" spc="-10" dirty="0" smtClean="0">
                <a:solidFill>
                  <a:srgbClr val="05509F"/>
                </a:solidFill>
                <a:latin typeface="Arial"/>
                <a:cs typeface="Arial"/>
              </a:rPr>
              <a:t>   </a:t>
            </a:r>
            <a:r>
              <a:rPr sz="1550" b="1" spc="-10" dirty="0" smtClean="0">
                <a:solidFill>
                  <a:srgbClr val="05509F"/>
                </a:solidFill>
                <a:latin typeface="Arial"/>
                <a:cs typeface="Arial"/>
              </a:rPr>
              <a:t>11/07/2023</a:t>
            </a:r>
            <a:endParaRPr sz="1550" dirty="0">
              <a:latin typeface="Arial"/>
              <a:cs typeface="Arial"/>
            </a:endParaRPr>
          </a:p>
          <a:p>
            <a:pPr marL="29845" marR="24765" indent="45085" algn="ctr">
              <a:lnSpc>
                <a:spcPts val="1950"/>
              </a:lnSpc>
              <a:spcBef>
                <a:spcPts val="10"/>
              </a:spcBef>
            </a:pPr>
            <a:r>
              <a:rPr lang="sk-SK" sz="1550" spc="-10" dirty="0">
                <a:solidFill>
                  <a:srgbClr val="4D4D4E"/>
                </a:solidFill>
                <a:latin typeface="Arial"/>
                <a:cs typeface="Arial"/>
              </a:rPr>
              <a:t>Mandát Európskeho parlamentu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3" name="object 14"/>
          <p:cNvSpPr txBox="1"/>
          <p:nvPr/>
        </p:nvSpPr>
        <p:spPr>
          <a:xfrm>
            <a:off x="9918700" y="2316416"/>
            <a:ext cx="1028700" cy="7675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28/11/2023</a:t>
            </a:r>
            <a:endParaRPr sz="1550" dirty="0">
              <a:latin typeface="Arial"/>
              <a:cs typeface="Arial"/>
            </a:endParaRPr>
          </a:p>
          <a:p>
            <a:pPr marL="28575" marR="20320" indent="4445" algn="ctr">
              <a:lnSpc>
                <a:spcPts val="1950"/>
              </a:lnSpc>
              <a:spcBef>
                <a:spcPts val="10"/>
              </a:spcBef>
            </a:pPr>
            <a:r>
              <a:rPr lang="sk-SK" sz="1550" spc="-10" dirty="0">
                <a:solidFill>
                  <a:srgbClr val="4D4D4E"/>
                </a:solidFill>
                <a:latin typeface="Arial"/>
                <a:cs typeface="Arial"/>
              </a:rPr>
              <a:t>Politická dohoda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9" name="object 28"/>
          <p:cNvSpPr/>
          <p:nvPr/>
        </p:nvSpPr>
        <p:spPr>
          <a:xfrm>
            <a:off x="2771775" y="3505200"/>
            <a:ext cx="190500" cy="200025"/>
          </a:xfrm>
          <a:custGeom>
            <a:avLst/>
            <a:gdLst/>
            <a:ahLst/>
            <a:cxnLst/>
            <a:rect l="l" t="t" r="r" b="b"/>
            <a:pathLst>
              <a:path w="190500" h="200025">
                <a:moveTo>
                  <a:pt x="190500" y="0"/>
                </a:moveTo>
                <a:lnTo>
                  <a:pt x="0" y="0"/>
                </a:lnTo>
                <a:lnTo>
                  <a:pt x="0" y="200025"/>
                </a:lnTo>
                <a:lnTo>
                  <a:pt x="190500" y="200025"/>
                </a:lnTo>
                <a:lnTo>
                  <a:pt x="1905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8"/>
          <p:cNvSpPr/>
          <p:nvPr/>
        </p:nvSpPr>
        <p:spPr>
          <a:xfrm>
            <a:off x="4691062" y="4253023"/>
            <a:ext cx="200025" cy="200025"/>
          </a:xfrm>
          <a:custGeom>
            <a:avLst/>
            <a:gdLst/>
            <a:ahLst/>
            <a:cxnLst/>
            <a:rect l="l" t="t" r="r" b="b"/>
            <a:pathLst>
              <a:path w="200025" h="200025">
                <a:moveTo>
                  <a:pt x="200025" y="0"/>
                </a:moveTo>
                <a:lnTo>
                  <a:pt x="0" y="0"/>
                </a:lnTo>
                <a:lnTo>
                  <a:pt x="0" y="200025"/>
                </a:lnTo>
                <a:lnTo>
                  <a:pt x="200025" y="200025"/>
                </a:lnTo>
                <a:lnTo>
                  <a:pt x="2000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0"/>
          <p:cNvSpPr/>
          <p:nvPr/>
        </p:nvSpPr>
        <p:spPr>
          <a:xfrm>
            <a:off x="7489731" y="4504560"/>
            <a:ext cx="190500" cy="190500"/>
          </a:xfrm>
          <a:custGeom>
            <a:avLst/>
            <a:gdLst/>
            <a:ahLst/>
            <a:cxnLst/>
            <a:rect l="l" t="t" r="r" b="b"/>
            <a:pathLst>
              <a:path w="190500" h="190500">
                <a:moveTo>
                  <a:pt x="190500" y="0"/>
                </a:moveTo>
                <a:lnTo>
                  <a:pt x="0" y="0"/>
                </a:lnTo>
                <a:lnTo>
                  <a:pt x="0" y="190500"/>
                </a:lnTo>
                <a:lnTo>
                  <a:pt x="190500" y="190500"/>
                </a:lnTo>
                <a:lnTo>
                  <a:pt x="1905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6"/>
          <p:cNvSpPr/>
          <p:nvPr/>
        </p:nvSpPr>
        <p:spPr>
          <a:xfrm>
            <a:off x="1606888" y="2775902"/>
            <a:ext cx="9915525" cy="906144"/>
          </a:xfrm>
          <a:custGeom>
            <a:avLst/>
            <a:gdLst/>
            <a:ahLst/>
            <a:cxnLst/>
            <a:rect l="l" t="t" r="r" b="b"/>
            <a:pathLst>
              <a:path w="9915525" h="906145">
                <a:moveTo>
                  <a:pt x="9915525" y="2032"/>
                </a:moveTo>
                <a:lnTo>
                  <a:pt x="9839325" y="0"/>
                </a:lnTo>
                <a:lnTo>
                  <a:pt x="9838436" y="38862"/>
                </a:lnTo>
                <a:lnTo>
                  <a:pt x="9838322" y="40424"/>
                </a:lnTo>
                <a:lnTo>
                  <a:pt x="9838284" y="40767"/>
                </a:lnTo>
                <a:lnTo>
                  <a:pt x="9835553" y="76758"/>
                </a:lnTo>
                <a:lnTo>
                  <a:pt x="9835502" y="77381"/>
                </a:lnTo>
                <a:lnTo>
                  <a:pt x="9835286" y="78994"/>
                </a:lnTo>
                <a:lnTo>
                  <a:pt x="9830422" y="116598"/>
                </a:lnTo>
                <a:lnTo>
                  <a:pt x="9830346" y="117195"/>
                </a:lnTo>
                <a:lnTo>
                  <a:pt x="9828505" y="127254"/>
                </a:lnTo>
                <a:lnTo>
                  <a:pt x="9824085" y="151765"/>
                </a:lnTo>
                <a:lnTo>
                  <a:pt x="9823844" y="152895"/>
                </a:lnTo>
                <a:lnTo>
                  <a:pt x="9823666" y="153543"/>
                </a:lnTo>
                <a:lnTo>
                  <a:pt x="9820300" y="168021"/>
                </a:lnTo>
                <a:lnTo>
                  <a:pt x="9815703" y="188087"/>
                </a:lnTo>
                <a:lnTo>
                  <a:pt x="9815360" y="189357"/>
                </a:lnTo>
                <a:lnTo>
                  <a:pt x="9815157" y="189992"/>
                </a:lnTo>
                <a:lnTo>
                  <a:pt x="9810039" y="208026"/>
                </a:lnTo>
                <a:lnTo>
                  <a:pt x="9805670" y="223774"/>
                </a:lnTo>
                <a:lnTo>
                  <a:pt x="9805124" y="225386"/>
                </a:lnTo>
                <a:lnTo>
                  <a:pt x="9805010" y="225679"/>
                </a:lnTo>
                <a:lnTo>
                  <a:pt x="9797529" y="247523"/>
                </a:lnTo>
                <a:lnTo>
                  <a:pt x="9793732" y="258826"/>
                </a:lnTo>
                <a:lnTo>
                  <a:pt x="9793224" y="260134"/>
                </a:lnTo>
                <a:lnTo>
                  <a:pt x="9793072" y="260477"/>
                </a:lnTo>
                <a:lnTo>
                  <a:pt x="9782975" y="286004"/>
                </a:lnTo>
                <a:lnTo>
                  <a:pt x="9780270" y="292989"/>
                </a:lnTo>
                <a:lnTo>
                  <a:pt x="9779838" y="293992"/>
                </a:lnTo>
                <a:lnTo>
                  <a:pt x="9779457" y="294767"/>
                </a:lnTo>
                <a:lnTo>
                  <a:pt x="9765157" y="326263"/>
                </a:lnTo>
                <a:lnTo>
                  <a:pt x="9747428" y="360426"/>
                </a:lnTo>
                <a:lnTo>
                  <a:pt x="9728949" y="392366"/>
                </a:lnTo>
                <a:lnTo>
                  <a:pt x="9709607" y="422300"/>
                </a:lnTo>
                <a:lnTo>
                  <a:pt x="9709061" y="423113"/>
                </a:lnTo>
                <a:lnTo>
                  <a:pt x="9707474" y="425145"/>
                </a:lnTo>
                <a:lnTo>
                  <a:pt x="9689325" y="450659"/>
                </a:lnTo>
                <a:lnTo>
                  <a:pt x="9666580" y="479412"/>
                </a:lnTo>
                <a:lnTo>
                  <a:pt x="9665767" y="480314"/>
                </a:lnTo>
                <a:lnTo>
                  <a:pt x="9643364" y="506222"/>
                </a:lnTo>
                <a:lnTo>
                  <a:pt x="9642805" y="506844"/>
                </a:lnTo>
                <a:lnTo>
                  <a:pt x="9642018" y="507619"/>
                </a:lnTo>
                <a:lnTo>
                  <a:pt x="9622079" y="528320"/>
                </a:lnTo>
                <a:lnTo>
                  <a:pt x="9618218" y="532384"/>
                </a:lnTo>
                <a:lnTo>
                  <a:pt x="9617659" y="532942"/>
                </a:lnTo>
                <a:lnTo>
                  <a:pt x="9616884" y="533654"/>
                </a:lnTo>
                <a:lnTo>
                  <a:pt x="9592056" y="557403"/>
                </a:lnTo>
                <a:lnTo>
                  <a:pt x="9591078" y="558292"/>
                </a:lnTo>
                <a:lnTo>
                  <a:pt x="9590570" y="558673"/>
                </a:lnTo>
                <a:lnTo>
                  <a:pt x="9564624" y="581025"/>
                </a:lnTo>
                <a:lnTo>
                  <a:pt x="9563925" y="581596"/>
                </a:lnTo>
                <a:lnTo>
                  <a:pt x="9563151" y="582168"/>
                </a:lnTo>
                <a:lnTo>
                  <a:pt x="9535922" y="603504"/>
                </a:lnTo>
                <a:lnTo>
                  <a:pt x="9534881" y="604266"/>
                </a:lnTo>
                <a:lnTo>
                  <a:pt x="9534487" y="604520"/>
                </a:lnTo>
                <a:lnTo>
                  <a:pt x="9506458" y="624459"/>
                </a:lnTo>
                <a:lnTo>
                  <a:pt x="9504807" y="625602"/>
                </a:lnTo>
                <a:lnTo>
                  <a:pt x="9506077" y="624700"/>
                </a:lnTo>
                <a:lnTo>
                  <a:pt x="9480906" y="640588"/>
                </a:lnTo>
                <a:lnTo>
                  <a:pt x="9475597" y="644017"/>
                </a:lnTo>
                <a:lnTo>
                  <a:pt x="9443644" y="662317"/>
                </a:lnTo>
                <a:lnTo>
                  <a:pt x="9409074" y="679958"/>
                </a:lnTo>
                <a:lnTo>
                  <a:pt x="9343199" y="707593"/>
                </a:lnTo>
                <a:lnTo>
                  <a:pt x="9342971" y="707669"/>
                </a:lnTo>
                <a:lnTo>
                  <a:pt x="9309062" y="719086"/>
                </a:lnTo>
                <a:lnTo>
                  <a:pt x="9302801" y="720166"/>
                </a:lnTo>
                <a:lnTo>
                  <a:pt x="9292082" y="645795"/>
                </a:lnTo>
                <a:lnTo>
                  <a:pt x="9136913" y="753491"/>
                </a:lnTo>
                <a:lnTo>
                  <a:pt x="228600" y="753491"/>
                </a:lnTo>
                <a:lnTo>
                  <a:pt x="228600" y="677291"/>
                </a:lnTo>
                <a:lnTo>
                  <a:pt x="0" y="791591"/>
                </a:lnTo>
                <a:lnTo>
                  <a:pt x="228600" y="905891"/>
                </a:lnTo>
                <a:lnTo>
                  <a:pt x="228600" y="829691"/>
                </a:lnTo>
                <a:lnTo>
                  <a:pt x="9196857" y="829691"/>
                </a:lnTo>
                <a:lnTo>
                  <a:pt x="9324721" y="872109"/>
                </a:lnTo>
                <a:lnTo>
                  <a:pt x="9314586" y="801878"/>
                </a:lnTo>
                <a:lnTo>
                  <a:pt x="9313685" y="795591"/>
                </a:lnTo>
                <a:lnTo>
                  <a:pt x="9368536" y="779411"/>
                </a:lnTo>
                <a:lnTo>
                  <a:pt x="9406382" y="764667"/>
                </a:lnTo>
                <a:lnTo>
                  <a:pt x="9443339" y="748030"/>
                </a:lnTo>
                <a:lnTo>
                  <a:pt x="9479280" y="729615"/>
                </a:lnTo>
                <a:lnTo>
                  <a:pt x="9496285" y="719963"/>
                </a:lnTo>
                <a:lnTo>
                  <a:pt x="9498749" y="718566"/>
                </a:lnTo>
                <a:lnTo>
                  <a:pt x="9514205" y="709803"/>
                </a:lnTo>
                <a:lnTo>
                  <a:pt x="9516783" y="708152"/>
                </a:lnTo>
                <a:lnTo>
                  <a:pt x="9538843" y="694055"/>
                </a:lnTo>
                <a:lnTo>
                  <a:pt x="9547987" y="688213"/>
                </a:lnTo>
                <a:lnTo>
                  <a:pt x="9580753" y="665099"/>
                </a:lnTo>
                <a:lnTo>
                  <a:pt x="9583356" y="663067"/>
                </a:lnTo>
                <a:lnTo>
                  <a:pt x="9612249" y="640588"/>
                </a:lnTo>
                <a:lnTo>
                  <a:pt x="9629559" y="625602"/>
                </a:lnTo>
                <a:lnTo>
                  <a:pt x="9642475" y="614426"/>
                </a:lnTo>
                <a:lnTo>
                  <a:pt x="9671304" y="587121"/>
                </a:lnTo>
                <a:lnTo>
                  <a:pt x="9698990" y="558292"/>
                </a:lnTo>
                <a:lnTo>
                  <a:pt x="9725152" y="528320"/>
                </a:lnTo>
                <a:lnTo>
                  <a:pt x="9749790" y="496951"/>
                </a:lnTo>
                <a:lnTo>
                  <a:pt x="9773158" y="464439"/>
                </a:lnTo>
                <a:lnTo>
                  <a:pt x="9794748" y="430784"/>
                </a:lnTo>
                <a:lnTo>
                  <a:pt x="9814814" y="396113"/>
                </a:lnTo>
                <a:lnTo>
                  <a:pt x="9833356" y="360426"/>
                </a:lnTo>
                <a:lnTo>
                  <a:pt x="9849993" y="323723"/>
                </a:lnTo>
                <a:lnTo>
                  <a:pt x="9864852" y="286004"/>
                </a:lnTo>
                <a:lnTo>
                  <a:pt x="9878060" y="247523"/>
                </a:lnTo>
                <a:lnTo>
                  <a:pt x="9889236" y="208026"/>
                </a:lnTo>
                <a:lnTo>
                  <a:pt x="9898507" y="168021"/>
                </a:lnTo>
                <a:lnTo>
                  <a:pt x="9906000" y="127254"/>
                </a:lnTo>
                <a:lnTo>
                  <a:pt x="9907575" y="114681"/>
                </a:lnTo>
                <a:lnTo>
                  <a:pt x="9911207" y="85725"/>
                </a:lnTo>
                <a:lnTo>
                  <a:pt x="9914382" y="43561"/>
                </a:lnTo>
                <a:lnTo>
                  <a:pt x="9915525" y="2032"/>
                </a:lnTo>
                <a:close/>
              </a:path>
            </a:pathLst>
          </a:custGeom>
          <a:solidFill>
            <a:srgbClr val="0550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9"/>
          <p:cNvSpPr/>
          <p:nvPr/>
        </p:nvSpPr>
        <p:spPr>
          <a:xfrm>
            <a:off x="2089150" y="3461046"/>
            <a:ext cx="8858250" cy="200025"/>
          </a:xfrm>
          <a:custGeom>
            <a:avLst/>
            <a:gdLst/>
            <a:ahLst/>
            <a:cxnLst/>
            <a:rect l="l" t="t" r="r" b="b"/>
            <a:pathLst>
              <a:path w="8858250" h="200025">
                <a:moveTo>
                  <a:pt x="0" y="200025"/>
                </a:moveTo>
                <a:lnTo>
                  <a:pt x="200025" y="200025"/>
                </a:lnTo>
                <a:lnTo>
                  <a:pt x="200025" y="0"/>
                </a:lnTo>
                <a:lnTo>
                  <a:pt x="0" y="0"/>
                </a:lnTo>
                <a:lnTo>
                  <a:pt x="0" y="200025"/>
                </a:lnTo>
                <a:close/>
              </a:path>
              <a:path w="8858250" h="200025">
                <a:moveTo>
                  <a:pt x="2162175" y="200025"/>
                </a:moveTo>
                <a:lnTo>
                  <a:pt x="2362200" y="200025"/>
                </a:lnTo>
                <a:lnTo>
                  <a:pt x="2362200" y="0"/>
                </a:lnTo>
                <a:lnTo>
                  <a:pt x="2162175" y="0"/>
                </a:lnTo>
                <a:lnTo>
                  <a:pt x="2162175" y="200025"/>
                </a:lnTo>
                <a:close/>
              </a:path>
              <a:path w="8858250" h="200025">
                <a:moveTo>
                  <a:pt x="4191000" y="200025"/>
                </a:moveTo>
                <a:lnTo>
                  <a:pt x="4391025" y="200025"/>
                </a:lnTo>
                <a:lnTo>
                  <a:pt x="4391025" y="0"/>
                </a:lnTo>
                <a:lnTo>
                  <a:pt x="4191000" y="0"/>
                </a:lnTo>
                <a:lnTo>
                  <a:pt x="4191000" y="200025"/>
                </a:lnTo>
                <a:close/>
              </a:path>
              <a:path w="8858250" h="200025">
                <a:moveTo>
                  <a:pt x="6143625" y="200025"/>
                </a:moveTo>
                <a:lnTo>
                  <a:pt x="6343650" y="200025"/>
                </a:lnTo>
                <a:lnTo>
                  <a:pt x="6343650" y="0"/>
                </a:lnTo>
                <a:lnTo>
                  <a:pt x="6143625" y="0"/>
                </a:lnTo>
                <a:lnTo>
                  <a:pt x="6143625" y="200025"/>
                </a:lnTo>
                <a:close/>
              </a:path>
              <a:path w="8858250" h="200025">
                <a:moveTo>
                  <a:pt x="8658225" y="200025"/>
                </a:moveTo>
                <a:lnTo>
                  <a:pt x="8858250" y="200025"/>
                </a:lnTo>
                <a:lnTo>
                  <a:pt x="8858250" y="0"/>
                </a:lnTo>
                <a:lnTo>
                  <a:pt x="8658225" y="0"/>
                </a:lnTo>
                <a:lnTo>
                  <a:pt x="8658225" y="20002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550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3"/>
          <p:cNvSpPr txBox="1"/>
          <p:nvPr/>
        </p:nvSpPr>
        <p:spPr>
          <a:xfrm>
            <a:off x="7153907" y="2347377"/>
            <a:ext cx="1499409" cy="7675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19/07/2023</a:t>
            </a:r>
            <a:endParaRPr sz="1550" dirty="0">
              <a:latin typeface="Arial"/>
              <a:cs typeface="Arial"/>
            </a:endParaRPr>
          </a:p>
          <a:p>
            <a:pPr marL="137160" marR="128905" indent="-1270" algn="ctr">
              <a:lnSpc>
                <a:spcPts val="1950"/>
              </a:lnSpc>
              <a:spcBef>
                <a:spcPts val="10"/>
              </a:spcBef>
            </a:pPr>
            <a:r>
              <a:rPr lang="sk-SK" sz="1550" dirty="0">
                <a:solidFill>
                  <a:srgbClr val="4D4D4E"/>
                </a:solidFill>
                <a:latin typeface="Arial"/>
                <a:cs typeface="Arial"/>
              </a:rPr>
              <a:t>Začiatok </a:t>
            </a:r>
            <a:r>
              <a:rPr lang="sk-SK" sz="1550" dirty="0" err="1">
                <a:solidFill>
                  <a:srgbClr val="4D4D4E"/>
                </a:solidFill>
                <a:latin typeface="Arial"/>
                <a:cs typeface="Arial"/>
              </a:rPr>
              <a:t>trialógu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4" name="object 41"/>
          <p:cNvSpPr txBox="1"/>
          <p:nvPr/>
        </p:nvSpPr>
        <p:spPr>
          <a:xfrm>
            <a:off x="1842721" y="3876785"/>
            <a:ext cx="926465" cy="7675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12/4/2024</a:t>
            </a:r>
            <a:endParaRPr sz="1550" dirty="0">
              <a:latin typeface="Arial"/>
              <a:cs typeface="Arial"/>
            </a:endParaRPr>
          </a:p>
          <a:p>
            <a:pPr marL="75565" marR="65405" indent="51435" algn="ctr">
              <a:lnSpc>
                <a:spcPts val="1950"/>
              </a:lnSpc>
              <a:spcBef>
                <a:spcPts val="10"/>
              </a:spcBef>
            </a:pPr>
            <a:r>
              <a:rPr lang="sk-SK" sz="1550" spc="-10" dirty="0">
                <a:solidFill>
                  <a:srgbClr val="4D4D4E"/>
                </a:solidFill>
                <a:latin typeface="Arial"/>
                <a:cs typeface="Arial"/>
              </a:rPr>
              <a:t>Prijatie Rady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5" name="object 44"/>
          <p:cNvSpPr txBox="1"/>
          <p:nvPr/>
        </p:nvSpPr>
        <p:spPr>
          <a:xfrm>
            <a:off x="3520614" y="3870434"/>
            <a:ext cx="1948913" cy="102399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12/03/2024</a:t>
            </a:r>
            <a:endParaRPr sz="1550" dirty="0">
              <a:latin typeface="Arial"/>
              <a:cs typeface="Arial"/>
            </a:endParaRPr>
          </a:p>
          <a:p>
            <a:pPr marL="328930" marR="22225" indent="-302260">
              <a:lnSpc>
                <a:spcPts val="1950"/>
              </a:lnSpc>
              <a:spcBef>
                <a:spcPts val="10"/>
              </a:spcBef>
            </a:pPr>
            <a:r>
              <a:rPr lang="pl-PL" sz="1550" dirty="0">
                <a:solidFill>
                  <a:srgbClr val="4D4D4E"/>
                </a:solidFill>
                <a:latin typeface="Arial"/>
                <a:cs typeface="Arial"/>
              </a:rPr>
              <a:t>Hlasovanie EP na plenárnom zasadnutí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27" name="object 45"/>
          <p:cNvSpPr txBox="1"/>
          <p:nvPr/>
        </p:nvSpPr>
        <p:spPr>
          <a:xfrm>
            <a:off x="5795327" y="3981903"/>
            <a:ext cx="1306195" cy="73161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550" b="1" dirty="0">
                <a:solidFill>
                  <a:srgbClr val="05509F"/>
                </a:solidFill>
                <a:latin typeface="Arial"/>
                <a:cs typeface="Arial"/>
              </a:rPr>
              <a:t>Jan-Feb</a:t>
            </a:r>
            <a:r>
              <a:rPr sz="1550" b="1" spc="145" dirty="0">
                <a:solidFill>
                  <a:srgbClr val="05509F"/>
                </a:solidFill>
                <a:latin typeface="Arial"/>
                <a:cs typeface="Arial"/>
              </a:rPr>
              <a:t> </a:t>
            </a:r>
            <a:r>
              <a:rPr sz="1550" b="1" spc="-20" dirty="0">
                <a:solidFill>
                  <a:srgbClr val="05509F"/>
                </a:solidFill>
                <a:latin typeface="Arial"/>
                <a:cs typeface="Arial"/>
              </a:rPr>
              <a:t>2024</a:t>
            </a:r>
            <a:endParaRPr sz="1550" dirty="0">
              <a:latin typeface="Arial"/>
              <a:cs typeface="Arial"/>
            </a:endParaRPr>
          </a:p>
          <a:p>
            <a:pPr marL="86360" algn="ctr">
              <a:lnSpc>
                <a:spcPct val="100000"/>
              </a:lnSpc>
              <a:spcBef>
                <a:spcPts val="20"/>
              </a:spcBef>
            </a:pPr>
            <a:r>
              <a:rPr lang="sk-SK" sz="1550" dirty="0">
                <a:solidFill>
                  <a:srgbClr val="4D4D4E"/>
                </a:solidFill>
                <a:latin typeface="Arial"/>
                <a:cs typeface="Arial"/>
              </a:rPr>
              <a:t>Právne posúdenie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0" name="object 42"/>
          <p:cNvSpPr txBox="1"/>
          <p:nvPr/>
        </p:nvSpPr>
        <p:spPr>
          <a:xfrm>
            <a:off x="7637145" y="3935124"/>
            <a:ext cx="1449705" cy="9701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11/01/2024</a:t>
            </a:r>
            <a:endParaRPr sz="1550" dirty="0">
              <a:latin typeface="Arial"/>
              <a:cs typeface="Arial"/>
            </a:endParaRPr>
          </a:p>
          <a:p>
            <a:pPr marL="2540" algn="ctr">
              <a:lnSpc>
                <a:spcPct val="100000"/>
              </a:lnSpc>
              <a:spcBef>
                <a:spcPts val="20"/>
              </a:spcBef>
            </a:pPr>
            <a:r>
              <a:rPr lang="sk-SK" sz="1550" spc="-20" dirty="0" smtClean="0">
                <a:solidFill>
                  <a:srgbClr val="4D4D4E"/>
                </a:solidFill>
                <a:latin typeface="Arial"/>
                <a:cs typeface="Arial"/>
              </a:rPr>
              <a:t>ENVI</a:t>
            </a:r>
          </a:p>
          <a:p>
            <a:pPr marL="2540" algn="ctr">
              <a:lnSpc>
                <a:spcPct val="100000"/>
              </a:lnSpc>
              <a:spcBef>
                <a:spcPts val="20"/>
              </a:spcBef>
            </a:pPr>
            <a:r>
              <a:rPr lang="sk-SK" sz="1550" spc="-20" dirty="0" smtClean="0">
                <a:solidFill>
                  <a:srgbClr val="4D4D4E"/>
                </a:solidFill>
                <a:latin typeface="Arial"/>
                <a:cs typeface="Arial"/>
              </a:rPr>
              <a:t>Hlasovanie </a:t>
            </a:r>
            <a:r>
              <a:rPr lang="sk-SK" sz="1550" spc="-20" dirty="0">
                <a:solidFill>
                  <a:srgbClr val="4D4D4E"/>
                </a:solidFill>
                <a:latin typeface="Arial"/>
                <a:cs typeface="Arial"/>
              </a:rPr>
              <a:t>výboru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2" name="object 43"/>
          <p:cNvSpPr txBox="1"/>
          <p:nvPr/>
        </p:nvSpPr>
        <p:spPr>
          <a:xfrm>
            <a:off x="10236017" y="3976480"/>
            <a:ext cx="1040765" cy="7531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550" b="1" spc="-10" dirty="0">
                <a:solidFill>
                  <a:srgbClr val="05509F"/>
                </a:solidFill>
                <a:latin typeface="Arial"/>
                <a:cs typeface="Arial"/>
              </a:rPr>
              <a:t>15/12/2023</a:t>
            </a:r>
            <a:endParaRPr sz="15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lang="sk-SK" sz="1550" spc="-10" dirty="0" err="1">
                <a:solidFill>
                  <a:srgbClr val="4D4D4E"/>
                </a:solidFill>
                <a:latin typeface="Arial"/>
                <a:cs typeface="Arial"/>
              </a:rPr>
              <a:t>COREPERhlasovanie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4" name="object 9"/>
          <p:cNvSpPr/>
          <p:nvPr/>
        </p:nvSpPr>
        <p:spPr>
          <a:xfrm>
            <a:off x="1425203" y="5069364"/>
            <a:ext cx="7228113" cy="216445"/>
          </a:xfrm>
          <a:custGeom>
            <a:avLst/>
            <a:gdLst/>
            <a:ahLst/>
            <a:cxnLst/>
            <a:rect l="l" t="t" r="r" b="b"/>
            <a:pathLst>
              <a:path w="8858250" h="200025">
                <a:moveTo>
                  <a:pt x="0" y="200025"/>
                </a:moveTo>
                <a:lnTo>
                  <a:pt x="200025" y="200025"/>
                </a:lnTo>
                <a:lnTo>
                  <a:pt x="200025" y="0"/>
                </a:lnTo>
                <a:lnTo>
                  <a:pt x="0" y="0"/>
                </a:lnTo>
                <a:lnTo>
                  <a:pt x="0" y="200025"/>
                </a:lnTo>
                <a:close/>
              </a:path>
              <a:path w="8858250" h="200025">
                <a:moveTo>
                  <a:pt x="2162175" y="200025"/>
                </a:moveTo>
                <a:lnTo>
                  <a:pt x="2362200" y="200025"/>
                </a:lnTo>
                <a:lnTo>
                  <a:pt x="2362200" y="0"/>
                </a:lnTo>
                <a:lnTo>
                  <a:pt x="2162175" y="0"/>
                </a:lnTo>
                <a:lnTo>
                  <a:pt x="2162175" y="200025"/>
                </a:lnTo>
                <a:close/>
              </a:path>
              <a:path w="8858250" h="200025">
                <a:moveTo>
                  <a:pt x="4191000" y="200025"/>
                </a:moveTo>
                <a:lnTo>
                  <a:pt x="4391025" y="200025"/>
                </a:lnTo>
                <a:lnTo>
                  <a:pt x="4391025" y="0"/>
                </a:lnTo>
                <a:lnTo>
                  <a:pt x="4191000" y="0"/>
                </a:lnTo>
                <a:lnTo>
                  <a:pt x="4191000" y="200025"/>
                </a:lnTo>
                <a:close/>
              </a:path>
              <a:path w="8858250" h="200025">
                <a:moveTo>
                  <a:pt x="6143625" y="200025"/>
                </a:moveTo>
                <a:lnTo>
                  <a:pt x="6343650" y="200025"/>
                </a:lnTo>
                <a:lnTo>
                  <a:pt x="6343650" y="0"/>
                </a:lnTo>
                <a:lnTo>
                  <a:pt x="6143625" y="0"/>
                </a:lnTo>
                <a:lnTo>
                  <a:pt x="6143625" y="200025"/>
                </a:lnTo>
                <a:close/>
              </a:path>
              <a:path w="8858250" h="200025">
                <a:moveTo>
                  <a:pt x="8658225" y="200025"/>
                </a:moveTo>
                <a:lnTo>
                  <a:pt x="8858250" y="200025"/>
                </a:lnTo>
                <a:lnTo>
                  <a:pt x="8858250" y="0"/>
                </a:lnTo>
                <a:lnTo>
                  <a:pt x="8658225" y="0"/>
                </a:lnTo>
                <a:lnTo>
                  <a:pt x="8658225" y="20002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05509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object 48"/>
          <p:cNvSpPr txBox="1"/>
          <p:nvPr/>
        </p:nvSpPr>
        <p:spPr>
          <a:xfrm>
            <a:off x="566053" y="5366652"/>
            <a:ext cx="1739900" cy="147283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125"/>
              </a:spcBef>
            </a:pPr>
            <a:r>
              <a:rPr sz="1550" b="1" dirty="0">
                <a:solidFill>
                  <a:srgbClr val="78B6FB"/>
                </a:solidFill>
                <a:latin typeface="Arial"/>
                <a:cs typeface="Arial"/>
              </a:rPr>
              <a:t>24 </a:t>
            </a:r>
            <a:r>
              <a:rPr sz="1550" b="1" spc="-10" dirty="0">
                <a:solidFill>
                  <a:srgbClr val="78B6FB"/>
                </a:solidFill>
                <a:latin typeface="Arial"/>
                <a:cs typeface="Arial"/>
              </a:rPr>
              <a:t>April</a:t>
            </a:r>
            <a:endParaRPr sz="1550" dirty="0">
              <a:latin typeface="Arial"/>
              <a:cs typeface="Arial"/>
            </a:endParaRPr>
          </a:p>
          <a:p>
            <a:pPr marL="11430" algn="ctr">
              <a:lnSpc>
                <a:spcPct val="100000"/>
              </a:lnSpc>
              <a:spcBef>
                <a:spcPts val="20"/>
              </a:spcBef>
            </a:pPr>
            <a:r>
              <a:rPr sz="1550" b="1" spc="-20" dirty="0">
                <a:solidFill>
                  <a:srgbClr val="78B6FB"/>
                </a:solidFill>
                <a:latin typeface="Arial"/>
                <a:cs typeface="Arial"/>
              </a:rPr>
              <a:t>2024</a:t>
            </a:r>
            <a:endParaRPr sz="15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lang="sk-SK" sz="1550" b="1" spc="-20" dirty="0" smtClean="0">
                <a:solidFill>
                  <a:srgbClr val="4D4D4E"/>
                </a:solidFill>
                <a:latin typeface="Arial"/>
                <a:cs typeface="Arial"/>
              </a:rPr>
              <a:t>IEPR </a:t>
            </a:r>
          </a:p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lang="sk-SK" sz="1550" spc="-20" dirty="0" smtClean="0">
                <a:solidFill>
                  <a:srgbClr val="4D4D4E"/>
                </a:solidFill>
                <a:latin typeface="Arial"/>
                <a:cs typeface="Arial"/>
              </a:rPr>
              <a:t>Uverejnenie </a:t>
            </a:r>
            <a:r>
              <a:rPr lang="sk-SK" sz="1550" spc="-20" dirty="0">
                <a:solidFill>
                  <a:srgbClr val="4D4D4E"/>
                </a:solidFill>
                <a:latin typeface="Arial"/>
                <a:cs typeface="Arial"/>
              </a:rPr>
              <a:t>v Úradnom vestníku EÚ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7" name="object 49"/>
          <p:cNvSpPr txBox="1"/>
          <p:nvPr/>
        </p:nvSpPr>
        <p:spPr>
          <a:xfrm>
            <a:off x="2290857" y="5436363"/>
            <a:ext cx="1491551" cy="9939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5"/>
              </a:spcBef>
            </a:pPr>
            <a:r>
              <a:rPr sz="1550" b="1" dirty="0">
                <a:solidFill>
                  <a:srgbClr val="78B6FB"/>
                </a:solidFill>
                <a:latin typeface="Arial"/>
                <a:cs typeface="Arial"/>
              </a:rPr>
              <a:t>22</a:t>
            </a:r>
            <a:r>
              <a:rPr sz="1550" b="1" spc="70" dirty="0">
                <a:solidFill>
                  <a:srgbClr val="78B6FB"/>
                </a:solidFill>
                <a:latin typeface="Arial"/>
                <a:cs typeface="Arial"/>
              </a:rPr>
              <a:t> </a:t>
            </a:r>
            <a:r>
              <a:rPr sz="1550" b="1" spc="-25" dirty="0">
                <a:solidFill>
                  <a:srgbClr val="78B6FB"/>
                </a:solidFill>
                <a:latin typeface="Arial"/>
                <a:cs typeface="Arial"/>
              </a:rPr>
              <a:t>May</a:t>
            </a:r>
            <a:endParaRPr sz="1550" dirty="0">
              <a:latin typeface="Arial"/>
              <a:cs typeface="Arial"/>
            </a:endParaRPr>
          </a:p>
          <a:p>
            <a:pPr marL="6350" algn="ctr">
              <a:lnSpc>
                <a:spcPct val="100000"/>
              </a:lnSpc>
              <a:spcBef>
                <a:spcPts val="20"/>
              </a:spcBef>
            </a:pPr>
            <a:r>
              <a:rPr sz="1550" b="1" spc="-20" dirty="0">
                <a:solidFill>
                  <a:srgbClr val="78B6FB"/>
                </a:solidFill>
                <a:latin typeface="Arial"/>
                <a:cs typeface="Arial"/>
              </a:rPr>
              <a:t>2024</a:t>
            </a:r>
            <a:endParaRPr sz="1550" dirty="0">
              <a:latin typeface="Arial"/>
              <a:cs typeface="Arial"/>
            </a:endParaRPr>
          </a:p>
          <a:p>
            <a:pPr marL="12700" marR="5080" algn="ctr">
              <a:lnSpc>
                <a:spcPct val="105000"/>
              </a:lnSpc>
            </a:pPr>
            <a:r>
              <a:rPr lang="sk-SK" sz="1550" dirty="0">
                <a:solidFill>
                  <a:srgbClr val="4D4D4E"/>
                </a:solidFill>
                <a:latin typeface="Arial"/>
                <a:cs typeface="Arial"/>
              </a:rPr>
              <a:t>Nadobudnutie platnosti </a:t>
            </a:r>
            <a:r>
              <a:rPr lang="sk-SK" sz="1550" b="1" dirty="0">
                <a:solidFill>
                  <a:srgbClr val="4D4D4E"/>
                </a:solidFill>
                <a:latin typeface="Arial"/>
                <a:cs typeface="Arial"/>
              </a:rPr>
              <a:t>IEPR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8" name="object 50"/>
          <p:cNvSpPr txBox="1"/>
          <p:nvPr/>
        </p:nvSpPr>
        <p:spPr>
          <a:xfrm>
            <a:off x="3929448" y="5492263"/>
            <a:ext cx="2054225" cy="128047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25"/>
              </a:spcBef>
            </a:pPr>
            <a:r>
              <a:rPr sz="1550" b="1" dirty="0">
                <a:solidFill>
                  <a:srgbClr val="78B6FB"/>
                </a:solidFill>
                <a:latin typeface="Arial"/>
                <a:cs typeface="Arial"/>
              </a:rPr>
              <a:t>2024-</a:t>
            </a:r>
            <a:r>
              <a:rPr sz="1550" b="1" spc="-20" dirty="0">
                <a:solidFill>
                  <a:srgbClr val="78B6FB"/>
                </a:solidFill>
                <a:latin typeface="Arial"/>
                <a:cs typeface="Arial"/>
              </a:rPr>
              <a:t>2026</a:t>
            </a:r>
            <a:endParaRPr sz="1550" dirty="0">
              <a:latin typeface="Arial"/>
              <a:cs typeface="Arial"/>
            </a:endParaRPr>
          </a:p>
          <a:p>
            <a:pPr marL="12700" marR="5080" algn="ctr">
              <a:lnSpc>
                <a:spcPts val="1950"/>
              </a:lnSpc>
              <a:spcBef>
                <a:spcPts val="10"/>
              </a:spcBef>
            </a:pPr>
            <a:r>
              <a:rPr lang="sk-SK" sz="1550" dirty="0">
                <a:solidFill>
                  <a:srgbClr val="4D4D4D"/>
                </a:solidFill>
                <a:latin typeface="Arial"/>
                <a:cs typeface="Arial"/>
              </a:rPr>
              <a:t>Definovanie jednotných pravidiel, usmernení, prispôsobenie systému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39" name="object 51"/>
          <p:cNvSpPr txBox="1"/>
          <p:nvPr/>
        </p:nvSpPr>
        <p:spPr>
          <a:xfrm>
            <a:off x="6192446" y="5474629"/>
            <a:ext cx="1278255" cy="7444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8255" algn="ctr">
              <a:lnSpc>
                <a:spcPct val="100000"/>
              </a:lnSpc>
              <a:spcBef>
                <a:spcPts val="125"/>
              </a:spcBef>
            </a:pPr>
            <a:r>
              <a:rPr sz="1550" b="1" spc="-20" dirty="0" smtClean="0">
                <a:solidFill>
                  <a:srgbClr val="78B6FB"/>
                </a:solidFill>
                <a:latin typeface="Arial"/>
                <a:cs typeface="Arial"/>
              </a:rPr>
              <a:t>2027</a:t>
            </a:r>
            <a:endParaRPr lang="sk-SK" sz="1550" dirty="0">
              <a:latin typeface="Arial"/>
              <a:cs typeface="Arial"/>
            </a:endParaRPr>
          </a:p>
          <a:p>
            <a:pPr marL="8255" algn="ctr">
              <a:lnSpc>
                <a:spcPct val="100000"/>
              </a:lnSpc>
              <a:spcBef>
                <a:spcPts val="125"/>
              </a:spcBef>
            </a:pPr>
            <a:r>
              <a:rPr lang="sk-SK" sz="1550" dirty="0" smtClean="0">
                <a:solidFill>
                  <a:srgbClr val="4D4D4E"/>
                </a:solidFill>
                <a:latin typeface="Arial"/>
                <a:cs typeface="Arial"/>
              </a:rPr>
              <a:t>Prvý rok reportovania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40" name="object 52"/>
          <p:cNvSpPr txBox="1"/>
          <p:nvPr/>
        </p:nvSpPr>
        <p:spPr>
          <a:xfrm>
            <a:off x="7764780" y="5487818"/>
            <a:ext cx="1237615" cy="9701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25"/>
              </a:spcBef>
            </a:pPr>
            <a:r>
              <a:rPr sz="1550" b="1" spc="-20" dirty="0">
                <a:solidFill>
                  <a:srgbClr val="78B6FB"/>
                </a:solidFill>
                <a:latin typeface="Arial"/>
                <a:cs typeface="Arial"/>
              </a:rPr>
              <a:t>2028</a:t>
            </a:r>
            <a:endParaRPr sz="15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lang="sk-SK" sz="1550" dirty="0">
                <a:solidFill>
                  <a:srgbClr val="4D4D4E"/>
                </a:solidFill>
                <a:latin typeface="Arial"/>
                <a:cs typeface="Arial"/>
              </a:rPr>
              <a:t>IEPR sa začína uplatňovať</a:t>
            </a:r>
            <a:endParaRPr sz="15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89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F85867-402A-BCBD-134C-710688E5A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276" y="56978"/>
            <a:ext cx="10372898" cy="939337"/>
          </a:xfrm>
        </p:spPr>
        <p:txBody>
          <a:bodyPr>
            <a:normAutofit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IEPR - nové prvky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FD83FD6-31D1-3AEA-4C2D-FE8C513F83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>
              <a:buNone/>
            </a:pPr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endParaRPr lang="sk-SK" sz="2000" dirty="0"/>
          </a:p>
          <a:p>
            <a:pPr marL="0" indent="0">
              <a:buNone/>
            </a:pPr>
            <a:endParaRPr lang="sk-SK" sz="2000" dirty="0"/>
          </a:p>
          <a:p>
            <a:endParaRPr lang="sk-SK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Zástupný objekt pre obsah 7"/>
          <p:cNvSpPr>
            <a:spLocks noGrp="1"/>
          </p:cNvSpPr>
          <p:nvPr>
            <p:ph sz="half" idx="2"/>
          </p:nvPr>
        </p:nvSpPr>
        <p:spPr>
          <a:xfrm>
            <a:off x="4923392" y="1354842"/>
            <a:ext cx="4012092" cy="4713923"/>
          </a:xfrm>
        </p:spPr>
        <p:txBody>
          <a:bodyPr>
            <a:normAutofit/>
          </a:bodyPr>
          <a:lstStyle/>
          <a:p>
            <a:r>
              <a:rPr lang="sk-SK" sz="1800" dirty="0">
                <a:solidFill>
                  <a:srgbClr val="0000FF"/>
                </a:solidFill>
                <a:latin typeface="Georgia" panose="02040502050405020303" pitchFamily="18" charset="0"/>
              </a:rPr>
              <a:t>Rozšírené nahlasovanie</a:t>
            </a:r>
            <a:r>
              <a:rPr lang="sk-SK" sz="1800" dirty="0" smtClean="0">
                <a:solidFill>
                  <a:srgbClr val="0000FF"/>
                </a:solidFill>
                <a:latin typeface="Georgia" panose="02040502050405020303" pitchFamily="18" charset="0"/>
              </a:rPr>
              <a:t>:</a:t>
            </a:r>
          </a:p>
        </p:txBody>
      </p:sp>
      <p:grpSp>
        <p:nvGrpSpPr>
          <p:cNvPr id="6" name="object 11"/>
          <p:cNvGrpSpPr/>
          <p:nvPr/>
        </p:nvGrpSpPr>
        <p:grpSpPr>
          <a:xfrm>
            <a:off x="571500" y="1962086"/>
            <a:ext cx="3867785" cy="1838325"/>
            <a:chOff x="571500" y="1962086"/>
            <a:chExt cx="3867785" cy="1838325"/>
          </a:xfrm>
        </p:grpSpPr>
        <p:pic>
          <p:nvPicPr>
            <p:cNvPr id="7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6325" y="1971674"/>
              <a:ext cx="2533650" cy="1352550"/>
            </a:xfrm>
            <a:prstGeom prst="rect">
              <a:avLst/>
            </a:prstGeom>
          </p:spPr>
        </p:pic>
        <p:sp>
          <p:nvSpPr>
            <p:cNvPr id="9" name="object 13"/>
            <p:cNvSpPr/>
            <p:nvPr/>
          </p:nvSpPr>
          <p:spPr>
            <a:xfrm>
              <a:off x="1071562" y="1966848"/>
              <a:ext cx="2543175" cy="1362075"/>
            </a:xfrm>
            <a:custGeom>
              <a:avLst/>
              <a:gdLst/>
              <a:ahLst/>
              <a:cxnLst/>
              <a:rect l="l" t="t" r="r" b="b"/>
              <a:pathLst>
                <a:path w="2543175" h="1362075">
                  <a:moveTo>
                    <a:pt x="0" y="1362075"/>
                  </a:moveTo>
                  <a:lnTo>
                    <a:pt x="2543175" y="1362075"/>
                  </a:lnTo>
                  <a:lnTo>
                    <a:pt x="2543175" y="0"/>
                  </a:lnTo>
                  <a:lnTo>
                    <a:pt x="0" y="0"/>
                  </a:lnTo>
                  <a:lnTo>
                    <a:pt x="0" y="1362075"/>
                  </a:lnTo>
                  <a:close/>
                </a:path>
              </a:pathLst>
            </a:custGeom>
            <a:ln w="9525">
              <a:solidFill>
                <a:srgbClr val="1E85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57550" y="2285999"/>
              <a:ext cx="1171575" cy="990600"/>
            </a:xfrm>
            <a:prstGeom prst="rect">
              <a:avLst/>
            </a:prstGeom>
          </p:spPr>
        </p:pic>
        <p:sp>
          <p:nvSpPr>
            <p:cNvPr id="11" name="object 15"/>
            <p:cNvSpPr/>
            <p:nvPr/>
          </p:nvSpPr>
          <p:spPr>
            <a:xfrm>
              <a:off x="3252851" y="2281173"/>
              <a:ext cx="1181100" cy="1000125"/>
            </a:xfrm>
            <a:custGeom>
              <a:avLst/>
              <a:gdLst/>
              <a:ahLst/>
              <a:cxnLst/>
              <a:rect l="l" t="t" r="r" b="b"/>
              <a:pathLst>
                <a:path w="1181100" h="1000125">
                  <a:moveTo>
                    <a:pt x="0" y="1000125"/>
                  </a:moveTo>
                  <a:lnTo>
                    <a:pt x="1181100" y="1000125"/>
                  </a:lnTo>
                  <a:lnTo>
                    <a:pt x="1181100" y="0"/>
                  </a:lnTo>
                  <a:lnTo>
                    <a:pt x="0" y="0"/>
                  </a:lnTo>
                  <a:lnTo>
                    <a:pt x="0" y="1000125"/>
                  </a:lnTo>
                  <a:close/>
                </a:path>
              </a:pathLst>
            </a:custGeom>
            <a:ln w="9525">
              <a:solidFill>
                <a:srgbClr val="0044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26285" y="2635134"/>
              <a:ext cx="151957" cy="144629"/>
            </a:xfrm>
            <a:prstGeom prst="rect">
              <a:avLst/>
            </a:prstGeom>
          </p:spPr>
        </p:pic>
        <p:sp>
          <p:nvSpPr>
            <p:cNvPr id="13" name="object 17"/>
            <p:cNvSpPr/>
            <p:nvPr/>
          </p:nvSpPr>
          <p:spPr>
            <a:xfrm>
              <a:off x="2175636" y="2738500"/>
              <a:ext cx="602615" cy="331470"/>
            </a:xfrm>
            <a:custGeom>
              <a:avLst/>
              <a:gdLst/>
              <a:ahLst/>
              <a:cxnLst/>
              <a:rect l="l" t="t" r="r" b="b"/>
              <a:pathLst>
                <a:path w="602614" h="331469">
                  <a:moveTo>
                    <a:pt x="534599" y="35176"/>
                  </a:moveTo>
                  <a:lnTo>
                    <a:pt x="0" y="328168"/>
                  </a:lnTo>
                  <a:lnTo>
                    <a:pt x="1650" y="330962"/>
                  </a:lnTo>
                  <a:lnTo>
                    <a:pt x="536132" y="37967"/>
                  </a:lnTo>
                  <a:lnTo>
                    <a:pt x="534599" y="35176"/>
                  </a:lnTo>
                  <a:close/>
                </a:path>
                <a:path w="602614" h="331469">
                  <a:moveTo>
                    <a:pt x="581996" y="29083"/>
                  </a:moveTo>
                  <a:lnTo>
                    <a:pt x="545719" y="29083"/>
                  </a:lnTo>
                  <a:lnTo>
                    <a:pt x="547243" y="31876"/>
                  </a:lnTo>
                  <a:lnTo>
                    <a:pt x="536132" y="37967"/>
                  </a:lnTo>
                  <a:lnTo>
                    <a:pt x="553719" y="69976"/>
                  </a:lnTo>
                  <a:lnTo>
                    <a:pt x="581996" y="29083"/>
                  </a:lnTo>
                  <a:close/>
                </a:path>
                <a:path w="602614" h="331469">
                  <a:moveTo>
                    <a:pt x="545719" y="29083"/>
                  </a:moveTo>
                  <a:lnTo>
                    <a:pt x="534599" y="35176"/>
                  </a:lnTo>
                  <a:lnTo>
                    <a:pt x="536132" y="37967"/>
                  </a:lnTo>
                  <a:lnTo>
                    <a:pt x="547243" y="31876"/>
                  </a:lnTo>
                  <a:lnTo>
                    <a:pt x="545719" y="29083"/>
                  </a:lnTo>
                  <a:close/>
                </a:path>
                <a:path w="602614" h="331469">
                  <a:moveTo>
                    <a:pt x="602107" y="0"/>
                  </a:moveTo>
                  <a:lnTo>
                    <a:pt x="517017" y="3175"/>
                  </a:lnTo>
                  <a:lnTo>
                    <a:pt x="534599" y="35176"/>
                  </a:lnTo>
                  <a:lnTo>
                    <a:pt x="545719" y="29083"/>
                  </a:lnTo>
                  <a:lnTo>
                    <a:pt x="581996" y="29083"/>
                  </a:lnTo>
                  <a:lnTo>
                    <a:pt x="60210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1025" y="2847974"/>
              <a:ext cx="1514475" cy="942975"/>
            </a:xfrm>
            <a:prstGeom prst="rect">
              <a:avLst/>
            </a:prstGeom>
          </p:spPr>
        </p:pic>
        <p:sp>
          <p:nvSpPr>
            <p:cNvPr id="15" name="object 19"/>
            <p:cNvSpPr/>
            <p:nvPr/>
          </p:nvSpPr>
          <p:spPr>
            <a:xfrm>
              <a:off x="576262" y="2843148"/>
              <a:ext cx="1524000" cy="952500"/>
            </a:xfrm>
            <a:custGeom>
              <a:avLst/>
              <a:gdLst/>
              <a:ahLst/>
              <a:cxnLst/>
              <a:rect l="l" t="t" r="r" b="b"/>
              <a:pathLst>
                <a:path w="1524000" h="952500">
                  <a:moveTo>
                    <a:pt x="0" y="952500"/>
                  </a:moveTo>
                  <a:lnTo>
                    <a:pt x="1524000" y="952500"/>
                  </a:lnTo>
                  <a:lnTo>
                    <a:pt x="1524000" y="0"/>
                  </a:lnTo>
                  <a:lnTo>
                    <a:pt x="0" y="0"/>
                  </a:lnTo>
                  <a:lnTo>
                    <a:pt x="0" y="952500"/>
                  </a:lnTo>
                  <a:close/>
                </a:path>
              </a:pathLst>
            </a:custGeom>
            <a:ln w="9525">
              <a:solidFill>
                <a:srgbClr val="0044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21"/>
          <p:cNvGrpSpPr/>
          <p:nvPr/>
        </p:nvGrpSpPr>
        <p:grpSpPr>
          <a:xfrm>
            <a:off x="1447800" y="5048250"/>
            <a:ext cx="2752725" cy="1304925"/>
            <a:chOff x="1447800" y="5048250"/>
            <a:chExt cx="2752725" cy="1304925"/>
          </a:xfrm>
        </p:grpSpPr>
        <p:pic>
          <p:nvPicPr>
            <p:cNvPr id="17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7800" y="5124450"/>
              <a:ext cx="2752725" cy="1228725"/>
            </a:xfrm>
            <a:prstGeom prst="rect">
              <a:avLst/>
            </a:prstGeom>
          </p:spPr>
        </p:pic>
        <p:sp>
          <p:nvSpPr>
            <p:cNvPr id="18" name="object 23"/>
            <p:cNvSpPr/>
            <p:nvPr/>
          </p:nvSpPr>
          <p:spPr>
            <a:xfrm>
              <a:off x="1724025" y="5057775"/>
              <a:ext cx="2361565" cy="965200"/>
            </a:xfrm>
            <a:custGeom>
              <a:avLst/>
              <a:gdLst/>
              <a:ahLst/>
              <a:cxnLst/>
              <a:rect l="l" t="t" r="r" b="b"/>
              <a:pathLst>
                <a:path w="2361565" h="965200">
                  <a:moveTo>
                    <a:pt x="194437" y="247650"/>
                  </a:moveTo>
                  <a:lnTo>
                    <a:pt x="0" y="433705"/>
                  </a:lnTo>
                </a:path>
                <a:path w="2361565" h="965200">
                  <a:moveTo>
                    <a:pt x="343788" y="902144"/>
                  </a:moveTo>
                  <a:lnTo>
                    <a:pt x="0" y="438150"/>
                  </a:lnTo>
                </a:path>
                <a:path w="2361565" h="965200">
                  <a:moveTo>
                    <a:pt x="767207" y="957364"/>
                  </a:moveTo>
                  <a:lnTo>
                    <a:pt x="342900" y="895350"/>
                  </a:lnTo>
                </a:path>
                <a:path w="2361565" h="965200">
                  <a:moveTo>
                    <a:pt x="1353947" y="962025"/>
                  </a:moveTo>
                  <a:lnTo>
                    <a:pt x="771525" y="962025"/>
                  </a:lnTo>
                </a:path>
                <a:path w="2361565" h="965200">
                  <a:moveTo>
                    <a:pt x="2157349" y="866775"/>
                  </a:moveTo>
                  <a:lnTo>
                    <a:pt x="1352550" y="965161"/>
                  </a:lnTo>
                </a:path>
                <a:path w="2361565" h="965200">
                  <a:moveTo>
                    <a:pt x="2354707" y="781050"/>
                  </a:moveTo>
                  <a:lnTo>
                    <a:pt x="2152650" y="867194"/>
                  </a:lnTo>
                </a:path>
                <a:path w="2361565" h="965200">
                  <a:moveTo>
                    <a:pt x="2361565" y="780986"/>
                  </a:moveTo>
                  <a:lnTo>
                    <a:pt x="1333500" y="0"/>
                  </a:lnTo>
                </a:path>
                <a:path w="2361565" h="965200">
                  <a:moveTo>
                    <a:pt x="190500" y="253491"/>
                  </a:moveTo>
                  <a:lnTo>
                    <a:pt x="1325372" y="0"/>
                  </a:lnTo>
                </a:path>
              </a:pathLst>
            </a:custGeom>
            <a:ln w="19050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4"/>
            <p:cNvSpPr/>
            <p:nvPr/>
          </p:nvSpPr>
          <p:spPr>
            <a:xfrm>
              <a:off x="2028825" y="5086350"/>
              <a:ext cx="1178560" cy="909955"/>
            </a:xfrm>
            <a:custGeom>
              <a:avLst/>
              <a:gdLst/>
              <a:ahLst/>
              <a:cxnLst/>
              <a:rect l="l" t="t" r="r" b="b"/>
              <a:pathLst>
                <a:path w="1178560" h="909954">
                  <a:moveTo>
                    <a:pt x="219075" y="148971"/>
                  </a:moveTo>
                  <a:lnTo>
                    <a:pt x="863600" y="0"/>
                  </a:lnTo>
                </a:path>
                <a:path w="1178560" h="909954">
                  <a:moveTo>
                    <a:pt x="228600" y="142875"/>
                  </a:moveTo>
                  <a:lnTo>
                    <a:pt x="318897" y="237871"/>
                  </a:lnTo>
                </a:path>
                <a:path w="1178560" h="909954">
                  <a:moveTo>
                    <a:pt x="322833" y="238125"/>
                  </a:moveTo>
                  <a:lnTo>
                    <a:pt x="152400" y="295909"/>
                  </a:lnTo>
                </a:path>
                <a:path w="1178560" h="909954">
                  <a:moveTo>
                    <a:pt x="161925" y="295275"/>
                  </a:moveTo>
                  <a:lnTo>
                    <a:pt x="291464" y="521436"/>
                  </a:lnTo>
                </a:path>
                <a:path w="1178560" h="909954">
                  <a:moveTo>
                    <a:pt x="283082" y="523875"/>
                  </a:moveTo>
                  <a:lnTo>
                    <a:pt x="0" y="635901"/>
                  </a:lnTo>
                </a:path>
                <a:path w="1178560" h="909954">
                  <a:moveTo>
                    <a:pt x="9525" y="628650"/>
                  </a:moveTo>
                  <a:lnTo>
                    <a:pt x="70485" y="873823"/>
                  </a:lnTo>
                </a:path>
                <a:path w="1178560" h="909954">
                  <a:moveTo>
                    <a:pt x="66675" y="866775"/>
                  </a:moveTo>
                  <a:lnTo>
                    <a:pt x="822451" y="905484"/>
                  </a:lnTo>
                </a:path>
                <a:path w="1178560" h="909954">
                  <a:moveTo>
                    <a:pt x="647700" y="638175"/>
                  </a:moveTo>
                  <a:lnTo>
                    <a:pt x="819150" y="909701"/>
                  </a:lnTo>
                </a:path>
                <a:path w="1178560" h="909954">
                  <a:moveTo>
                    <a:pt x="647700" y="647649"/>
                  </a:moveTo>
                  <a:lnTo>
                    <a:pt x="1130808" y="447675"/>
                  </a:lnTo>
                </a:path>
                <a:path w="1178560" h="909954">
                  <a:moveTo>
                    <a:pt x="971550" y="304800"/>
                  </a:moveTo>
                  <a:lnTo>
                    <a:pt x="1135252" y="445897"/>
                  </a:lnTo>
                </a:path>
                <a:path w="1178560" h="909954">
                  <a:moveTo>
                    <a:pt x="1178179" y="228600"/>
                  </a:moveTo>
                  <a:lnTo>
                    <a:pt x="971550" y="302259"/>
                  </a:lnTo>
                </a:path>
                <a:path w="1178560" h="909954">
                  <a:moveTo>
                    <a:pt x="866775" y="0"/>
                  </a:moveTo>
                  <a:lnTo>
                    <a:pt x="1173988" y="240156"/>
                  </a:lnTo>
                </a:path>
              </a:pathLst>
            </a:custGeom>
            <a:ln w="19050">
              <a:solidFill>
                <a:srgbClr val="0099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5"/>
            <p:cNvSpPr/>
            <p:nvPr/>
          </p:nvSpPr>
          <p:spPr>
            <a:xfrm>
              <a:off x="2857500" y="5476875"/>
              <a:ext cx="1073150" cy="479425"/>
            </a:xfrm>
            <a:custGeom>
              <a:avLst/>
              <a:gdLst/>
              <a:ahLst/>
              <a:cxnLst/>
              <a:rect l="l" t="t" r="r" b="b"/>
              <a:pathLst>
                <a:path w="1073150" h="479425">
                  <a:moveTo>
                    <a:pt x="228600" y="475272"/>
                  </a:moveTo>
                  <a:lnTo>
                    <a:pt x="1067815" y="400050"/>
                  </a:lnTo>
                </a:path>
                <a:path w="1073150" h="479425">
                  <a:moveTo>
                    <a:pt x="0" y="200025"/>
                  </a:moveTo>
                  <a:lnTo>
                    <a:pt x="235204" y="479082"/>
                  </a:lnTo>
                </a:path>
                <a:path w="1073150" h="479425">
                  <a:moveTo>
                    <a:pt x="0" y="204927"/>
                  </a:moveTo>
                  <a:lnTo>
                    <a:pt x="628776" y="0"/>
                  </a:lnTo>
                </a:path>
                <a:path w="1073150" h="479425">
                  <a:moveTo>
                    <a:pt x="628650" y="0"/>
                  </a:moveTo>
                  <a:lnTo>
                    <a:pt x="1072896" y="404406"/>
                  </a:lnTo>
                </a:path>
              </a:pathLst>
            </a:custGeom>
            <a:ln w="19050">
              <a:solidFill>
                <a:srgbClr val="0095C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" name="Obdĺžnik 3"/>
          <p:cNvSpPr/>
          <p:nvPr/>
        </p:nvSpPr>
        <p:spPr>
          <a:xfrm>
            <a:off x="1189450" y="1350752"/>
            <a:ext cx="3315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rgbClr val="0000FF"/>
                </a:solidFill>
                <a:latin typeface="Georgia" panose="02040502050405020303" pitchFamily="18" charset="0"/>
              </a:rPr>
              <a:t>Portál priemyselných emisií</a:t>
            </a:r>
            <a:endParaRPr lang="sk-SK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Obdĺžnik 20"/>
          <p:cNvSpPr/>
          <p:nvPr/>
        </p:nvSpPr>
        <p:spPr>
          <a:xfrm>
            <a:off x="1028958" y="4197128"/>
            <a:ext cx="3384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Zmena </a:t>
            </a:r>
            <a:r>
              <a:rPr lang="sk-SK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úrovne nahlasovania</a:t>
            </a:r>
            <a:endParaRPr lang="sk-SK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5266927" y="1830325"/>
            <a:ext cx="3576003" cy="85985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67665" indent="-354965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Char char="•"/>
              <a:tabLst>
                <a:tab pos="367665" algn="l"/>
              </a:tabLst>
            </a:pPr>
            <a:r>
              <a:rPr lang="sk-SK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Využívanie zdrojov: </a:t>
            </a:r>
            <a:r>
              <a:rPr lang="sk-SK" dirty="0">
                <a:latin typeface="Georgia" panose="02040502050405020303" pitchFamily="18" charset="0"/>
                <a:cs typeface="Arial"/>
              </a:rPr>
              <a:t>energia</a:t>
            </a:r>
            <a:r>
              <a:rPr lang="sk-SK" dirty="0" smtClean="0">
                <a:latin typeface="Georgia" panose="02040502050405020303" pitchFamily="18" charset="0"/>
                <a:cs typeface="Arial"/>
              </a:rPr>
              <a:t>, materiálov</a:t>
            </a:r>
            <a:r>
              <a:rPr lang="sk-SK" dirty="0">
                <a:latin typeface="Georgia" panose="02040502050405020303" pitchFamily="18" charset="0"/>
                <a:cs typeface="Arial"/>
              </a:rPr>
              <a:t>, </a:t>
            </a:r>
            <a:r>
              <a:rPr lang="sk-SK" dirty="0" smtClean="0">
                <a:latin typeface="Georgia" panose="02040502050405020303" pitchFamily="18" charset="0"/>
                <a:cs typeface="Arial"/>
              </a:rPr>
              <a:t>vody</a:t>
            </a:r>
          </a:p>
          <a:p>
            <a:pPr marL="367665" indent="-354965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Char char="•"/>
              <a:tabLst>
                <a:tab pos="367665" algn="l"/>
              </a:tabLst>
            </a:pPr>
            <a:r>
              <a:rPr lang="sk-SK" dirty="0" smtClean="0">
                <a:latin typeface="Georgia" panose="02040502050405020303" pitchFamily="18" charset="0"/>
                <a:cs typeface="Arial"/>
              </a:rPr>
              <a:t>Kontextové </a:t>
            </a:r>
            <a:r>
              <a:rPr lang="sk-SK" dirty="0">
                <a:latin typeface="Georgia" panose="02040502050405020303" pitchFamily="18" charset="0"/>
                <a:cs typeface="Arial"/>
              </a:rPr>
              <a:t>informácie</a:t>
            </a:r>
            <a:endParaRPr dirty="0">
              <a:latin typeface="Georgia" panose="02040502050405020303" pitchFamily="18" charset="0"/>
              <a:cs typeface="Arial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5016942" y="3035253"/>
            <a:ext cx="3026064" cy="2936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rgbClr val="0000FF"/>
                </a:solidFill>
                <a:latin typeface="Georgia" panose="02040502050405020303" pitchFamily="18" charset="0"/>
              </a:rPr>
              <a:t>Zefektívnenie</a:t>
            </a:r>
            <a:endParaRPr lang="sk-SK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24" name="object 9"/>
          <p:cNvSpPr txBox="1"/>
          <p:nvPr/>
        </p:nvSpPr>
        <p:spPr>
          <a:xfrm>
            <a:off x="5266192" y="3487666"/>
            <a:ext cx="3739863" cy="253530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7665" indent="-354965">
              <a:lnSpc>
                <a:spcPct val="100000"/>
              </a:lnSpc>
              <a:spcBef>
                <a:spcPts val="130"/>
              </a:spcBef>
              <a:buClr>
                <a:srgbClr val="000066"/>
              </a:buClr>
              <a:buChar char="•"/>
              <a:tabLst>
                <a:tab pos="367665" algn="l"/>
              </a:tabLst>
            </a:pP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Rozsah pôsobnosti je </a:t>
            </a:r>
            <a:r>
              <a:rPr lang="sk-SK" dirty="0" err="1" smtClean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konzistentnejší</a:t>
            </a:r>
            <a:r>
              <a:rPr lang="sk-SK" dirty="0" smtClean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 s IED</a:t>
            </a:r>
          </a:p>
          <a:p>
            <a:pPr marL="367665" indent="-354965">
              <a:lnSpc>
                <a:spcPct val="100000"/>
              </a:lnSpc>
              <a:spcBef>
                <a:spcPts val="130"/>
              </a:spcBef>
              <a:buClr>
                <a:srgbClr val="000066"/>
              </a:buClr>
              <a:buChar char="•"/>
              <a:tabLst>
                <a:tab pos="367665" algn="l"/>
              </a:tabLst>
            </a:pPr>
            <a:r>
              <a:rPr lang="sk-SK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Zhromažďovanie </a:t>
            </a: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údajov nahlásených </a:t>
            </a:r>
            <a:r>
              <a:rPr lang="sk-SK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podľa</a:t>
            </a: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 </a:t>
            </a:r>
            <a:r>
              <a:rPr lang="sk-SK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IED </a:t>
            </a: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a v budúcnosti podľa vodného </a:t>
            </a:r>
            <a:r>
              <a:rPr lang="sk-SK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zákona</a:t>
            </a:r>
          </a:p>
          <a:p>
            <a:pPr marL="367665" indent="-354965">
              <a:lnSpc>
                <a:spcPct val="100000"/>
              </a:lnSpc>
              <a:spcBef>
                <a:spcPts val="130"/>
              </a:spcBef>
              <a:buClr>
                <a:srgbClr val="000066"/>
              </a:buClr>
              <a:buChar char="•"/>
              <a:tabLst>
                <a:tab pos="367665" algn="l"/>
              </a:tabLst>
            </a:pPr>
            <a:r>
              <a:rPr lang="sk-SK" dirty="0" smtClean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Zjednodušené </a:t>
            </a:r>
            <a:r>
              <a:rPr lang="sk-SK" dirty="0">
                <a:solidFill>
                  <a:srgbClr val="4D4D4D"/>
                </a:solidFill>
                <a:latin typeface="Georgia" panose="02040502050405020303" pitchFamily="18" charset="0"/>
                <a:cs typeface="Arial"/>
              </a:rPr>
              <a:t>vykazovanie pre </a:t>
            </a:r>
            <a:r>
              <a:rPr lang="sk-SK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chovy hospodárskych zvierat a </a:t>
            </a:r>
            <a:r>
              <a:rPr lang="sk-SK" dirty="0" err="1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akvakultúru</a:t>
            </a:r>
            <a:endParaRPr dirty="0">
              <a:solidFill>
                <a:srgbClr val="0000FF"/>
              </a:solidFill>
              <a:latin typeface="Georgia" panose="02040502050405020303" pitchFamily="18" charset="0"/>
              <a:cs typeface="Arial"/>
            </a:endParaRPr>
          </a:p>
        </p:txBody>
      </p:sp>
      <p:sp>
        <p:nvSpPr>
          <p:cNvPr id="26" name="object 10"/>
          <p:cNvSpPr txBox="1"/>
          <p:nvPr/>
        </p:nvSpPr>
        <p:spPr>
          <a:xfrm>
            <a:off x="8695113" y="1350752"/>
            <a:ext cx="3380508" cy="365548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93700" marR="5080" indent="-381635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SzPct val="120000"/>
              <a:buChar char="•"/>
              <a:tabLst>
                <a:tab pos="393700" algn="l"/>
              </a:tabLst>
            </a:pPr>
            <a:r>
              <a:rPr lang="sk-SK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Odkazy</a:t>
            </a:r>
            <a:r>
              <a:rPr lang="sk-SK" dirty="0">
                <a:solidFill>
                  <a:srgbClr val="FFC000"/>
                </a:solidFill>
                <a:latin typeface="Georgia" panose="02040502050405020303" pitchFamily="18" charset="0"/>
                <a:cs typeface="Arial"/>
              </a:rPr>
              <a:t> </a:t>
            </a:r>
            <a:r>
              <a:rPr lang="sk-SK" dirty="0">
                <a:latin typeface="Georgia" panose="02040502050405020303" pitchFamily="18" charset="0"/>
                <a:cs typeface="Arial"/>
              </a:rPr>
              <a:t>na iné právne predpisy EÚ a Kyjevský protokol zdynamizujú zoznam znečisťujúcich látok a prahových hodnôt pre podávanie správ (revízia prostredníctvom delegovaných aktov</a:t>
            </a:r>
            <a:r>
              <a:rPr lang="sk-SK" dirty="0" smtClean="0">
                <a:latin typeface="Georgia" panose="02040502050405020303" pitchFamily="18" charset="0"/>
                <a:cs typeface="Arial"/>
              </a:rPr>
              <a:t>).</a:t>
            </a:r>
          </a:p>
          <a:p>
            <a:pPr marL="12065" marR="5080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SzPct val="120000"/>
              <a:tabLst>
                <a:tab pos="393700" algn="l"/>
              </a:tabLst>
            </a:pPr>
            <a:endParaRPr lang="sk-SK" dirty="0" smtClean="0">
              <a:latin typeface="Georgia" panose="02040502050405020303" pitchFamily="18" charset="0"/>
              <a:cs typeface="Arial"/>
            </a:endParaRPr>
          </a:p>
          <a:p>
            <a:pPr marL="393700" marR="5080" indent="-381635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SzPct val="120000"/>
              <a:buChar char="•"/>
              <a:tabLst>
                <a:tab pos="393700" algn="l"/>
              </a:tabLst>
            </a:pPr>
            <a:r>
              <a:rPr lang="sk-SK" dirty="0" smtClean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Hierarchia </a:t>
            </a:r>
            <a:r>
              <a:rPr lang="sk-SK" dirty="0">
                <a:solidFill>
                  <a:srgbClr val="0000FF"/>
                </a:solidFill>
                <a:latin typeface="Georgia" panose="02040502050405020303" pitchFamily="18" charset="0"/>
                <a:cs typeface="Arial"/>
              </a:rPr>
              <a:t>merania, výpočtu a odhadu </a:t>
            </a:r>
            <a:r>
              <a:rPr lang="sk-SK" dirty="0">
                <a:latin typeface="Georgia" panose="02040502050405020303" pitchFamily="18" charset="0"/>
                <a:cs typeface="Arial"/>
              </a:rPr>
              <a:t>pri oznamovaní </a:t>
            </a:r>
            <a:r>
              <a:rPr lang="sk-SK" dirty="0" smtClean="0">
                <a:latin typeface="Georgia" panose="02040502050405020303" pitchFamily="18" charset="0"/>
                <a:cs typeface="Arial"/>
              </a:rPr>
              <a:t>údajov</a:t>
            </a:r>
          </a:p>
          <a:p>
            <a:pPr marL="12065" marR="5080">
              <a:lnSpc>
                <a:spcPct val="100000"/>
              </a:lnSpc>
              <a:spcBef>
                <a:spcPts val="125"/>
              </a:spcBef>
              <a:buClr>
                <a:srgbClr val="000066"/>
              </a:buClr>
              <a:buSzPct val="120000"/>
              <a:tabLst>
                <a:tab pos="393700" algn="l"/>
              </a:tabLst>
            </a:pPr>
            <a:endParaRPr lang="sk-SK" dirty="0" smtClean="0">
              <a:latin typeface="Georgia" panose="02040502050405020303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145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F85867-402A-BCBD-134C-710688E5A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41317"/>
            <a:ext cx="10442172" cy="764770"/>
          </a:xfrm>
        </p:spPr>
        <p:txBody>
          <a:bodyPr>
            <a:normAutofit fontScale="90000"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2021: Nová webová stránka - Portál priemyselných emisií</a:t>
            </a:r>
          </a:p>
        </p:txBody>
      </p:sp>
      <p:pic>
        <p:nvPicPr>
          <p:cNvPr id="11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43137" y="1087217"/>
            <a:ext cx="7477125" cy="619125"/>
          </a:xfrm>
          <a:prstGeom prst="rect">
            <a:avLst/>
          </a:prstGeom>
        </p:spPr>
      </p:pic>
      <p:pic>
        <p:nvPicPr>
          <p:cNvPr id="13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2400" y="2933700"/>
            <a:ext cx="1695450" cy="7239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7" y="1706342"/>
            <a:ext cx="7438916" cy="458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31025" y="373265"/>
            <a:ext cx="9716193" cy="474460"/>
          </a:xfrm>
        </p:spPr>
        <p:txBody>
          <a:bodyPr>
            <a:noAutofit/>
          </a:bodyPr>
          <a:lstStyle/>
          <a:p>
            <a:r>
              <a:rPr lang="sk-SK" sz="28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Sektorová pôsobnosť - príloha I (Činnosti)</a:t>
            </a:r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AFC1-40C0-429F-A8B9-3CEF2DB091B5}" type="slidenum">
              <a:rPr lang="sk-SK" smtClean="0"/>
              <a:pPr/>
              <a:t>8</a:t>
            </a:fld>
            <a:endParaRPr lang="sk-SK"/>
          </a:p>
        </p:txBody>
      </p:sp>
      <p:graphicFrame>
        <p:nvGraphicFramePr>
          <p:cNvPr id="6" name="object 8"/>
          <p:cNvGraphicFramePr>
            <a:graphicFrameLocks noGrp="1"/>
          </p:cNvGraphicFramePr>
          <p:nvPr/>
        </p:nvGraphicFramePr>
        <p:xfrm>
          <a:off x="2705989" y="1134110"/>
          <a:ext cx="7531100" cy="5121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4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4470">
                <a:tc gridSpan="2">
                  <a:txBody>
                    <a:bodyPr/>
                    <a:lstStyle/>
                    <a:p>
                      <a:pPr marL="11430" algn="ctr">
                        <a:lnSpc>
                          <a:spcPts val="1280"/>
                        </a:lnSpc>
                      </a:pP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Activity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85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69340">
                        <a:lnSpc>
                          <a:spcPts val="1280"/>
                        </a:lnSpc>
                      </a:pPr>
                      <a:r>
                        <a:rPr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Threshold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85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5715" algn="ctr">
                        <a:lnSpc>
                          <a:spcPts val="1285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668E57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1285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Activities</a:t>
                      </a:r>
                      <a:r>
                        <a:rPr sz="1100" spc="-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listed</a:t>
                      </a:r>
                      <a:r>
                        <a:rPr sz="1100" spc="-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Annex I</a:t>
                      </a:r>
                      <a:r>
                        <a:rPr sz="1100" spc="-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85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Above</a:t>
                      </a:r>
                      <a:r>
                        <a:rPr sz="1100" spc="10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1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applicable</a:t>
                      </a:r>
                      <a:r>
                        <a:rPr sz="1100" spc="15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11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thresholds</a:t>
                      </a:r>
                      <a:r>
                        <a:rPr sz="1100" spc="1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set</a:t>
                      </a:r>
                      <a:r>
                        <a:rPr sz="1100" spc="1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out</a:t>
                      </a:r>
                      <a:r>
                        <a:rPr sz="1100" spc="1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-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5715" algn="ctr">
                        <a:lnSpc>
                          <a:spcPts val="1290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668E57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129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Activities</a:t>
                      </a:r>
                      <a:r>
                        <a:rPr sz="1100" spc="-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listed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Annex</a:t>
                      </a:r>
                      <a:r>
                        <a:rPr sz="1100" spc="-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Ia</a:t>
                      </a:r>
                      <a:r>
                        <a:rPr sz="1100" spc="18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9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Above</a:t>
                      </a:r>
                      <a:r>
                        <a:rPr sz="1100" spc="10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1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applicable</a:t>
                      </a:r>
                      <a:r>
                        <a:rPr sz="1100" spc="15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11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thresholds</a:t>
                      </a:r>
                      <a:r>
                        <a:rPr sz="1100" spc="1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set</a:t>
                      </a:r>
                      <a:r>
                        <a:rPr sz="1100" spc="1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out</a:t>
                      </a:r>
                      <a:r>
                        <a:rPr sz="1100" spc="1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-5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4680">
                <a:tc>
                  <a:txBody>
                    <a:bodyPr/>
                    <a:lstStyle/>
                    <a:p>
                      <a:pPr marL="5715" algn="ctr">
                        <a:lnSpc>
                          <a:spcPts val="1295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1295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Activities</a:t>
                      </a:r>
                      <a:r>
                        <a:rPr sz="1100" spc="4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referred</a:t>
                      </a:r>
                      <a:r>
                        <a:rPr sz="1100" spc="48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48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100" spc="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Article</a:t>
                      </a:r>
                      <a:r>
                        <a:rPr sz="1100" spc="459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1100" spc="48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48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48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(EU)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70485" marR="54610">
                        <a:lnSpc>
                          <a:spcPts val="1280"/>
                        </a:lnSpc>
                        <a:spcBef>
                          <a:spcPts val="105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2015/2193</a:t>
                      </a:r>
                      <a:r>
                        <a:rPr sz="1100" spc="1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(where</a:t>
                      </a:r>
                      <a:r>
                        <a:rPr sz="1100" spc="1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100" spc="17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15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by</a:t>
                      </a:r>
                      <a:r>
                        <a:rPr sz="1100" spc="1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Annex</a:t>
                      </a:r>
                      <a:r>
                        <a:rPr sz="1100" spc="17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15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15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 2010/75/EU)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95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Combustion</a:t>
                      </a:r>
                      <a:r>
                        <a:rPr sz="1100" spc="18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plants</a:t>
                      </a:r>
                      <a:r>
                        <a:rPr sz="1100" spc="18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100" spc="19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19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rated</a:t>
                      </a:r>
                      <a:r>
                        <a:rPr sz="1100" spc="2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thermal</a:t>
                      </a:r>
                      <a:r>
                        <a:rPr sz="1100" spc="15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input</a:t>
                      </a:r>
                      <a:r>
                        <a:rPr sz="1100" spc="1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2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at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least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-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MW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100" spc="-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below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50</a:t>
                      </a:r>
                      <a:r>
                        <a:rPr sz="1100" spc="-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MW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4890">
                <a:tc>
                  <a:txBody>
                    <a:bodyPr/>
                    <a:lstStyle/>
                    <a:p>
                      <a:pPr marL="5715" algn="ctr">
                        <a:lnSpc>
                          <a:spcPts val="1300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EED2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52069">
                        <a:lnSpc>
                          <a:spcPts val="135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Underground</a:t>
                      </a:r>
                      <a:r>
                        <a:rPr sz="1100" spc="2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mining</a:t>
                      </a:r>
                      <a:r>
                        <a:rPr sz="1100" spc="2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100" spc="29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related</a:t>
                      </a:r>
                      <a:r>
                        <a:rPr sz="1100" spc="2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operations,</a:t>
                      </a:r>
                      <a:r>
                        <a:rPr sz="1100" spc="2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including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3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extraction</a:t>
                      </a:r>
                      <a:r>
                        <a:rPr sz="1100" spc="3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3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crude</a:t>
                      </a:r>
                      <a:r>
                        <a:rPr sz="1100" spc="3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oil</a:t>
                      </a:r>
                      <a:r>
                        <a:rPr sz="1100" spc="3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sz="1100" spc="3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gas</a:t>
                      </a:r>
                      <a:r>
                        <a:rPr sz="1100" spc="37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either</a:t>
                      </a:r>
                      <a:r>
                        <a:rPr sz="1100" spc="3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onshore</a:t>
                      </a:r>
                      <a:r>
                        <a:rPr sz="1100" spc="34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ts val="123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offshore</a:t>
                      </a:r>
                      <a:r>
                        <a:rPr sz="1100" spc="2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(where</a:t>
                      </a:r>
                      <a:r>
                        <a:rPr sz="1100" spc="28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100" spc="3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3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by</a:t>
                      </a:r>
                      <a:r>
                        <a:rPr sz="1100" spc="3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Annex</a:t>
                      </a:r>
                      <a:r>
                        <a:rPr sz="1100" spc="3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30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3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2010/75/EU)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53975">
                        <a:lnSpc>
                          <a:spcPts val="135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</a:t>
                      </a:r>
                      <a:r>
                        <a:rPr sz="1100" spc="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threshold</a:t>
                      </a:r>
                      <a:r>
                        <a:rPr sz="1100" spc="7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(all</a:t>
                      </a:r>
                      <a:r>
                        <a:rPr sz="1100" spc="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installations</a:t>
                      </a:r>
                      <a:r>
                        <a:rPr sz="1100" spc="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are</a:t>
                      </a:r>
                      <a:r>
                        <a:rPr sz="1100" spc="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subject</a:t>
                      </a:r>
                      <a:r>
                        <a:rPr sz="1100" spc="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reporting)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680">
                <a:tc>
                  <a:txBody>
                    <a:bodyPr/>
                    <a:lstStyle/>
                    <a:p>
                      <a:pPr marL="5715" algn="ctr">
                        <a:lnSpc>
                          <a:spcPts val="1315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EED2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59690">
                        <a:lnSpc>
                          <a:spcPts val="135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Opencast</a:t>
                      </a:r>
                      <a:r>
                        <a:rPr sz="1100" spc="10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mining</a:t>
                      </a:r>
                      <a:r>
                        <a:rPr sz="1100" spc="14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100" spc="1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quarrying</a:t>
                      </a:r>
                      <a:r>
                        <a:rPr sz="1100" spc="1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(where</a:t>
                      </a:r>
                      <a:r>
                        <a:rPr sz="1100" spc="114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100" spc="1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covered</a:t>
                      </a:r>
                      <a:r>
                        <a:rPr sz="1100" spc="14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by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Annex</a:t>
                      </a:r>
                      <a:r>
                        <a:rPr sz="1100" spc="-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Directive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2010/75/EU)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48895">
                        <a:lnSpc>
                          <a:spcPts val="135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Where</a:t>
                      </a:r>
                      <a:r>
                        <a:rPr sz="1100" spc="4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4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surface</a:t>
                      </a:r>
                      <a:r>
                        <a:rPr sz="1100" spc="39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4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4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area</a:t>
                      </a:r>
                      <a:r>
                        <a:rPr sz="1100" spc="4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effectively</a:t>
                      </a:r>
                      <a:r>
                        <a:rPr sz="1100" spc="4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under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extractive</a:t>
                      </a:r>
                      <a:r>
                        <a:rPr sz="1100" spc="-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operation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equals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25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hectares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EED2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</a:t>
                      </a:r>
                      <a:r>
                        <a:rPr sz="1100" spc="-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waste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water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treatment</a:t>
                      </a:r>
                      <a:r>
                        <a:rPr sz="1100" spc="-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plants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57150">
                        <a:lnSpc>
                          <a:spcPts val="135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100" spc="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100" spc="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000</a:t>
                      </a:r>
                      <a:r>
                        <a:rPr sz="1100" spc="5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population</a:t>
                      </a:r>
                      <a:r>
                        <a:rPr sz="1100" spc="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equivalents</a:t>
                      </a:r>
                      <a:r>
                        <a:rPr sz="1100" spc="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 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more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EED2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</a:pP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Feed-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based</a:t>
                      </a:r>
                      <a:r>
                        <a:rPr sz="1100" spc="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aquaculture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59055">
                        <a:lnSpc>
                          <a:spcPts val="135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Exceeding</a:t>
                      </a:r>
                      <a:r>
                        <a:rPr sz="1100" spc="3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100" spc="39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annual</a:t>
                      </a:r>
                      <a:r>
                        <a:rPr sz="1100" spc="39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production</a:t>
                      </a:r>
                      <a:r>
                        <a:rPr sz="1100" spc="409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3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4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500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tonnes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468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EED2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Installations</a:t>
                      </a:r>
                      <a:r>
                        <a:rPr sz="1100" spc="6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100" spc="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building</a:t>
                      </a:r>
                      <a:r>
                        <a:rPr sz="1100" spc="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and/or</a:t>
                      </a:r>
                      <a:r>
                        <a:rPr sz="1100" spc="4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dismantling</a:t>
                      </a:r>
                      <a:r>
                        <a:rPr sz="1100" spc="7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7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ships,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painting</a:t>
                      </a:r>
                      <a:r>
                        <a:rPr sz="1100" spc="-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removal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paint</a:t>
                      </a:r>
                      <a:r>
                        <a:rPr sz="1100" spc="-4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from</a:t>
                      </a:r>
                      <a:r>
                        <a:rPr sz="1100" spc="-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ships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1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100" spc="-6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100" spc="-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ships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100" spc="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long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1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668E57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Electrolysis</a:t>
                      </a:r>
                      <a:r>
                        <a:rPr sz="1100" spc="-5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-2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water</a:t>
                      </a:r>
                      <a:r>
                        <a:rPr sz="1100" spc="-3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production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spc="-25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hydrogen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Industrial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scale</a:t>
                      </a:r>
                      <a:r>
                        <a:rPr sz="1100" spc="-3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production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object 4"/>
          <p:cNvSpPr txBox="1"/>
          <p:nvPr/>
        </p:nvSpPr>
        <p:spPr>
          <a:xfrm>
            <a:off x="1114425" y="1533525"/>
            <a:ext cx="523875" cy="342900"/>
          </a:xfrm>
          <a:prstGeom prst="rect">
            <a:avLst/>
          </a:prstGeom>
          <a:solidFill>
            <a:srgbClr val="929F12"/>
          </a:solidFill>
        </p:spPr>
        <p:txBody>
          <a:bodyPr vert="horz" wrap="square" lIns="0" tIns="51435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405"/>
              </a:spcBef>
            </a:pPr>
            <a:r>
              <a:rPr sz="1550" spc="-25" dirty="0">
                <a:latin typeface="Arial"/>
                <a:cs typeface="Arial"/>
              </a:rPr>
              <a:t>IED</a:t>
            </a:r>
            <a:endParaRPr sz="1550" dirty="0">
              <a:latin typeface="Arial"/>
              <a:cs typeface="Arial"/>
            </a:endParaRPr>
          </a:p>
        </p:txBody>
      </p:sp>
      <p:sp>
        <p:nvSpPr>
          <p:cNvPr id="8" name="object 5"/>
          <p:cNvSpPr txBox="1"/>
          <p:nvPr/>
        </p:nvSpPr>
        <p:spPr>
          <a:xfrm>
            <a:off x="1057275" y="2324100"/>
            <a:ext cx="790575" cy="34290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53975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425"/>
              </a:spcBef>
            </a:pPr>
            <a:r>
              <a:rPr sz="1550" spc="-20" dirty="0">
                <a:latin typeface="Arial"/>
                <a:cs typeface="Arial"/>
              </a:rPr>
              <a:t>MCPD</a:t>
            </a:r>
            <a:endParaRPr sz="1550">
              <a:latin typeface="Arial"/>
              <a:cs typeface="Arial"/>
            </a:endParaRPr>
          </a:p>
        </p:txBody>
      </p:sp>
      <p:sp>
        <p:nvSpPr>
          <p:cNvPr id="9" name="object 6"/>
          <p:cNvSpPr txBox="1"/>
          <p:nvPr/>
        </p:nvSpPr>
        <p:spPr>
          <a:xfrm>
            <a:off x="800100" y="4038600"/>
            <a:ext cx="1381125" cy="333375"/>
          </a:xfrm>
          <a:prstGeom prst="rect">
            <a:avLst/>
          </a:prstGeom>
          <a:solidFill>
            <a:srgbClr val="CDF7E9"/>
          </a:solidFill>
        </p:spPr>
        <p:txBody>
          <a:bodyPr vert="horz" wrap="square" lIns="0" tIns="53340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420"/>
              </a:spcBef>
            </a:pPr>
            <a:r>
              <a:rPr sz="1550" dirty="0">
                <a:latin typeface="Arial"/>
                <a:cs typeface="Arial"/>
              </a:rPr>
              <a:t>Kyiv</a:t>
            </a:r>
            <a:r>
              <a:rPr sz="1550" spc="65" dirty="0">
                <a:latin typeface="Arial"/>
                <a:cs typeface="Arial"/>
              </a:rPr>
              <a:t> </a:t>
            </a:r>
            <a:r>
              <a:rPr sz="1550" spc="-10" dirty="0">
                <a:latin typeface="Arial"/>
                <a:cs typeface="Arial"/>
              </a:rPr>
              <a:t>Protocol</a:t>
            </a:r>
            <a:endParaRPr sz="15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6681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85648" y="285165"/>
            <a:ext cx="7028597" cy="5405951"/>
          </a:xfrm>
        </p:spPr>
        <p:txBody>
          <a:bodyPr>
            <a:normAutofit/>
          </a:bodyPr>
          <a:lstStyle/>
          <a:p>
            <a:pPr algn="ctr"/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Ďakujem 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za </a:t>
            </a:r>
            <a:r>
              <a:rPr lang="sk-SK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pozornosť</a:t>
            </a: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4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2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2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r>
              <a:rPr lang="sk-SK" sz="2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sk-SK" sz="2000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</a:br>
            <a:endParaRPr lang="sk-SK" sz="2000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cxnSp>
        <p:nvCxnSpPr>
          <p:cNvPr id="3" name="Rovná spojnica 2"/>
          <p:cNvCxnSpPr/>
          <p:nvPr/>
        </p:nvCxnSpPr>
        <p:spPr>
          <a:xfrm>
            <a:off x="4010526" y="0"/>
            <a:ext cx="0" cy="2880000"/>
          </a:xfrm>
          <a:prstGeom prst="line">
            <a:avLst/>
          </a:prstGeom>
          <a:ln w="28575">
            <a:solidFill>
              <a:srgbClr val="DDDDDD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Rovná spojnica 3"/>
          <p:cNvCxnSpPr/>
          <p:nvPr/>
        </p:nvCxnSpPr>
        <p:spPr>
          <a:xfrm>
            <a:off x="4010526" y="2880000"/>
            <a:ext cx="0" cy="1152000"/>
          </a:xfrm>
          <a:prstGeom prst="line">
            <a:avLst/>
          </a:prstGeom>
          <a:ln w="28575">
            <a:solidFill>
              <a:srgbClr val="1F3FA5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4010526" y="3978000"/>
            <a:ext cx="0" cy="288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Obrázo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50" y="3112611"/>
            <a:ext cx="2929310" cy="686776"/>
          </a:xfrm>
          <a:prstGeom prst="rect">
            <a:avLst/>
          </a:prstGeom>
        </p:spPr>
      </p:pic>
      <p:sp>
        <p:nvSpPr>
          <p:cNvPr id="7" name="Zástupný objekt pre obsah 2"/>
          <p:cNvSpPr txBox="1">
            <a:spLocks/>
          </p:cNvSpPr>
          <p:nvPr/>
        </p:nvSpPr>
        <p:spPr>
          <a:xfrm>
            <a:off x="5718411" y="844723"/>
            <a:ext cx="5223909" cy="22476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sk-SK" sz="7200" dirty="0"/>
          </a:p>
        </p:txBody>
      </p:sp>
    </p:spTree>
    <p:extLst>
      <p:ext uri="{BB962C8B-B14F-4D97-AF65-F5344CB8AC3E}">
        <p14:creationId xmlns:p14="http://schemas.microsoft.com/office/powerpoint/2010/main" val="247338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drozelená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Motí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12552</TotalTime>
  <Words>739</Words>
  <Application>Microsoft Office PowerPoint</Application>
  <PresentationFormat>Širokouhlá</PresentationFormat>
  <Paragraphs>141</Paragraphs>
  <Slides>9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Times New Roman</vt:lpstr>
      <vt:lpstr>Office Theme</vt:lpstr>
      <vt:lpstr>Revízia európskeho PRTR: Nariadenie o portáli priemyselných emisií  Odbor priemyselných emisií, najlepších dostupných techník a kontroly projektov Sekcia environmentálného posudzovania a povoľovania</vt:lpstr>
      <vt:lpstr>Prezentácia programu PowerPoint</vt:lpstr>
      <vt:lpstr>Nariadenie o portáli priemyselných emisií (IEPR)  </vt:lpstr>
      <vt:lpstr>Dátový tok </vt:lpstr>
      <vt:lpstr>Časový harmonogram revízie</vt:lpstr>
      <vt:lpstr>IEPR - nové prvky</vt:lpstr>
      <vt:lpstr>2021: Nová webová stránka - Portál priemyselných emisií</vt:lpstr>
      <vt:lpstr>Sektorová pôsobnosť - príloha I (Činnosti)</vt:lpstr>
      <vt:lpstr>    Ďakujem za pozornosť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Smernica  Európskeho parlamentu a Rady (EÚ)</dc:title>
  <dc:creator>OOH</dc:creator>
  <cp:lastModifiedBy>Lišková Laura</cp:lastModifiedBy>
  <cp:revision>353</cp:revision>
  <cp:lastPrinted>2024-11-20T13:38:33Z</cp:lastPrinted>
  <dcterms:created xsi:type="dcterms:W3CDTF">2019-03-04T12:53:36Z</dcterms:created>
  <dcterms:modified xsi:type="dcterms:W3CDTF">2026-02-11T14:18:21Z</dcterms:modified>
</cp:coreProperties>
</file>